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313" r:id="rId5"/>
    <p:sldId id="314" r:id="rId6"/>
    <p:sldId id="260" r:id="rId7"/>
    <p:sldId id="291" r:id="rId8"/>
    <p:sldId id="292" r:id="rId9"/>
    <p:sldId id="332" r:id="rId10"/>
    <p:sldId id="331" r:id="rId11"/>
    <p:sldId id="294" r:id="rId12"/>
    <p:sldId id="337" r:id="rId13"/>
    <p:sldId id="295" r:id="rId14"/>
    <p:sldId id="338" r:id="rId15"/>
    <p:sldId id="293" r:id="rId16"/>
    <p:sldId id="296" r:id="rId17"/>
    <p:sldId id="297" r:id="rId18"/>
    <p:sldId id="298" r:id="rId19"/>
    <p:sldId id="316" r:id="rId20"/>
    <p:sldId id="299" r:id="rId21"/>
    <p:sldId id="300" r:id="rId22"/>
    <p:sldId id="339" r:id="rId23"/>
    <p:sldId id="340" r:id="rId24"/>
    <p:sldId id="341" r:id="rId25"/>
    <p:sldId id="342" r:id="rId26"/>
    <p:sldId id="343" r:id="rId27"/>
    <p:sldId id="344" r:id="rId28"/>
    <p:sldId id="345" r:id="rId29"/>
    <p:sldId id="304" r:id="rId30"/>
    <p:sldId id="307" r:id="rId31"/>
    <p:sldId id="308" r:id="rId32"/>
    <p:sldId id="309" r:id="rId33"/>
    <p:sldId id="334" r:id="rId34"/>
    <p:sldId id="346" r:id="rId35"/>
    <p:sldId id="347" r:id="rId36"/>
    <p:sldId id="318" r:id="rId37"/>
    <p:sldId id="348" r:id="rId38"/>
    <p:sldId id="310" r:id="rId39"/>
    <p:sldId id="322" r:id="rId40"/>
    <p:sldId id="335" r:id="rId41"/>
    <p:sldId id="320" r:id="rId42"/>
    <p:sldId id="329" r:id="rId43"/>
    <p:sldId id="327" r:id="rId44"/>
    <p:sldId id="323" r:id="rId4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orient="horz" pos="142">
          <p15:clr>
            <a:srgbClr val="A4A3A4"/>
          </p15:clr>
        </p15:guide>
        <p15:guide id="3" pos="3840">
          <p15:clr>
            <a:srgbClr val="A4A3A4"/>
          </p15:clr>
        </p15:guide>
        <p15:guide id="4" pos="665">
          <p15:clr>
            <a:srgbClr val="A4A3A4"/>
          </p15:clr>
        </p15:guide>
        <p15:guide id="5" pos="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7099E"/>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204"/>
      </p:cViewPr>
      <p:guideLst>
        <p:guide orient="horz" pos="2160"/>
        <p:guide orient="horz" pos="142"/>
        <p:guide pos="3840"/>
        <p:guide pos="665"/>
        <p:guide pos="9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79A2F23A-09F6-4603-91F2-4E5AFB4DB793}" type="datetimeFigureOut">
              <a:rPr lang="vi-VN"/>
              <a:pPr>
                <a:defRPr/>
              </a:pPr>
              <a:t>02/11/2021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F6F7FCEC-5A9C-4328-8885-67B5D2DEA0EC}" type="slidenum">
              <a:rPr lang="vi-VN" altLang="en-US"/>
              <a:pPr/>
              <a:t>‹#›</a:t>
            </a:fld>
            <a:endParaRPr lang="vi-VN" altLang="en-US"/>
          </a:p>
        </p:txBody>
      </p:sp>
    </p:spTree>
    <p:extLst>
      <p:ext uri="{BB962C8B-B14F-4D97-AF65-F5344CB8AC3E}">
        <p14:creationId xmlns:p14="http://schemas.microsoft.com/office/powerpoint/2010/main" val="890958875"/>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228C19E6-AEEC-4078-9F1F-82F26061787A}" type="datetimeFigureOut">
              <a:rPr lang="vi-VN"/>
              <a:pPr>
                <a:defRPr/>
              </a:pPr>
              <a:t>02/11/2021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86AF880A-1DFD-442E-B2E7-336CA9526DC5}" type="slidenum">
              <a:rPr lang="vi-VN" altLang="en-US"/>
              <a:pPr/>
              <a:t>‹#›</a:t>
            </a:fld>
            <a:endParaRPr lang="vi-VN" altLang="en-US"/>
          </a:p>
        </p:txBody>
      </p:sp>
    </p:spTree>
    <p:extLst>
      <p:ext uri="{BB962C8B-B14F-4D97-AF65-F5344CB8AC3E}">
        <p14:creationId xmlns:p14="http://schemas.microsoft.com/office/powerpoint/2010/main" val="103223430"/>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F43F855-4445-4B17-8AA8-2F06D5BE9737}" type="datetimeFigureOut">
              <a:rPr lang="vi-VN"/>
              <a:pPr>
                <a:defRPr/>
              </a:pPr>
              <a:t>02/11/2021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D16450EA-4A6F-4E96-A2C9-6D6D7E0822BB}" type="slidenum">
              <a:rPr lang="vi-VN" altLang="en-US"/>
              <a:pPr/>
              <a:t>‹#›</a:t>
            </a:fld>
            <a:endParaRPr lang="vi-VN" altLang="en-US"/>
          </a:p>
        </p:txBody>
      </p:sp>
    </p:spTree>
    <p:extLst>
      <p:ext uri="{BB962C8B-B14F-4D97-AF65-F5344CB8AC3E}">
        <p14:creationId xmlns:p14="http://schemas.microsoft.com/office/powerpoint/2010/main" val="3603355713"/>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C53D19AE-EA5A-4AA4-863A-2A08792D26DA}" type="datetimeFigureOut">
              <a:rPr lang="vi-VN"/>
              <a:pPr>
                <a:defRPr/>
              </a:pPr>
              <a:t>02/11/2021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D825CA5C-E6FE-4ED5-9D20-8D8A1A1DAA27}" type="slidenum">
              <a:rPr lang="vi-VN" altLang="en-US"/>
              <a:pPr/>
              <a:t>‹#›</a:t>
            </a:fld>
            <a:endParaRPr lang="vi-VN" altLang="en-US"/>
          </a:p>
        </p:txBody>
      </p:sp>
    </p:spTree>
    <p:extLst>
      <p:ext uri="{BB962C8B-B14F-4D97-AF65-F5344CB8AC3E}">
        <p14:creationId xmlns:p14="http://schemas.microsoft.com/office/powerpoint/2010/main" val="1916722570"/>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8683A2-0669-4961-8FD3-8F43746FB471}" type="datetimeFigureOut">
              <a:rPr lang="vi-VN"/>
              <a:pPr>
                <a:defRPr/>
              </a:pPr>
              <a:t>02/11/2021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A6E2FB18-DF71-402A-9E0C-A670B14423C9}" type="slidenum">
              <a:rPr lang="vi-VN" altLang="en-US"/>
              <a:pPr/>
              <a:t>‹#›</a:t>
            </a:fld>
            <a:endParaRPr lang="vi-VN" altLang="en-US"/>
          </a:p>
        </p:txBody>
      </p:sp>
    </p:spTree>
    <p:extLst>
      <p:ext uri="{BB962C8B-B14F-4D97-AF65-F5344CB8AC3E}">
        <p14:creationId xmlns:p14="http://schemas.microsoft.com/office/powerpoint/2010/main" val="466540898"/>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E0234D94-777D-4A7D-A852-B30C8B67096F}" type="datetimeFigureOut">
              <a:rPr lang="vi-VN"/>
              <a:pPr>
                <a:defRPr/>
              </a:pPr>
              <a:t>02/11/2021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fld id="{E5B355C3-A5F8-407F-9130-203D3D7693AD}" type="slidenum">
              <a:rPr lang="vi-VN" altLang="en-US"/>
              <a:pPr/>
              <a:t>‹#›</a:t>
            </a:fld>
            <a:endParaRPr lang="vi-VN" altLang="en-US"/>
          </a:p>
        </p:txBody>
      </p:sp>
    </p:spTree>
    <p:extLst>
      <p:ext uri="{BB962C8B-B14F-4D97-AF65-F5344CB8AC3E}">
        <p14:creationId xmlns:p14="http://schemas.microsoft.com/office/powerpoint/2010/main" val="1325238195"/>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06587E23-5696-4E39-812E-F857880C0322}" type="datetimeFigureOut">
              <a:rPr lang="vi-VN"/>
              <a:pPr>
                <a:defRPr/>
              </a:pPr>
              <a:t>02/11/2021</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fld id="{1E3FA00B-29CC-4244-BE4E-E270235CFAF1}" type="slidenum">
              <a:rPr lang="vi-VN" altLang="en-US"/>
              <a:pPr/>
              <a:t>‹#›</a:t>
            </a:fld>
            <a:endParaRPr lang="vi-VN" altLang="en-US"/>
          </a:p>
        </p:txBody>
      </p:sp>
    </p:spTree>
    <p:extLst>
      <p:ext uri="{BB962C8B-B14F-4D97-AF65-F5344CB8AC3E}">
        <p14:creationId xmlns:p14="http://schemas.microsoft.com/office/powerpoint/2010/main" val="2901059205"/>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4EA8BC3D-1C0A-4170-8D86-2709939AD5E7}" type="datetimeFigureOut">
              <a:rPr lang="vi-VN"/>
              <a:pPr>
                <a:defRPr/>
              </a:pPr>
              <a:t>02/11/2021</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fld id="{AF4F434C-8BBD-440E-9241-2B182F1FBF9A}" type="slidenum">
              <a:rPr lang="vi-VN" altLang="en-US"/>
              <a:pPr/>
              <a:t>‹#›</a:t>
            </a:fld>
            <a:endParaRPr lang="vi-VN" altLang="en-US"/>
          </a:p>
        </p:txBody>
      </p:sp>
    </p:spTree>
    <p:extLst>
      <p:ext uri="{BB962C8B-B14F-4D97-AF65-F5344CB8AC3E}">
        <p14:creationId xmlns:p14="http://schemas.microsoft.com/office/powerpoint/2010/main" val="3535881359"/>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3CBCA6-7B6C-4DBA-B18F-8723B8CD0C32}" type="datetimeFigureOut">
              <a:rPr lang="vi-VN"/>
              <a:pPr>
                <a:defRPr/>
              </a:pPr>
              <a:t>02/11/2021</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fld id="{199CA473-0C49-44E8-BFF6-B5736447ABFA}" type="slidenum">
              <a:rPr lang="vi-VN" altLang="en-US"/>
              <a:pPr/>
              <a:t>‹#›</a:t>
            </a:fld>
            <a:endParaRPr lang="vi-VN" altLang="en-US"/>
          </a:p>
        </p:txBody>
      </p:sp>
    </p:spTree>
    <p:extLst>
      <p:ext uri="{BB962C8B-B14F-4D97-AF65-F5344CB8AC3E}">
        <p14:creationId xmlns:p14="http://schemas.microsoft.com/office/powerpoint/2010/main" val="3226658408"/>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61A2DC-EDD1-43E1-AF30-71B4AC22FD82}" type="datetimeFigureOut">
              <a:rPr lang="vi-VN"/>
              <a:pPr>
                <a:defRPr/>
              </a:pPr>
              <a:t>02/11/2021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fld id="{51643F04-4F1C-4519-A17A-3D35D11CA3D4}" type="slidenum">
              <a:rPr lang="vi-VN" altLang="en-US"/>
              <a:pPr/>
              <a:t>‹#›</a:t>
            </a:fld>
            <a:endParaRPr lang="vi-VN" altLang="en-US"/>
          </a:p>
        </p:txBody>
      </p:sp>
    </p:spTree>
    <p:extLst>
      <p:ext uri="{BB962C8B-B14F-4D97-AF65-F5344CB8AC3E}">
        <p14:creationId xmlns:p14="http://schemas.microsoft.com/office/powerpoint/2010/main" val="2580601359"/>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E28D2-F307-4DDC-A7C2-2E568CB6FC95}" type="datetimeFigureOut">
              <a:rPr lang="vi-VN"/>
              <a:pPr>
                <a:defRPr/>
              </a:pPr>
              <a:t>02/11/2021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fld id="{ADC67206-04CE-4E97-932A-4775AF9537A4}" type="slidenum">
              <a:rPr lang="vi-VN" altLang="en-US"/>
              <a:pPr/>
              <a:t>‹#›</a:t>
            </a:fld>
            <a:endParaRPr lang="vi-VN" altLang="en-US"/>
          </a:p>
        </p:txBody>
      </p:sp>
    </p:spTree>
    <p:extLst>
      <p:ext uri="{BB962C8B-B14F-4D97-AF65-F5344CB8AC3E}">
        <p14:creationId xmlns:p14="http://schemas.microsoft.com/office/powerpoint/2010/main" val="4122752837"/>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338509F-0C93-45CD-948E-D1AEDA609204}" type="datetimeFigureOut">
              <a:rPr lang="vi-VN"/>
              <a:pPr>
                <a:defRPr/>
              </a:pPr>
              <a:t>02/11/2021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5C4251B-73E6-42CF-AE6A-D3F671300355}" type="slidenum">
              <a:rPr lang="vi-VN" altLang="en-US"/>
              <a:pPr/>
              <a:t>‹#›</a:t>
            </a:fld>
            <a:endParaRPr lang="vi-V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sky" descr="bigstock The Vast Blue Sky And Clouds S 239476261 - Birmingham Christian  Family Magazine" hidd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A picture containing sky, outdoor, plant, outdoor object&#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1640"/>
            <a:ext cx="1225073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165846" y="292100"/>
            <a:ext cx="11919045" cy="1234825"/>
          </a:xfrm>
          <a:prstGeom prst="rect">
            <a:avLst/>
          </a:prstGeom>
          <a:noFill/>
          <a:ln w="9525">
            <a:noFill/>
            <a:miter lim="800000"/>
            <a:headEnd/>
            <a:tailEnd/>
          </a:ln>
        </p:spPr>
        <p:txBody>
          <a:bodyPr>
            <a:spAutoFit/>
          </a:bodyPr>
          <a:lstStyle/>
          <a:p>
            <a:pPr algn="ctr" fontAlgn="auto">
              <a:lnSpc>
                <a:spcPct val="107000"/>
              </a:lnSpc>
              <a:spcBef>
                <a:spcPts val="0"/>
              </a:spcBef>
              <a:spcAft>
                <a:spcPts val="0"/>
              </a:spcAft>
              <a:defRPr/>
            </a:pPr>
            <a:r>
              <a:rPr lang="af-ZA" altLang="en-US" sz="3600" b="1" dirty="0" smtClean="0">
                <a:ln w="12700" cmpd="sng">
                  <a:solidFill>
                    <a:schemeClr val="tx1"/>
                  </a:solidFill>
                </a:ln>
                <a:solidFill>
                  <a:schemeClr val="bg1"/>
                </a:solidFill>
                <a:cs typeface="Calibri" pitchFamily="34" charset="0"/>
              </a:rPr>
              <a:t>TUYÊN TRUYỀN NGHỊ QUYẾT ĐẠI HỘI</a:t>
            </a:r>
          </a:p>
          <a:p>
            <a:pPr algn="ctr" fontAlgn="auto">
              <a:lnSpc>
                <a:spcPct val="107000"/>
              </a:lnSpc>
              <a:spcBef>
                <a:spcPts val="0"/>
              </a:spcBef>
              <a:spcAft>
                <a:spcPts val="0"/>
              </a:spcAft>
              <a:defRPr/>
            </a:pPr>
            <a:r>
              <a:rPr lang="af-ZA" altLang="en-US" sz="3600" b="1" dirty="0" smtClean="0">
                <a:ln w="12700" cmpd="sng">
                  <a:solidFill>
                    <a:schemeClr val="tx1"/>
                  </a:solidFill>
                </a:ln>
                <a:solidFill>
                  <a:schemeClr val="bg1"/>
                </a:solidFill>
                <a:cs typeface="Calibri" pitchFamily="34" charset="0"/>
              </a:rPr>
              <a:t>LẦN THỨ XIII CỦA ĐẢNG</a:t>
            </a:r>
            <a:endParaRPr lang="en-US" altLang="en-US" sz="3600" dirty="0">
              <a:ln w="12700" cmpd="sng">
                <a:solidFill>
                  <a:schemeClr val="tx1"/>
                </a:solidFill>
              </a:ln>
              <a:solidFill>
                <a:schemeClr val="bg1"/>
              </a:solidFill>
              <a:cs typeface="Calibri" pitchFamily="34" charset="0"/>
            </a:endParaRPr>
          </a:p>
        </p:txBody>
      </p:sp>
      <p:pic>
        <p:nvPicPr>
          <p:cNvPr id="205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846" y="292100"/>
            <a:ext cx="13350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841" y="292100"/>
            <a:ext cx="14160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36771" y="1934760"/>
            <a:ext cx="12192000" cy="642035"/>
          </a:xfrm>
          <a:prstGeom prst="rect">
            <a:avLst/>
          </a:prstGeom>
          <a:noFill/>
          <a:ln w="9525">
            <a:noFill/>
            <a:miter lim="800000"/>
            <a:headEnd/>
            <a:tailEnd/>
          </a:ln>
        </p:spPr>
        <p:txBody>
          <a:bodyPr>
            <a:spAutoFit/>
          </a:bodyPr>
          <a:lstStyle/>
          <a:p>
            <a:pPr algn="ctr" fontAlgn="auto">
              <a:lnSpc>
                <a:spcPct val="107000"/>
              </a:lnSpc>
              <a:spcBef>
                <a:spcPts val="0"/>
              </a:spcBef>
              <a:spcAft>
                <a:spcPts val="0"/>
              </a:spcAft>
              <a:defRPr/>
            </a:pPr>
            <a:r>
              <a:rPr lang="af-ZA" altLang="en-US" sz="3600" b="1" dirty="0">
                <a:ln w="12700">
                  <a:solidFill>
                    <a:schemeClr val="tx1"/>
                  </a:solidFill>
                </a:ln>
                <a:solidFill>
                  <a:srgbClr val="FFFF00"/>
                </a:solidFill>
                <a:cs typeface="Calibri" pitchFamily="34" charset="0"/>
              </a:rPr>
              <a:t>PHÁT HUY Ý CHÍ </a:t>
            </a:r>
            <a:r>
              <a:rPr lang="af-ZA" altLang="en-US" sz="3600" b="1" dirty="0" smtClean="0">
                <a:ln w="12700">
                  <a:solidFill>
                    <a:schemeClr val="tx1"/>
                  </a:solidFill>
                </a:ln>
                <a:solidFill>
                  <a:srgbClr val="FFFF00"/>
                </a:solidFill>
                <a:cs typeface="Calibri" pitchFamily="34" charset="0"/>
              </a:rPr>
              <a:t>SỨC </a:t>
            </a:r>
            <a:r>
              <a:rPr lang="af-ZA" altLang="en-US" sz="3600" b="1" dirty="0">
                <a:ln w="12700">
                  <a:solidFill>
                    <a:schemeClr val="tx1"/>
                  </a:solidFill>
                </a:ln>
                <a:solidFill>
                  <a:srgbClr val="FFFF00"/>
                </a:solidFill>
                <a:cs typeface="Calibri" pitchFamily="34" charset="0"/>
              </a:rPr>
              <a:t>MẠNH ĐẠI ĐOÀN KẾT DÂN TỘC</a:t>
            </a:r>
            <a:endParaRPr lang="en-US" altLang="en-US" sz="3600" dirty="0">
              <a:ln w="12700">
                <a:solidFill>
                  <a:schemeClr val="tx1"/>
                </a:solidFill>
              </a:ln>
              <a:solidFill>
                <a:srgbClr val="FFFF00"/>
              </a:solidFill>
              <a:cs typeface="Calibri" pitchFamily="34" charset="0"/>
            </a:endParaRPr>
          </a:p>
        </p:txBody>
      </p:sp>
      <p:sp>
        <p:nvSpPr>
          <p:cNvPr id="2059" name="TextBox 3"/>
          <p:cNvSpPr txBox="1">
            <a:spLocks noChangeArrowheads="1"/>
          </p:cNvSpPr>
          <p:nvPr/>
        </p:nvSpPr>
        <p:spPr bwMode="auto">
          <a:xfrm>
            <a:off x="165846" y="4564917"/>
            <a:ext cx="7245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0" b="1" dirty="0" err="1" smtClean="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Tuyên</a:t>
            </a:r>
            <a:r>
              <a:rPr lang="en-US" altLang="en-US" sz="2700" b="1" dirty="0" smtClean="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dirty="0" err="1" smtClean="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truyền</a:t>
            </a:r>
            <a:r>
              <a:rPr lang="en-US" altLang="en-US" sz="2700" b="1" dirty="0" smtClean="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smtClean="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viên: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Nguyễn</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Thị</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Hiền</a:t>
            </a:r>
            <a:endPar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endParaRPr>
          </a:p>
          <a:p>
            <a:pPr eaLnBrk="1" hangingPunct="1"/>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Đơn</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vị</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CB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Công</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ty TNHH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Thương</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Mại</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a:t>
            </a:r>
            <a:r>
              <a:rPr lang="en-US" altLang="en-US" sz="2700" b="1" dirty="0" err="1">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Số</a:t>
            </a:r>
            <a:r>
              <a:rPr lang="en-US" altLang="en-US" sz="2700" b="1" dirty="0">
                <a:ln w="3175">
                  <a:solidFill>
                    <a:schemeClr val="bg1">
                      <a:alpha val="40000"/>
                    </a:schemeClr>
                  </a:solidFill>
                </a:ln>
                <a:solidFill>
                  <a:srgbClr val="002060"/>
                </a:solidFill>
                <a:latin typeface="Times New Roman" panose="02020603050405020304" pitchFamily="18" charset="0"/>
                <a:cs typeface="Times New Roman" panose="02020603050405020304" pitchFamily="18" charset="0"/>
              </a:rPr>
              <a:t> 1</a:t>
            </a:r>
          </a:p>
        </p:txBody>
      </p:sp>
      <p:pic>
        <p:nvPicPr>
          <p:cNvPr id="1026" name="Picture 2" descr="D:\ĐUK CƠ QUAN &amp; DOANH NGHIỆP\ẢNH HOẠT ĐỘNG\HỘI NGHỊ\HỘI THI Bcv GIỎI 2021\IMG_87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9284" y="2856912"/>
            <a:ext cx="5193090" cy="3461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2057"/>
                                        </p:tgtEl>
                                        <p:attrNameLst>
                                          <p:attrName>style.visibility</p:attrName>
                                        </p:attrNameLst>
                                      </p:cBhvr>
                                      <p:to>
                                        <p:strVal val="visible"/>
                                      </p:to>
                                    </p:set>
                                    <p:anim calcmode="lin" valueType="num">
                                      <p:cBhvr>
                                        <p:cTn id="12" dur="500" fill="hold"/>
                                        <p:tgtEl>
                                          <p:spTgt spid="2057"/>
                                        </p:tgtEl>
                                        <p:attrNameLst>
                                          <p:attrName>ppt_w</p:attrName>
                                        </p:attrNameLst>
                                      </p:cBhvr>
                                      <p:tavLst>
                                        <p:tav tm="0">
                                          <p:val>
                                            <p:fltVal val="0"/>
                                          </p:val>
                                        </p:tav>
                                        <p:tav tm="100000">
                                          <p:val>
                                            <p:strVal val="#ppt_w"/>
                                          </p:val>
                                        </p:tav>
                                      </p:tavLst>
                                    </p:anim>
                                    <p:anim calcmode="lin" valueType="num">
                                      <p:cBhvr>
                                        <p:cTn id="13" dur="500" fill="hold"/>
                                        <p:tgtEl>
                                          <p:spTgt spid="2057"/>
                                        </p:tgtEl>
                                        <p:attrNameLst>
                                          <p:attrName>ppt_h</p:attrName>
                                        </p:attrNameLst>
                                      </p:cBhvr>
                                      <p:tavLst>
                                        <p:tav tm="0">
                                          <p:val>
                                            <p:fltVal val="0"/>
                                          </p:val>
                                        </p:tav>
                                        <p:tav tm="100000">
                                          <p:val>
                                            <p:strVal val="#ppt_h"/>
                                          </p:val>
                                        </p:tav>
                                      </p:tavLst>
                                    </p:anim>
                                    <p:animEffect transition="in" filter="fade">
                                      <p:cBhvr>
                                        <p:cTn id="14" dur="500"/>
                                        <p:tgtEl>
                                          <p:spTgt spid="205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59"/>
                                        </p:tgtEl>
                                        <p:attrNameLst>
                                          <p:attrName>style.visibility</p:attrName>
                                        </p:attrNameLst>
                                      </p:cBhvr>
                                      <p:to>
                                        <p:strVal val="visible"/>
                                      </p:to>
                                    </p:set>
                                    <p:anim calcmode="lin" valueType="num">
                                      <p:cBhvr>
                                        <p:cTn id="27" dur="500" fill="hold"/>
                                        <p:tgtEl>
                                          <p:spTgt spid="2059"/>
                                        </p:tgtEl>
                                        <p:attrNameLst>
                                          <p:attrName>ppt_w</p:attrName>
                                        </p:attrNameLst>
                                      </p:cBhvr>
                                      <p:tavLst>
                                        <p:tav tm="0">
                                          <p:val>
                                            <p:fltVal val="0"/>
                                          </p:val>
                                        </p:tav>
                                        <p:tav tm="100000">
                                          <p:val>
                                            <p:strVal val="#ppt_w"/>
                                          </p:val>
                                        </p:tav>
                                      </p:tavLst>
                                    </p:anim>
                                    <p:anim calcmode="lin" valueType="num">
                                      <p:cBhvr>
                                        <p:cTn id="28" dur="500" fill="hold"/>
                                        <p:tgtEl>
                                          <p:spTgt spid="2059"/>
                                        </p:tgtEl>
                                        <p:attrNameLst>
                                          <p:attrName>ppt_h</p:attrName>
                                        </p:attrNameLst>
                                      </p:cBhvr>
                                      <p:tavLst>
                                        <p:tav tm="0">
                                          <p:val>
                                            <p:fltVal val="0"/>
                                          </p:val>
                                        </p:tav>
                                        <p:tav tm="100000">
                                          <p:val>
                                            <p:strVal val="#ppt_h"/>
                                          </p:val>
                                        </p:tav>
                                      </p:tavLst>
                                    </p:anim>
                                    <p:animEffect transition="in" filter="fade">
                                      <p:cBhvr>
                                        <p:cTn id="29"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0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15925" y="3256611"/>
            <a:ext cx="838200" cy="646113"/>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1. TƯ TƯỞNG HỒ CHÍ MINH VỀ ĐẠI ĐOÀN KẾT DÂN TỘC</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1184564"/>
            <a:ext cx="10563225" cy="4790209"/>
          </a:xfrm>
          <a:prstGeom prst="roundRect">
            <a:avLst>
              <a:gd name="adj" fmla="val 24482"/>
            </a:avLst>
          </a:prstGeom>
          <a:ln/>
        </p:spPr>
        <p:style>
          <a:lnRef idx="1">
            <a:schemeClr val="accent6"/>
          </a:lnRef>
          <a:fillRef idx="2">
            <a:schemeClr val="accent6"/>
          </a:fillRef>
          <a:effectRef idx="1">
            <a:schemeClr val="accent6"/>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địch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98014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15925" y="3017404"/>
            <a:ext cx="838200" cy="646113"/>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1. TƯ TƯỞNG HỒ CHÍ MINH VỀ ĐẠI ĐOÀN KẾT DÂN TỘC</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903288"/>
            <a:ext cx="10563225" cy="5740400"/>
          </a:xfrm>
          <a:prstGeom prst="roundRect">
            <a:avLst>
              <a:gd name="adj" fmla="val 24482"/>
            </a:avLst>
          </a:prstGeom>
          <a:ln/>
        </p:spPr>
        <p:style>
          <a:lnRef idx="1">
            <a:schemeClr val="accent6"/>
          </a:lnRef>
          <a:fillRef idx="2">
            <a:schemeClr val="accent6"/>
          </a:fillRef>
          <a:effectRef idx="1">
            <a:schemeClr val="accent6"/>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54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15925" y="3017404"/>
            <a:ext cx="838200" cy="646113"/>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1. TƯ TƯỞNG HỒ CHÍ MINH VỀ ĐẠI ĐOÀN KẾT DÂN TỘC</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903288"/>
            <a:ext cx="10563225" cy="5740400"/>
          </a:xfrm>
          <a:prstGeom prst="roundRect">
            <a:avLst>
              <a:gd name="adj" fmla="val 24482"/>
            </a:avLst>
          </a:prstGeom>
          <a:ln/>
        </p:spPr>
        <p:style>
          <a:lnRef idx="1">
            <a:schemeClr val="accent6"/>
          </a:lnRef>
          <a:fillRef idx="2">
            <a:schemeClr val="accent6"/>
          </a:fillRef>
          <a:effectRef idx="1">
            <a:schemeClr val="accent6"/>
          </a:effectRef>
          <a:fontRef idx="minor">
            <a:schemeClr val="dk1"/>
          </a:fontRef>
        </p:style>
        <p:txBody>
          <a:bodyPr anchor="ct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a:t>
            </a:r>
            <a:r>
              <a:rPr lang="en-US" sz="3600" dirty="0">
                <a:latin typeface="Times New Roman" panose="02020603050405020304" pitchFamily="18" charset="0"/>
                <a:cs typeface="Times New Roman" panose="02020603050405020304" pitchFamily="18" charset="0"/>
              </a:rPr>
              <a:t> Minh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hữu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65924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92125" y="3227388"/>
            <a:ext cx="838200" cy="644525"/>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2. TRUYỀN THỐNG YÊU NƯỚC, NHÂN ÁI, TINH THẦN ĐOÀN KẾT</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903288"/>
            <a:ext cx="10563225" cy="574040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91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1945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92125" y="3227388"/>
            <a:ext cx="838200" cy="644525"/>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2. TRUYỀN THỐNG YÊU NƯỚC, NHÂN ÁI, TINH THẦN ĐOÀN KẾT</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903288"/>
            <a:ext cx="10563225" cy="574040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9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can </a:t>
            </a:r>
            <a:r>
              <a:rPr lang="en-US" sz="3200" dirty="0" err="1">
                <a:latin typeface="Times New Roman" panose="02020603050405020304" pitchFamily="18" charset="0"/>
                <a:cs typeface="Times New Roman" panose="02020603050405020304" pitchFamily="18" charset="0"/>
              </a:rPr>
              <a:t>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3462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271464" y="3235325"/>
            <a:ext cx="1017587"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2. TRUYỀN THỐNG YÊU NƯỚC, NHÂN ÁI, TINH THẦN ĐOÀN KẾT</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95413" y="914400"/>
            <a:ext cx="10502900" cy="5476009"/>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vọng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bỏng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do”,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lĩnh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vực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lớp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to </a:t>
            </a:r>
            <a:r>
              <a:rPr lang="en-US" sz="2600" dirty="0" err="1">
                <a:latin typeface="Times New Roman" panose="02020603050405020304" pitchFamily="18" charset="0"/>
                <a:cs typeface="Times New Roman" panose="02020603050405020304" pitchFamily="18" charset="0"/>
              </a:rPr>
              <a:t>lớn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dậy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1975,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vẻ</a:t>
            </a:r>
            <a:r>
              <a:rPr lang="en-US" sz="2600" dirty="0">
                <a:latin typeface="Times New Roman" panose="02020603050405020304" pitchFamily="18" charset="0"/>
                <a:cs typeface="Times New Roman" panose="02020603050405020304" pitchFamily="18" charset="0"/>
              </a:rPr>
              <a:t> vang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436562" y="3039773"/>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3. SỨC MẠNH ĐẠI ĐOÀN KẾT DÂN TỘC TRONG THỜI KÌ ĐỔI MỚI</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454149" y="1119542"/>
            <a:ext cx="10502900" cy="5513033"/>
          </a:xfrm>
          <a:prstGeom prst="roundRect">
            <a:avLst>
              <a:gd name="adj" fmla="val 24482"/>
            </a:avLst>
          </a:prstGeom>
          <a:ln/>
        </p:spPr>
        <p:style>
          <a:lnRef idx="1">
            <a:schemeClr val="accent4"/>
          </a:lnRef>
          <a:fillRef idx="2">
            <a:schemeClr val="accent4"/>
          </a:fillRef>
          <a:effectRef idx="1">
            <a:schemeClr val="accent4"/>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thời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để</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thấm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nhuần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quan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điểm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Đảng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phát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chúng</a:t>
            </a:r>
            <a:r>
              <a:rPr lang="en-US" sz="2850" dirty="0">
                <a:latin typeface="Times New Roman" panose="02020603050405020304" pitchFamily="18" charset="0"/>
                <a:cs typeface="Times New Roman" panose="02020603050405020304" pitchFamily="18" charset="0"/>
              </a:rPr>
              <a:t> ta </a:t>
            </a:r>
            <a:r>
              <a:rPr lang="en-US" sz="2850" dirty="0" err="1">
                <a:latin typeface="Times New Roman" panose="02020603050405020304" pitchFamily="18" charset="0"/>
                <a:cs typeface="Times New Roman" panose="02020603050405020304" pitchFamily="18" charset="0"/>
              </a:rPr>
              <a:t>phải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quán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triệt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sâu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sắc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bài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về</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được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khẳng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định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thực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tiễn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Phát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trở</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thành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một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bài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nghiệm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lớn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phương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cũng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điều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bảo</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đảm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thực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hiện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thành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sự</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nghiệp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đấu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tranh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giải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phóng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cuộc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xây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dựng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bảo</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vệ</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tổ</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quốc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hiện</a:t>
            </a:r>
            <a:r>
              <a:rPr lang="en-US" sz="2850" dirty="0">
                <a:latin typeface="Times New Roman" panose="02020603050405020304" pitchFamily="18" charset="0"/>
                <a:cs typeface="Times New Roman" panose="02020603050405020304" pitchFamily="18" charset="0"/>
              </a:rPr>
              <a:t> nay, </a:t>
            </a:r>
            <a:r>
              <a:rPr lang="en-US" sz="2850" dirty="0" err="1">
                <a:latin typeface="Times New Roman" panose="02020603050405020304" pitchFamily="18" charset="0"/>
                <a:cs typeface="Times New Roman" panose="02020603050405020304" pitchFamily="18" charset="0"/>
              </a:rPr>
              <a:t>bài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nghiệm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này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còn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nguyên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giá</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trị</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thời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chúng</a:t>
            </a:r>
            <a:r>
              <a:rPr lang="en-US" sz="2850" dirty="0">
                <a:latin typeface="Times New Roman" panose="02020603050405020304" pitchFamily="18" charset="0"/>
                <a:cs typeface="Times New Roman" panose="02020603050405020304" pitchFamily="18" charset="0"/>
              </a:rPr>
              <a:t> ta </a:t>
            </a:r>
            <a:r>
              <a:rPr lang="en-US" sz="2850" dirty="0" err="1">
                <a:latin typeface="Times New Roman" panose="02020603050405020304" pitchFamily="18" charset="0"/>
                <a:cs typeface="Times New Roman" panose="02020603050405020304" pitchFamily="18" charset="0"/>
              </a:rPr>
              <a:t>cần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tiếp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tục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phát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nhằm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dậy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to </a:t>
            </a:r>
            <a:r>
              <a:rPr lang="en-US" sz="2850" dirty="0" err="1">
                <a:latin typeface="Times New Roman" panose="02020603050405020304" pitchFamily="18" charset="0"/>
                <a:cs typeface="Times New Roman" panose="02020603050405020304" pitchFamily="18" charset="0"/>
              </a:rPr>
              <a:t>lớn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mục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tiêu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giàu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nước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chủ</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bằng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văn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minh</a:t>
            </a:r>
            <a:r>
              <a:rPr lang="en-US" sz="285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72269" y="3429000"/>
            <a:ext cx="1017587" cy="731837"/>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3. SỨC MẠNH ĐẠI ĐOÀN KẾT DÂN TỘC TRONG THỜI KÌ ĐỔI MỚI</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10"/>
          <p:cNvSpPr/>
          <p:nvPr/>
        </p:nvSpPr>
        <p:spPr>
          <a:xfrm>
            <a:off x="1389856" y="1138328"/>
            <a:ext cx="10585450" cy="5494247"/>
          </a:xfrm>
          <a:prstGeom prst="roundRect">
            <a:avLst>
              <a:gd name="adj" fmla="val 24482"/>
            </a:avLst>
          </a:prstGeom>
          <a:ln/>
        </p:spPr>
        <p:style>
          <a:lnRef idx="1">
            <a:schemeClr val="accent4"/>
          </a:lnRef>
          <a:fillRef idx="2">
            <a:schemeClr val="accent4"/>
          </a:fillRef>
          <a:effectRef idx="1">
            <a:schemeClr val="accent4"/>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35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342901" y="3239293"/>
            <a:ext cx="1017587"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3. SỨC MẠNH ĐẠI ĐOÀN KẾT DÂN TỘC TRONG THỜI KÌ ĐỔI MỚI</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10"/>
          <p:cNvSpPr/>
          <p:nvPr/>
        </p:nvSpPr>
        <p:spPr>
          <a:xfrm>
            <a:off x="1360488" y="1143000"/>
            <a:ext cx="10585450" cy="4748645"/>
          </a:xfrm>
          <a:prstGeom prst="roundRect">
            <a:avLst>
              <a:gd name="adj" fmla="val 24482"/>
            </a:avLst>
          </a:prstGeom>
          <a:ln/>
        </p:spPr>
        <p:style>
          <a:lnRef idx="1">
            <a:schemeClr val="accent4"/>
          </a:lnRef>
          <a:fillRef idx="2">
            <a:schemeClr val="accent4"/>
          </a:fillRef>
          <a:effectRef idx="1">
            <a:schemeClr val="accent4"/>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342901" y="3239293"/>
            <a:ext cx="1017587"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3. SỨC MẠNH ĐẠI ĐOÀN KẾT DÂN TỘC TRONG THỜI KÌ ĐỔI MỚI</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10"/>
          <p:cNvSpPr/>
          <p:nvPr/>
        </p:nvSpPr>
        <p:spPr>
          <a:xfrm>
            <a:off x="1360488" y="1215736"/>
            <a:ext cx="10585450" cy="5008419"/>
          </a:xfrm>
          <a:prstGeom prst="roundRect">
            <a:avLst>
              <a:gd name="adj" fmla="val 24482"/>
            </a:avLst>
          </a:prstGeom>
          <a:ln/>
        </p:spPr>
        <p:style>
          <a:lnRef idx="1">
            <a:schemeClr val="accent4"/>
          </a:lnRef>
          <a:fillRef idx="2">
            <a:schemeClr val="accent4"/>
          </a:fillRef>
          <a:effectRef idx="1">
            <a:schemeClr val="accent4"/>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XIII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26/01/2021 TBT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nay.”</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15652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p:cNvSpPr/>
          <p:nvPr/>
        </p:nvSpPr>
        <p:spPr>
          <a:xfrm>
            <a:off x="962025" y="754289"/>
            <a:ext cx="10104438" cy="831850"/>
          </a:xfrm>
          <a:prstGeom prst="roundRect">
            <a:avLst>
              <a:gd name="adj" fmla="val 24482"/>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algn="just" fontAlgn="auto">
              <a:lnSpc>
                <a:spcPct val="115000"/>
              </a:lnSpc>
              <a:spcBef>
                <a:spcPts val="60"/>
              </a:spcBef>
              <a:spcAft>
                <a:spcPts val="1000"/>
              </a:spcAft>
              <a:defRPr/>
            </a:pP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VAI TRÒ &amp; KHÁI NIỆM VỀ ĐẠI ĐOÀN KẾT DÂN TỘC</a:t>
            </a:r>
            <a:endParaRPr lang="en-US" sz="2800" dirty="0">
              <a:solidFill>
                <a:schemeClr val="tx1"/>
              </a:solidFill>
              <a:ea typeface="Calibri" panose="020F0502020204030204" pitchFamily="34" charset="0"/>
              <a:cs typeface="Times New Roman" panose="02020603050405020304" pitchFamily="18" charset="0"/>
            </a:endParaRPr>
          </a:p>
        </p:txBody>
      </p:sp>
      <p:sp>
        <p:nvSpPr>
          <p:cNvPr id="32" name="Freeform: Shape 31"/>
          <p:cNvSpPr/>
          <p:nvPr/>
        </p:nvSpPr>
        <p:spPr>
          <a:xfrm>
            <a:off x="493713" y="92075"/>
            <a:ext cx="3375025" cy="882650"/>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33" name="Rectangle: Rounded Corners 32"/>
          <p:cNvSpPr/>
          <p:nvPr/>
        </p:nvSpPr>
        <p:spPr>
          <a:xfrm>
            <a:off x="962025" y="2254250"/>
            <a:ext cx="10104438" cy="852488"/>
          </a:xfrm>
          <a:prstGeom prst="roundRect">
            <a:avLst>
              <a:gd name="adj" fmla="val 22529"/>
            </a:avLst>
          </a:prstGeom>
          <a:ln/>
        </p:spPr>
        <p:style>
          <a:lnRef idx="1">
            <a:schemeClr val="accent4"/>
          </a:lnRef>
          <a:fillRef idx="2">
            <a:schemeClr val="accent4"/>
          </a:fillRef>
          <a:effectRef idx="1">
            <a:schemeClr val="accent4"/>
          </a:effectRef>
          <a:fontRef idx="minor">
            <a:schemeClr val="dk1"/>
          </a:fontRef>
        </p:style>
        <p:txBody>
          <a:bodyPr anchor="ctr"/>
          <a:lstStyle>
            <a:lvl1pPr marL="5334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1" dirty="0">
                <a:latin typeface="Times New Roman" panose="02020603050405020304" pitchFamily="18" charset="0"/>
              </a:rPr>
              <a:t>NỘI DUNG CỦA ĐẠI ĐOÀN KẾT DÂN TỘC</a:t>
            </a:r>
            <a:endParaRPr lang="vi-VN" altLang="en-US" sz="3000" dirty="0"/>
          </a:p>
        </p:txBody>
      </p:sp>
      <p:sp>
        <p:nvSpPr>
          <p:cNvPr id="34" name="Freeform: Shape 33"/>
          <p:cNvSpPr/>
          <p:nvPr/>
        </p:nvSpPr>
        <p:spPr>
          <a:xfrm>
            <a:off x="493713" y="1604963"/>
            <a:ext cx="3316287" cy="884237"/>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35" name="Rectangle: Rounded Corners 34"/>
          <p:cNvSpPr/>
          <p:nvPr/>
        </p:nvSpPr>
        <p:spPr>
          <a:xfrm>
            <a:off x="962025" y="3805885"/>
            <a:ext cx="10104438" cy="1179512"/>
          </a:xfrm>
          <a:prstGeom prst="roundRect">
            <a:avLst>
              <a:gd name="adj" fmla="val 21552"/>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algn="just" fontAlgn="auto">
              <a:lnSpc>
                <a:spcPct val="115000"/>
              </a:lnSpc>
              <a:spcBef>
                <a:spcPts val="60"/>
              </a:spcBef>
              <a:spcAft>
                <a:spcPts val="1000"/>
              </a:spcAft>
              <a:defRPr/>
            </a:pPr>
            <a:r>
              <a:rPr lang="en-US" sz="2600" b="1" spc="-30" dirty="0">
                <a:solidFill>
                  <a:schemeClr val="tx1"/>
                </a:solidFill>
                <a:latin typeface="Times New Roman" panose="02020603050405020304" pitchFamily="18" charset="0"/>
                <a:cs typeface="Times New Roman" panose="02020603050405020304" pitchFamily="18" charset="0"/>
              </a:rPr>
              <a:t>ĐẠI HỘI LẦN THỨ XIII CỦA ĐẢNG KHẲNG ĐỊNH VỀ QUAN ĐIỂM ĐẠI ĐOÀN KẾT DÂN TỘC</a:t>
            </a:r>
            <a:endParaRPr lang="vi-VN" sz="2600" dirty="0">
              <a:solidFill>
                <a:schemeClr val="tx1"/>
              </a:solidFill>
            </a:endParaRPr>
          </a:p>
        </p:txBody>
      </p:sp>
      <p:sp>
        <p:nvSpPr>
          <p:cNvPr id="36" name="Freeform: Shape 35"/>
          <p:cNvSpPr/>
          <p:nvPr/>
        </p:nvSpPr>
        <p:spPr>
          <a:xfrm>
            <a:off x="493713" y="3143250"/>
            <a:ext cx="3351212" cy="884238"/>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34"/>
          <p:cNvSpPr/>
          <p:nvPr/>
        </p:nvSpPr>
        <p:spPr>
          <a:xfrm>
            <a:off x="1114425" y="5670784"/>
            <a:ext cx="10104438" cy="1094003"/>
          </a:xfrm>
          <a:prstGeom prst="roundRect">
            <a:avLst>
              <a:gd name="adj" fmla="val 21552"/>
            </a:avLst>
          </a:prstGeom>
          <a:ln/>
        </p:spPr>
        <p:style>
          <a:lnRef idx="1">
            <a:schemeClr val="accent5"/>
          </a:lnRef>
          <a:fillRef idx="2">
            <a:schemeClr val="accent5"/>
          </a:fillRef>
          <a:effectRef idx="1">
            <a:schemeClr val="accent5"/>
          </a:effectRef>
          <a:fontRef idx="minor">
            <a:schemeClr val="dk1"/>
          </a:fontRef>
        </p:style>
        <p:txBody>
          <a:bodyPr anchor="ctr"/>
          <a:lstStyle/>
          <a:p>
            <a:pPr marL="536575" algn="just" fontAlgn="auto">
              <a:lnSpc>
                <a:spcPct val="115000"/>
              </a:lnSpc>
              <a:spcBef>
                <a:spcPts val="60"/>
              </a:spcBef>
              <a:spcAft>
                <a:spcPts val="1000"/>
              </a:spcAft>
              <a:defRPr/>
            </a:pPr>
            <a:r>
              <a:rPr lang="en-US" sz="2600" b="1" spc="-30" dirty="0">
                <a:solidFill>
                  <a:schemeClr val="tx1"/>
                </a:solidFill>
                <a:latin typeface="Times New Roman" panose="02020603050405020304" pitchFamily="18" charset="0"/>
                <a:cs typeface="Times New Roman" panose="02020603050405020304" pitchFamily="18" charset="0"/>
              </a:rPr>
              <a:t>LIÊN HỆ THỰC TIỄN VỀ SỨC MẠNH CỦA ĐẠI ĐOÀN KẾT TẠI ĐƠN VỊ</a:t>
            </a:r>
            <a:endParaRPr lang="vi-VN" sz="2600" dirty="0">
              <a:solidFill>
                <a:schemeClr val="tx1"/>
              </a:solidFill>
            </a:endParaRPr>
          </a:p>
        </p:txBody>
      </p:sp>
      <p:sp>
        <p:nvSpPr>
          <p:cNvPr id="9" name="Freeform: Shape 35"/>
          <p:cNvSpPr/>
          <p:nvPr/>
        </p:nvSpPr>
        <p:spPr>
          <a:xfrm>
            <a:off x="646113" y="5009630"/>
            <a:ext cx="3152775" cy="884238"/>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33" grpId="0" animBg="1"/>
      <p:bldP spid="34" grpId="0" animBg="1"/>
      <p:bldP spid="35" grpId="0" animBg="1"/>
      <p:bldP spid="3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0" y="117475"/>
            <a:ext cx="12192000" cy="1911350"/>
          </a:xfrm>
          <a:prstGeom prst="ribbon2">
            <a:avLst>
              <a:gd name="adj1" fmla="val 26964"/>
              <a:gd name="adj2" fmla="val 70612"/>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n-US" sz="3000" b="1" u="sng" dirty="0">
              <a:solidFill>
                <a:srgbClr val="FFFF00"/>
              </a:solidFill>
              <a:latin typeface="Times New Roman" pitchFamily="18" charset="0"/>
              <a:cs typeface="Times New Roman" pitchFamily="18" charset="0"/>
            </a:endParaRPr>
          </a:p>
          <a:p>
            <a:pPr algn="ctr" fontAlgn="auto">
              <a:spcBef>
                <a:spcPts val="0"/>
              </a:spcBef>
              <a:spcAft>
                <a:spcPts val="0"/>
              </a:spcAft>
              <a:defRPr/>
            </a:pPr>
            <a:r>
              <a:rPr lang="en-US" sz="3000" b="1" u="sng" dirty="0">
                <a:solidFill>
                  <a:schemeClr val="tx1"/>
                </a:solidFill>
                <a:latin typeface="Times New Roman" pitchFamily="18" charset="0"/>
                <a:cs typeface="Times New Roman" pitchFamily="18" charset="0"/>
              </a:rPr>
              <a:t>PHẦN III:</a:t>
            </a:r>
            <a:r>
              <a:rPr lang="en-US" sz="3000" b="1" dirty="0">
                <a:solidFill>
                  <a:schemeClr val="tx1"/>
                </a:solidFill>
                <a:latin typeface="Times New Roman" pitchFamily="18" charset="0"/>
                <a:cs typeface="Times New Roman" pitchFamily="18" charset="0"/>
              </a:rPr>
              <a:t> </a:t>
            </a:r>
            <a:r>
              <a:rPr lang="en-US" sz="3000" b="1" spc="-30" dirty="0">
                <a:solidFill>
                  <a:schemeClr val="tx1"/>
                </a:solidFill>
                <a:latin typeface="Times New Roman" pitchFamily="18" charset="0"/>
                <a:cs typeface="Times New Roman" pitchFamily="18" charset="0"/>
              </a:rPr>
              <a:t>ĐẠI HỘI LẦN THỨ XIII CỦA ĐẢNG KHẲNG ĐỊNH VỀ QUAN ĐIỂM ĐẠI ĐOÀN KẾT DÂN TỘC</a:t>
            </a:r>
            <a:endParaRPr lang="vi-VN" sz="3000" dirty="0">
              <a:solidFill>
                <a:schemeClr val="tx1"/>
              </a:solidFill>
              <a:latin typeface="Times New Roman" pitchFamily="18" charset="0"/>
              <a:cs typeface="Times New Roman" pitchFamily="18" charset="0"/>
            </a:endParaRPr>
          </a:p>
          <a:p>
            <a:pPr algn="ctr" fontAlgn="auto">
              <a:spcBef>
                <a:spcPts val="0"/>
              </a:spcBef>
              <a:spcAft>
                <a:spcPts val="0"/>
              </a:spcAft>
              <a:defRPr/>
            </a:pPr>
            <a:endParaRPr lang="en-US" sz="3000" b="1" dirty="0">
              <a:solidFill>
                <a:srgbClr val="FFFF00"/>
              </a:solidFill>
              <a:latin typeface="Times New Roman" pitchFamily="18" charset="0"/>
              <a:ea typeface="Calibri" panose="020F0502020204030204" pitchFamily="34"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2030413"/>
            <a:ext cx="947737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658813" y="319563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628775" y="1512888"/>
            <a:ext cx="9709150" cy="3821112"/>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spcBef>
                <a:spcPts val="0"/>
              </a:spcBef>
              <a:spcAft>
                <a:spcPts val="0"/>
              </a:spcAf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 XIII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bổ</a:t>
            </a:r>
            <a:r>
              <a:rPr lang="en-US" sz="3200" dirty="0">
                <a:latin typeface="Times New Roman" pitchFamily="18" charset="0"/>
                <a:cs typeface="Times New Roman" pitchFamily="18" charset="0"/>
              </a:rPr>
              <a:t> sung,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658813" y="319563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2229667" y="937357"/>
            <a:ext cx="9709150" cy="565603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XII, </a:t>
            </a:r>
            <a:r>
              <a:rPr lang="en-US" sz="2800" dirty="0" err="1" smtClean="0">
                <a:latin typeface="Times New Roman" panose="02020603050405020304" pitchFamily="18" charset="0"/>
                <a:cs typeface="Times New Roman" panose="02020603050405020304" pitchFamily="18" charset="0"/>
              </a:rPr>
              <a:t>Đảng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vượt</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kịp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Ban </a:t>
            </a:r>
            <a:r>
              <a:rPr lang="en-US" sz="2800" dirty="0" err="1" smtClean="0">
                <a:latin typeface="Times New Roman" panose="02020603050405020304" pitchFamily="18" charset="0"/>
                <a:cs typeface="Times New Roman" panose="02020603050405020304" pitchFamily="18" charset="0"/>
              </a:rPr>
              <a:t>Chấp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Ban </a:t>
            </a:r>
            <a:r>
              <a:rPr lang="en-US" sz="2800" dirty="0" err="1" smtClean="0">
                <a:latin typeface="Times New Roman" panose="02020603050405020304" pitchFamily="18" charset="0"/>
                <a:cs typeface="Times New Roman" panose="02020603050405020304" pitchFamily="18" charset="0"/>
              </a:rPr>
              <a:t>Bí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uỷ</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XII”.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26715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658813" y="319563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628775" y="976545"/>
            <a:ext cx="9709150" cy="565603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2020,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ta 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2020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Covid -19 </a:t>
            </a:r>
            <a:r>
              <a:rPr lang="en-US" sz="2800" dirty="0" err="1">
                <a:latin typeface="Times New Roman" panose="02020603050405020304" pitchFamily="18" charset="0"/>
                <a:cs typeface="Times New Roman" panose="02020603050405020304" pitchFamily="18" charset="0"/>
              </a:rPr>
              <a:t>bùng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239488920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18251" y="324002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35838" y="976545"/>
            <a:ext cx="10085032" cy="565603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5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Covid-19,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06901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18251" y="324002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35838" y="976545"/>
            <a:ext cx="10085032" cy="565603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b="1" dirty="0">
                <a:latin typeface="Times New Roman" panose="02020603050405020304" pitchFamily="18" charset="0"/>
                <a:cs typeface="Times New Roman" panose="02020603050405020304" pitchFamily="18" charset="0"/>
              </a:rPr>
              <a:t>Hai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XIII,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XXI,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241557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18251" y="324002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88717" y="1571349"/>
            <a:ext cx="10085032" cy="439444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647848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18251" y="324002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88717" y="1083076"/>
            <a:ext cx="10085032" cy="5549499"/>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b="1" dirty="0">
                <a:latin typeface="Times New Roman" panose="02020603050405020304" pitchFamily="18" charset="0"/>
                <a:cs typeface="Times New Roman" panose="02020603050405020304" pitchFamily="18" charset="0"/>
              </a:rPr>
              <a:t>Ba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Quan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XIII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XII,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XIII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106166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18251" y="324002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88717" y="1083076"/>
            <a:ext cx="10085032" cy="5549499"/>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b="1" dirty="0" err="1">
                <a:latin typeface="Times New Roman" panose="02020603050405020304" pitchFamily="18" charset="0"/>
                <a:cs typeface="Times New Roman" panose="02020603050405020304" pitchFamily="18" charset="0"/>
              </a:rPr>
              <a:t>Bốn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999269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0" y="117475"/>
            <a:ext cx="12192000" cy="1911350"/>
          </a:xfrm>
          <a:prstGeom prst="ribbon2">
            <a:avLst>
              <a:gd name="adj1" fmla="val 26964"/>
              <a:gd name="adj2" fmla="val 70612"/>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n-US" sz="3000" b="1" u="sng" dirty="0">
              <a:solidFill>
                <a:srgbClr val="FFFF00"/>
              </a:solidFill>
              <a:latin typeface="Times New Roman" pitchFamily="18" charset="0"/>
              <a:cs typeface="Times New Roman" pitchFamily="18" charset="0"/>
            </a:endParaRPr>
          </a:p>
          <a:p>
            <a:pPr algn="ctr" fontAlgn="auto">
              <a:spcBef>
                <a:spcPts val="0"/>
              </a:spcBef>
              <a:spcAft>
                <a:spcPts val="0"/>
              </a:spcAft>
              <a:defRPr/>
            </a:pPr>
            <a:r>
              <a:rPr lang="en-US" sz="3000" b="1" u="sng" dirty="0">
                <a:solidFill>
                  <a:schemeClr val="tx1"/>
                </a:solidFill>
                <a:latin typeface="Times New Roman" pitchFamily="18" charset="0"/>
                <a:cs typeface="Times New Roman" pitchFamily="18" charset="0"/>
              </a:rPr>
              <a:t>PHẦN IV:</a:t>
            </a:r>
            <a:r>
              <a:rPr lang="en-US" sz="3000" b="1" dirty="0">
                <a:solidFill>
                  <a:schemeClr val="tx1"/>
                </a:solidFill>
                <a:latin typeface="Times New Roman" pitchFamily="18" charset="0"/>
                <a:cs typeface="Times New Roman" pitchFamily="18" charset="0"/>
              </a:rPr>
              <a:t> </a:t>
            </a:r>
            <a:r>
              <a:rPr lang="en-US" sz="3200" b="1" spc="-30" dirty="0">
                <a:solidFill>
                  <a:schemeClr val="tx1"/>
                </a:solidFill>
                <a:latin typeface="Times New Roman" panose="02020603050405020304" pitchFamily="18" charset="0"/>
                <a:cs typeface="Times New Roman" panose="02020603050405020304" pitchFamily="18" charset="0"/>
              </a:rPr>
              <a:t>LIÊN HỆ THỰC TIỄN VỀ SỨC MẠNH CỦA ĐẠI ĐOÀN KẾT TẠI ĐƠN VỊ</a:t>
            </a:r>
            <a:endParaRPr lang="vi-VN" sz="3000" dirty="0">
              <a:solidFill>
                <a:schemeClr val="tx1"/>
              </a:solidFill>
              <a:latin typeface="Times New Roman" pitchFamily="18" charset="0"/>
              <a:cs typeface="Times New Roman" pitchFamily="18" charset="0"/>
            </a:endParaRPr>
          </a:p>
          <a:p>
            <a:pPr algn="ctr" fontAlgn="auto">
              <a:spcBef>
                <a:spcPts val="0"/>
              </a:spcBef>
              <a:spcAft>
                <a:spcPts val="0"/>
              </a:spcAft>
              <a:defRPr/>
            </a:pPr>
            <a:endParaRPr lang="en-US" sz="3000" b="1" dirty="0">
              <a:solidFill>
                <a:srgbClr val="FFFF00"/>
              </a:solidFill>
              <a:latin typeface="Times New Roman" pitchFamily="18" charset="0"/>
              <a:ea typeface="Calibri" panose="020F0502020204030204" pitchFamily="34" charset="0"/>
              <a:cs typeface="Times New Roman" pitchFamily="18" charset="0"/>
            </a:endParaRPr>
          </a:p>
        </p:txBody>
      </p:sp>
      <p:pic>
        <p:nvPicPr>
          <p:cNvPr id="4" name="Picture 3" descr="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173288"/>
            <a:ext cx="91201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0" y="117475"/>
            <a:ext cx="12192000" cy="1482725"/>
          </a:xfrm>
          <a:prstGeom prst="ribbon2">
            <a:avLst>
              <a:gd name="adj1" fmla="val 26964"/>
              <a:gd name="adj2" fmla="val 64843"/>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3500" b="1" u="sng" dirty="0">
                <a:solidFill>
                  <a:schemeClr val="tx1"/>
                </a:solidFill>
                <a:latin typeface="Times New Roman" panose="02020603050405020304" pitchFamily="18" charset="0"/>
                <a:cs typeface="Times New Roman" panose="02020603050405020304" pitchFamily="18" charset="0"/>
              </a:rPr>
              <a:t>PHẦN I: </a:t>
            </a:r>
            <a:r>
              <a:rPr lang="en-US" sz="3500" b="1" dirty="0">
                <a:solidFill>
                  <a:schemeClr val="tx1"/>
                </a:solidFill>
                <a:latin typeface="Times New Roman" panose="02020603050405020304" pitchFamily="18" charset="0"/>
                <a:cs typeface="Times New Roman" panose="02020603050405020304" pitchFamily="18" charset="0"/>
              </a:rPr>
              <a:t> VAI TRÒ &amp; K</a:t>
            </a:r>
            <a:r>
              <a:rPr lang="en-US" sz="3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HÁI NIỆM VỀ ĐẠI ĐOÀN KẾT DÂN TỘC</a:t>
            </a:r>
            <a:endParaRPr lang="en-US" sz="3500" b="1" dirty="0">
              <a:solidFill>
                <a:schemeClr val="tx1"/>
              </a:solidFill>
              <a:ea typeface="Calibri" panose="020F0502020204030204" pitchFamily="34" charset="0"/>
              <a:cs typeface="Times New Roman" panose="02020603050405020304" pitchFamily="18" charset="0"/>
            </a:endParaRPr>
          </a:p>
        </p:txBody>
      </p:sp>
      <p:pic>
        <p:nvPicPr>
          <p:cNvPr id="4" name="Picture 3" descr="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600200"/>
            <a:ext cx="10668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658812" y="3291588"/>
            <a:ext cx="771525"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0"/>
          <p:cNvSpPr/>
          <p:nvPr/>
        </p:nvSpPr>
        <p:spPr>
          <a:xfrm>
            <a:off x="1430337" y="932155"/>
            <a:ext cx="10210800" cy="5797119"/>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TNHH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04/02/1999. </a:t>
            </a:r>
          </a:p>
          <a:p>
            <a:pPr algn="just"/>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235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78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33%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PU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240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19893" y="3145559"/>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437481" y="1242616"/>
            <a:ext cx="10315575" cy="5058568"/>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i="1" dirty="0">
                <a:latin typeface="Times New Roman" panose="02020603050405020304" pitchFamily="18" charset="0"/>
                <a:cs typeface="Times New Roman" panose="02020603050405020304" pitchFamily="18" charset="0"/>
              </a:rPr>
              <a:t>    Chi </a:t>
            </a:r>
            <a:r>
              <a:rPr lang="en-US" sz="3200" i="1" dirty="0" err="1">
                <a:latin typeface="Times New Roman" panose="02020603050405020304" pitchFamily="18" charset="0"/>
                <a:cs typeface="Times New Roman" panose="02020603050405020304" pitchFamily="18" charset="0"/>
              </a:rPr>
              <a:t>bộ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công</a:t>
            </a:r>
            <a:r>
              <a:rPr lang="en-US" sz="3200" i="1" dirty="0">
                <a:latin typeface="Times New Roman" panose="02020603050405020304" pitchFamily="18" charset="0"/>
                <a:cs typeface="Times New Roman" panose="02020603050405020304" pitchFamily="18" charset="0"/>
              </a:rPr>
              <a:t> ty TNHH </a:t>
            </a:r>
            <a:r>
              <a:rPr lang="en-US" sz="3200" i="1" dirty="0" err="1">
                <a:latin typeface="Times New Roman" panose="02020603050405020304" pitchFamily="18" charset="0"/>
                <a:cs typeface="Times New Roman" panose="02020603050405020304" pitchFamily="18" charset="0"/>
              </a:rPr>
              <a:t>thương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a:t>
            </a:r>
            <a:r>
              <a:rPr lang="en-US" sz="3200" i="1" dirty="0">
                <a:latin typeface="Times New Roman" panose="02020603050405020304" pitchFamily="18" charset="0"/>
                <a:cs typeface="Times New Roman" panose="02020603050405020304" pitchFamily="18" charset="0"/>
              </a:rPr>
              <a:t> 1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lập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ngày</a:t>
            </a:r>
            <a:r>
              <a:rPr lang="en-US" sz="3200" i="1" dirty="0">
                <a:latin typeface="Times New Roman" panose="02020603050405020304" pitchFamily="18" charset="0"/>
                <a:cs typeface="Times New Roman" panose="02020603050405020304" pitchFamily="18" charset="0"/>
              </a:rPr>
              <a:t> 16/12/2005. </a:t>
            </a:r>
            <a:r>
              <a:rPr lang="en-US" sz="3200" i="1" dirty="0" err="1">
                <a:latin typeface="Times New Roman" panose="02020603050405020304" pitchFamily="18" charset="0"/>
                <a:cs typeface="Times New Roman" panose="02020603050405020304" pitchFamily="18" charset="0"/>
              </a:rPr>
              <a:t>Cấp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uỷ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22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ty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with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1416507"/>
            <a:ext cx="10315575" cy="475523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spcBef>
                <a:spcPts val="0"/>
              </a:spcBef>
              <a:spcAft>
                <a:spcPts val="0"/>
              </a:spcAf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UBND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cs typeface="Times New Roman" panose="02020603050405020304" pitchFamily="18" charset="0"/>
              </a:rPr>
              <a:t>.</a:t>
            </a:r>
            <a:endParaRPr lang="en-US" sz="2500" dirty="0">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1416507"/>
            <a:ext cx="10315575" cy="475523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4995942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914400"/>
            <a:ext cx="10315575" cy="561956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CBCNV </a:t>
            </a:r>
            <a:r>
              <a:rPr lang="en-US" sz="3200" dirty="0" err="1">
                <a:latin typeface="Times New Roman" panose="02020603050405020304" pitchFamily="18" charset="0"/>
                <a:cs typeface="Times New Roman" panose="02020603050405020304" pitchFamily="18" charset="0"/>
              </a:rPr>
              <a:t>lao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ty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r>
              <a:rPr lang="en-US" sz="3200" dirty="0">
                <a:latin typeface="Times New Roman" panose="02020603050405020304" pitchFamily="18" charset="0"/>
                <a:cs typeface="Times New Roman" panose="02020603050405020304" pitchFamily="18" charset="0"/>
              </a:rPr>
              <a:t> 5K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16,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ty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004480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914400"/>
            <a:ext cx="10315575" cy="561956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Tính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từ</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tháng</a:t>
            </a:r>
            <a:r>
              <a:rPr lang="en-US" sz="2850" dirty="0">
                <a:latin typeface="Times New Roman" panose="02020603050405020304" pitchFamily="18" charset="0"/>
                <a:cs typeface="Times New Roman" panose="02020603050405020304" pitchFamily="18" charset="0"/>
              </a:rPr>
              <a:t> 4/2020 </a:t>
            </a:r>
            <a:r>
              <a:rPr lang="en-US" sz="2850" dirty="0" err="1">
                <a:latin typeface="Times New Roman" panose="02020603050405020304" pitchFamily="18" charset="0"/>
                <a:cs typeface="Times New Roman" panose="02020603050405020304" pitchFamily="18" charset="0"/>
              </a:rPr>
              <a:t>đến</a:t>
            </a:r>
            <a:r>
              <a:rPr lang="en-US" sz="2850" dirty="0">
                <a:latin typeface="Times New Roman" panose="02020603050405020304" pitchFamily="18" charset="0"/>
                <a:cs typeface="Times New Roman" panose="02020603050405020304" pitchFamily="18" charset="0"/>
              </a:rPr>
              <a:t> nay, </a:t>
            </a:r>
            <a:r>
              <a:rPr lang="en-US" sz="2850" dirty="0" err="1">
                <a:latin typeface="Times New Roman" panose="02020603050405020304" pitchFamily="18" charset="0"/>
                <a:cs typeface="Times New Roman" panose="02020603050405020304" pitchFamily="18" charset="0"/>
              </a:rPr>
              <a:t>mặc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dù</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chịu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nhiều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động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tiêu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cực</a:t>
            </a:r>
            <a:r>
              <a:rPr lang="en-US" sz="2850" dirty="0">
                <a:latin typeface="Times New Roman" panose="02020603050405020304" pitchFamily="18" charset="0"/>
                <a:cs typeface="Times New Roman" panose="02020603050405020304" pitchFamily="18" charset="0"/>
              </a:rPr>
              <a:t> do </a:t>
            </a:r>
            <a:r>
              <a:rPr lang="en-US" sz="2850" dirty="0" err="1">
                <a:latin typeface="Times New Roman" panose="02020603050405020304" pitchFamily="18" charset="0"/>
                <a:cs typeface="Times New Roman" panose="02020603050405020304" pitchFamily="18" charset="0"/>
              </a:rPr>
              <a:t>ảnh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hưởng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thiên</a:t>
            </a:r>
            <a:r>
              <a:rPr lang="en-US" sz="2850" dirty="0">
                <a:latin typeface="Times New Roman" panose="02020603050405020304" pitchFamily="18" charset="0"/>
                <a:cs typeface="Times New Roman" panose="02020603050405020304" pitchFamily="18" charset="0"/>
              </a:rPr>
              <a:t> tai </a:t>
            </a:r>
            <a:r>
              <a:rPr lang="en-US" sz="2850" dirty="0" err="1">
                <a:latin typeface="Times New Roman" panose="02020603050405020304" pitchFamily="18" charset="0"/>
                <a:cs typeface="Times New Roman" panose="02020603050405020304" pitchFamily="18" charset="0"/>
              </a:rPr>
              <a:t>lũ</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dịch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bệnh</a:t>
            </a:r>
            <a:r>
              <a:rPr lang="en-US" sz="2850" dirty="0">
                <a:latin typeface="Times New Roman" panose="02020603050405020304" pitchFamily="18" charset="0"/>
                <a:cs typeface="Times New Roman" panose="02020603050405020304" pitchFamily="18" charset="0"/>
              </a:rPr>
              <a:t> covid-19,  </a:t>
            </a:r>
            <a:r>
              <a:rPr lang="en-US" sz="2850" dirty="0" err="1">
                <a:latin typeface="Times New Roman" panose="02020603050405020304" pitchFamily="18" charset="0"/>
                <a:cs typeface="Times New Roman" panose="02020603050405020304" pitchFamily="18" charset="0"/>
              </a:rPr>
              <a:t>nhưng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thống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trên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dưới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một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lòng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tập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thể</a:t>
            </a:r>
            <a:r>
              <a:rPr lang="en-US" sz="2850" dirty="0">
                <a:latin typeface="Times New Roman" panose="02020603050405020304" pitchFamily="18" charset="0"/>
                <a:cs typeface="Times New Roman" panose="02020603050405020304" pitchFamily="18" charset="0"/>
              </a:rPr>
              <a:t> CBCNV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ty </a:t>
            </a:r>
            <a:r>
              <a:rPr lang="en-US" sz="2850" dirty="0" err="1">
                <a:latin typeface="Times New Roman" panose="02020603050405020304" pitchFamily="18" charset="0"/>
                <a:cs typeface="Times New Roman" panose="02020603050405020304" pitchFamily="18" charset="0"/>
              </a:rPr>
              <a:t>vẫn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cố</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trì</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sản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xuất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khắc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phục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mọi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khăn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để</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thành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hoạch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sản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xuất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doanh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đơn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vị</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ổn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định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đời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sống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cho</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gần</a:t>
            </a:r>
            <a:r>
              <a:rPr lang="en-US" sz="2850" dirty="0">
                <a:latin typeface="Times New Roman" panose="02020603050405020304" pitchFamily="18" charset="0"/>
                <a:cs typeface="Times New Roman" panose="02020603050405020304" pitchFamily="18" charset="0"/>
              </a:rPr>
              <a:t> 240 </a:t>
            </a:r>
            <a:r>
              <a:rPr lang="en-US" sz="2850" dirty="0" err="1">
                <a:latin typeface="Times New Roman" panose="02020603050405020304" pitchFamily="18" charset="0"/>
                <a:cs typeface="Times New Roman" panose="02020603050405020304" pitchFamily="18" charset="0"/>
              </a:rPr>
              <a:t>lao</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động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Thông</a:t>
            </a:r>
            <a:r>
              <a:rPr lang="en-US" sz="2850" dirty="0">
                <a:latin typeface="Times New Roman" panose="02020603050405020304" pitchFamily="18" charset="0"/>
                <a:cs typeface="Times New Roman" panose="02020603050405020304" pitchFamily="18" charset="0"/>
              </a:rPr>
              <a:t> qua UBMTTQVN </a:t>
            </a:r>
            <a:r>
              <a:rPr lang="en-US" sz="2850" dirty="0" err="1">
                <a:latin typeface="Times New Roman" panose="02020603050405020304" pitchFamily="18" charset="0"/>
                <a:cs typeface="Times New Roman" panose="02020603050405020304" pitchFamily="18" charset="0"/>
              </a:rPr>
              <a:t>các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cấp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tổ</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từ</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thiện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tỉnh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ty </a:t>
            </a:r>
            <a:r>
              <a:rPr lang="en-US" sz="2850" dirty="0" err="1">
                <a:latin typeface="Times New Roman" panose="02020603050405020304" pitchFamily="18" charset="0"/>
                <a:cs typeface="Times New Roman" panose="02020603050405020304" pitchFamily="18" charset="0"/>
              </a:rPr>
              <a:t>cũng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trích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một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phí</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dành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thực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hiện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hỗ</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lũ</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hỗ</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vật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tư</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phòng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dịch</a:t>
            </a:r>
            <a:r>
              <a:rPr lang="en-US" sz="2850" dirty="0">
                <a:latin typeface="Times New Roman" panose="02020603050405020304" pitchFamily="18" charset="0"/>
                <a:cs typeface="Times New Roman" panose="02020603050405020304" pitchFamily="18" charset="0"/>
              </a:rPr>
              <a:t> covid </a:t>
            </a:r>
            <a:r>
              <a:rPr lang="en-US" sz="2850" dirty="0" err="1">
                <a:latin typeface="Times New Roman" panose="02020603050405020304" pitchFamily="18" charset="0"/>
                <a:cs typeface="Times New Roman" panose="02020603050405020304" pitchFamily="18" charset="0"/>
              </a:rPr>
              <a:t>đối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đình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cảnh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khăn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địa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phương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tỉnh</a:t>
            </a:r>
            <a:r>
              <a:rPr lang="en-US" sz="285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056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9"/>
          <p:cNvSpPr/>
          <p:nvPr/>
        </p:nvSpPr>
        <p:spPr>
          <a:xfrm>
            <a:off x="401637" y="3328983"/>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10"/>
          <p:cNvSpPr/>
          <p:nvPr/>
        </p:nvSpPr>
        <p:spPr>
          <a:xfrm>
            <a:off x="1419225" y="1456935"/>
            <a:ext cx="10315575" cy="4474346"/>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531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9"/>
          <p:cNvSpPr/>
          <p:nvPr/>
        </p:nvSpPr>
        <p:spPr>
          <a:xfrm>
            <a:off x="401637" y="3328983"/>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10"/>
          <p:cNvSpPr/>
          <p:nvPr/>
        </p:nvSpPr>
        <p:spPr>
          <a:xfrm>
            <a:off x="1419225" y="914400"/>
            <a:ext cx="10315575" cy="571817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58071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65125" y="304165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890588"/>
            <a:ext cx="10571100" cy="5741987"/>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nghiên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cứu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nội</a:t>
            </a:r>
            <a:r>
              <a:rPr lang="en-US" sz="2700" dirty="0">
                <a:latin typeface="Times New Roman" panose="02020603050405020304" pitchFamily="18" charset="0"/>
                <a:cs typeface="Times New Roman" panose="02020603050405020304" pitchFamily="18" charset="0"/>
              </a:rPr>
              <a:t> dung </a:t>
            </a:r>
            <a:r>
              <a:rPr lang="en-US" sz="2700" dirty="0" err="1">
                <a:latin typeface="Times New Roman" panose="02020603050405020304" pitchFamily="18" charset="0"/>
                <a:cs typeface="Times New Roman" panose="02020603050405020304" pitchFamily="18" charset="0"/>
              </a:rPr>
              <a:t>này</a:t>
            </a:r>
            <a:r>
              <a:rPr lang="en-US" sz="2700" dirty="0">
                <a:latin typeface="Times New Roman" panose="02020603050405020304" pitchFamily="18" charset="0"/>
                <a:cs typeface="Times New Roman" panose="02020603050405020304" pitchFamily="18" charset="0"/>
              </a:rPr>
              <a:t>, đ</a:t>
            </a:r>
            <a:r>
              <a:rPr lang="vi-VN" sz="2700" dirty="0">
                <a:latin typeface="Times New Roman" panose="02020603050405020304" pitchFamily="18" charset="0"/>
                <a:cs typeface="Times New Roman" panose="02020603050405020304" pitchFamily="18" charset="0"/>
              </a:rPr>
              <a:t>ối với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nâng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nữa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luật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huy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quyết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nếu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tổ</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còn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quốc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304" y="206827"/>
            <a:ext cx="11340496" cy="6379029"/>
          </a:xfrm>
          <a:prstGeom prst="rect">
            <a:avLst/>
          </a:prstGeom>
        </p:spPr>
      </p:pic>
    </p:spTree>
    <p:extLst>
      <p:ext uri="{BB962C8B-B14F-4D97-AF65-F5344CB8AC3E}">
        <p14:creationId xmlns:p14="http://schemas.microsoft.com/office/powerpoint/2010/main" val="130889977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28637" y="342900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defTabSz="889000" fontAlgn="auto">
              <a:lnSpc>
                <a:spcPct val="90000"/>
              </a:lnSpc>
              <a:spcAft>
                <a:spcPct val="35000"/>
              </a:spcAft>
              <a:defRPr/>
            </a:pPr>
            <a:r>
              <a:rPr lang="en-US" sz="2400" b="1" dirty="0">
                <a:solidFill>
                  <a:schemeClr val="tx1"/>
                </a:solidFill>
                <a:latin typeface="Times New Roman" panose="02020603050405020304" pitchFamily="18" charset="0"/>
                <a:cs typeface="Times New Roman" panose="02020603050405020304" pitchFamily="18" charset="0"/>
              </a:rPr>
              <a:t>PHẦN I</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46225" y="1628774"/>
            <a:ext cx="9710738" cy="4535633"/>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đúc</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đùm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p>
        </p:txBody>
      </p:sp>
      <p:grpSp>
        <p:nvGrpSpPr>
          <p:cNvPr id="5" name="Group 11"/>
          <p:cNvGrpSpPr/>
          <p:nvPr/>
        </p:nvGrpSpPr>
        <p:grpSpPr>
          <a:xfrm>
            <a:off x="1096853" y="793579"/>
            <a:ext cx="5303947" cy="590400"/>
            <a:chOff x="474654" y="1344901"/>
            <a:chExt cx="4795062" cy="590400"/>
          </a:xfrm>
          <a:scene3d>
            <a:camera prst="orthographicFront"/>
            <a:lightRig rig="flat" dir="t"/>
          </a:scene3d>
        </p:grpSpPr>
        <p:sp>
          <p:nvSpPr>
            <p:cNvPr id="6" name="Rounded Rectangle 5"/>
            <p:cNvSpPr/>
            <p:nvPr/>
          </p:nvSpPr>
          <p:spPr>
            <a:xfrm>
              <a:off x="474654" y="1344901"/>
              <a:ext cx="4795062" cy="5904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sp>
        <p:sp>
          <p:nvSpPr>
            <p:cNvPr id="7" name="Rounded Rectangle 4"/>
            <p:cNvSpPr/>
            <p:nvPr/>
          </p:nvSpPr>
          <p:spPr>
            <a:xfrm>
              <a:off x="532296" y="1373722"/>
              <a:ext cx="4737420" cy="532758"/>
            </a:xfrm>
            <a:prstGeom prst="rect">
              <a:avLst/>
            </a:prstGeom>
            <a:sp3d/>
          </p:spPr>
          <p:style>
            <a:lnRef idx="0">
              <a:scrgbClr r="0" g="0" b="0"/>
            </a:lnRef>
            <a:fillRef idx="0">
              <a:scrgbClr r="0" g="0" b="0"/>
            </a:fillRef>
            <a:effectRef idx="0">
              <a:scrgbClr r="0" g="0" b="0"/>
            </a:effectRef>
            <a:fontRef idx="minor">
              <a:schemeClr val="lt1"/>
            </a:fontRef>
          </p:style>
          <p:txBody>
            <a:bodyPr lIns="266423" tIns="0" rIns="266423" bIns="0" spcCol="1270" anchor="ctr"/>
            <a:lstStyle/>
            <a:p>
              <a:pPr defTabSz="889000" fontAlgn="auto">
                <a:lnSpc>
                  <a:spcPct val="90000"/>
                </a:lnSpc>
                <a:spcAft>
                  <a:spcPct val="35000"/>
                </a:spcAft>
                <a:defRPr/>
              </a:pPr>
              <a:r>
                <a:rPr lang="en-US" sz="2000" b="1" dirty="0">
                  <a:solidFill>
                    <a:schemeClr val="tx1"/>
                  </a:solidFill>
                  <a:latin typeface="Times New Roman" panose="02020603050405020304" pitchFamily="18" charset="0"/>
                  <a:cs typeface="Times New Roman" panose="02020603050405020304" pitchFamily="18" charset="0"/>
                </a:rPr>
                <a:t>KHÁI NIỆM ĐẠI ĐOÀN KẾT DÂN TỘC</a:t>
              </a:r>
              <a:endParaRPr lang="vi-VN" sz="20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9703950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30" y="59270"/>
            <a:ext cx="9841230" cy="6741579"/>
          </a:xfrm>
          <a:prstGeom prst="rect">
            <a:avLst/>
          </a:prstGeom>
        </p:spPr>
      </p:pic>
    </p:spTree>
    <p:extLst>
      <p:ext uri="{BB962C8B-B14F-4D97-AF65-F5344CB8AC3E}">
        <p14:creationId xmlns:p14="http://schemas.microsoft.com/office/powerpoint/2010/main" val="368150228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83" y="209874"/>
            <a:ext cx="11345164" cy="6375981"/>
          </a:xfrm>
          <a:prstGeom prst="rect">
            <a:avLst/>
          </a:prstGeom>
        </p:spPr>
      </p:pic>
    </p:spTree>
    <p:extLst>
      <p:ext uri="{BB962C8B-B14F-4D97-AF65-F5344CB8AC3E}">
        <p14:creationId xmlns:p14="http://schemas.microsoft.com/office/powerpoint/2010/main" val="398482694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9" y="293913"/>
            <a:ext cx="11282439" cy="6346372"/>
          </a:xfrm>
          <a:prstGeom prst="rect">
            <a:avLst/>
          </a:prstGeom>
        </p:spPr>
      </p:pic>
    </p:spTree>
    <p:extLst>
      <p:ext uri="{BB962C8B-B14F-4D97-AF65-F5344CB8AC3E}">
        <p14:creationId xmlns:p14="http://schemas.microsoft.com/office/powerpoint/2010/main" val="142461078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112" y="119746"/>
            <a:ext cx="10559143" cy="6685689"/>
          </a:xfrm>
          <a:prstGeom prst="rect">
            <a:avLst/>
          </a:prstGeom>
        </p:spPr>
      </p:pic>
    </p:spTree>
    <p:extLst>
      <p:ext uri="{BB962C8B-B14F-4D97-AF65-F5344CB8AC3E}">
        <p14:creationId xmlns:p14="http://schemas.microsoft.com/office/powerpoint/2010/main" val="403054251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5" y="144561"/>
            <a:ext cx="11693815" cy="6571923"/>
          </a:xfrm>
          <a:prstGeom prst="rect">
            <a:avLst/>
          </a:prstGeom>
        </p:spPr>
      </p:pic>
    </p:spTree>
    <p:extLst>
      <p:ext uri="{BB962C8B-B14F-4D97-AF65-F5344CB8AC3E}">
        <p14:creationId xmlns:p14="http://schemas.microsoft.com/office/powerpoint/2010/main" val="420542161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28637" y="342900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defTabSz="889000" fontAlgn="auto">
              <a:lnSpc>
                <a:spcPct val="90000"/>
              </a:lnSpc>
              <a:spcAft>
                <a:spcPct val="35000"/>
              </a:spcAft>
              <a:defRPr/>
            </a:pPr>
            <a:r>
              <a:rPr lang="en-US" sz="2400" b="1" dirty="0">
                <a:solidFill>
                  <a:schemeClr val="tx1"/>
                </a:solidFill>
                <a:latin typeface="Times New Roman" panose="02020603050405020304" pitchFamily="18" charset="0"/>
                <a:cs typeface="Times New Roman" panose="02020603050405020304" pitchFamily="18" charset="0"/>
              </a:rPr>
              <a:t>KHÁI NIỆM ĐẠI ĐOÀN KẾT DÂN TỘC</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46224" y="1257300"/>
            <a:ext cx="9934575" cy="4935683"/>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Việt</a:t>
            </a:r>
            <a:r>
              <a:rPr lang="en-US" sz="3000" dirty="0">
                <a:latin typeface="Times New Roman" panose="02020603050405020304" pitchFamily="18" charset="0"/>
                <a:cs typeface="Times New Roman" panose="02020603050405020304" pitchFamily="18" charset="0"/>
              </a:rPr>
              <a:t> Nam </a:t>
            </a:r>
            <a:r>
              <a:rPr lang="en-US" sz="3000" dirty="0" err="1">
                <a:latin typeface="Times New Roman" panose="02020603050405020304" pitchFamily="18" charset="0"/>
                <a:cs typeface="Times New Roman" panose="02020603050405020304" pitchFamily="18" charset="0"/>
              </a:rPr>
              <a:t>lần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II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1961.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tịch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i="1" dirty="0">
                <a:latin typeface="Times New Roman" panose="02020603050405020304" pitchFamily="18" charset="0"/>
                <a:cs typeface="Times New Roman" panose="02020603050405020304" pitchFamily="18" charset="0"/>
              </a:rPr>
              <a:t>“</a:t>
            </a:r>
            <a:r>
              <a:rPr lang="en-US" sz="3000" i="1" dirty="0" err="1">
                <a:latin typeface="Times New Roman" panose="02020603050405020304" pitchFamily="18" charset="0"/>
                <a:cs typeface="Times New Roman" panose="02020603050405020304" pitchFamily="18" charset="0"/>
              </a:rPr>
              <a:t>Đoàn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Thành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thành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thành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công</a:t>
            </a:r>
            <a:r>
              <a:rPr lang="en-US" sz="3000" i="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gửi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điệp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a:t>
            </a:r>
          </a:p>
          <a:p>
            <a:pPr algn="just"/>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tầng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Việt</a:t>
            </a:r>
            <a:r>
              <a:rPr lang="en-US" sz="3000" dirty="0">
                <a:latin typeface="Times New Roman" panose="02020603050405020304" pitchFamily="18" charset="0"/>
                <a:cs typeface="Times New Roman" panose="02020603050405020304" pitchFamily="18" charset="0"/>
              </a:rPr>
              <a:t> Nam ở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ngoài</a:t>
            </a:r>
            <a:r>
              <a:rPr 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0948668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98450" y="3636799"/>
            <a:ext cx="1017587"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a:t>
            </a: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en-US" sz="3000" b="1" dirty="0">
              <a:solidFill>
                <a:schemeClr val="tx1"/>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58925" y="1501540"/>
            <a:ext cx="9881466" cy="5002357"/>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marL="266700" algn="just" fontAlgn="auto">
              <a:lnSpc>
                <a:spcPct val="115000"/>
              </a:lnSpc>
              <a:spcBef>
                <a:spcPts val="60"/>
              </a:spcBef>
              <a:spcAft>
                <a:spcPts val="1000"/>
              </a:spcAft>
              <a:defRPr/>
            </a:pPr>
            <a:endParaRPr lang="en-US" sz="2500" dirty="0">
              <a:latin typeface="Times New Roman" panose="02020603050405020304" pitchFamily="18" charset="0"/>
              <a:cs typeface="Times New Roman" panose="02020603050405020304" pitchFamily="18" charset="0"/>
            </a:endParaRPr>
          </a:p>
          <a:p>
            <a:pPr marL="266700" algn="just" fontAlgn="auto">
              <a:lnSpc>
                <a:spcPct val="115000"/>
              </a:lnSpc>
              <a:spcBef>
                <a:spcPts val="60"/>
              </a:spcBef>
              <a:spcAft>
                <a:spcPts val="1000"/>
              </a:spcAft>
              <a:defRPr/>
            </a:pP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đoàn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vấn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ý </a:t>
            </a:r>
            <a:r>
              <a:rPr lang="en-US" sz="2500" dirty="0" err="1">
                <a:latin typeface="Times New Roman" panose="02020603050405020304" pitchFamily="18" charset="0"/>
                <a:cs typeface="Times New Roman" panose="02020603050405020304" pitchFamily="18" charset="0"/>
              </a:rPr>
              <a:t>nghĩa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chiến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quyết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định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tịch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a:t>
            </a:r>
            <a:r>
              <a:rPr lang="en-US" sz="2500" dirty="0">
                <a:latin typeface="Times New Roman" panose="02020603050405020304" pitchFamily="18" charset="0"/>
                <a:cs typeface="Times New Roman" panose="02020603050405020304" pitchFamily="18" charset="0"/>
              </a:rPr>
              <a:t> Minh </a:t>
            </a:r>
            <a:r>
              <a:rPr lang="en-US" sz="2500" dirty="0" err="1">
                <a:latin typeface="Times New Roman" panose="02020603050405020304" pitchFamily="18" charset="0"/>
                <a:cs typeface="Times New Roman" panose="02020603050405020304" pitchFamily="18" charset="0"/>
              </a:rPr>
              <a:t>chỉ</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quốc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nhằm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cấp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phóng</a:t>
            </a:r>
            <a:r>
              <a:rPr lang="en-US" sz="2500" dirty="0">
                <a:latin typeface="Times New Roman" panose="02020603050405020304" pitchFamily="18" charset="0"/>
                <a:cs typeface="Times New Roman" panose="02020603050405020304" pitchFamily="18" charset="0"/>
              </a:rPr>
              <a:t> con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nếu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chỉ</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yêu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chưa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muốn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hợp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mọi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hợp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đoàn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bền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tưởng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a:t>
            </a:r>
            <a:r>
              <a:rPr lang="en-US" sz="2500" dirty="0">
                <a:latin typeface="Times New Roman" panose="02020603050405020304" pitchFamily="18" charset="0"/>
                <a:cs typeface="Times New Roman" panose="02020603050405020304" pitchFamily="18" charset="0"/>
              </a:rPr>
              <a:t> Minh, </a:t>
            </a:r>
            <a:r>
              <a:rPr lang="en-US" sz="2500" dirty="0" err="1">
                <a:latin typeface="Times New Roman" panose="02020603050405020304" pitchFamily="18" charset="0"/>
                <a:cs typeface="Times New Roman" panose="02020603050405020304" pitchFamily="18" charset="0"/>
              </a:rPr>
              <a:t>đại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đoàn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vấn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ý </a:t>
            </a:r>
            <a:r>
              <a:rPr lang="en-US" sz="2500" dirty="0" err="1">
                <a:latin typeface="Times New Roman" panose="02020603050405020304" pitchFamily="18" charset="0"/>
                <a:cs typeface="Times New Roman" panose="02020603050405020304" pitchFamily="18" charset="0"/>
              </a:rPr>
              <a:t>nghĩa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chiến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suốt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mạng</a:t>
            </a:r>
            <a:r>
              <a:rPr lang="en-US" sz="2500" dirty="0">
                <a:latin typeface="Times New Roman" panose="02020603050405020304" pitchFamily="18" charset="0"/>
                <a:cs typeface="Times New Roman" panose="02020603050405020304" pitchFamily="18" charset="0"/>
              </a:rPr>
              <a:t>.</a:t>
            </a:r>
          </a:p>
          <a:p>
            <a:pPr marL="266700" algn="just" fontAlgn="auto">
              <a:lnSpc>
                <a:spcPct val="115000"/>
              </a:lnSpc>
              <a:spcBef>
                <a:spcPts val="60"/>
              </a:spcBef>
              <a:spcAft>
                <a:spcPts val="1000"/>
              </a:spcAft>
              <a:defRPr/>
            </a:pPr>
            <a:endParaRPr lang="en-US" sz="2500" dirty="0">
              <a:solidFill>
                <a:schemeClr val="bg1"/>
              </a:solidFill>
              <a:latin typeface="Times New Roman" pitchFamily="18" charset="0"/>
              <a:ea typeface="Calibri" panose="020F0502020204030204" pitchFamily="34" charset="0"/>
              <a:cs typeface="Times New Roman" pitchFamily="18" charset="0"/>
            </a:endParaRPr>
          </a:p>
        </p:txBody>
      </p:sp>
      <p:grpSp>
        <p:nvGrpSpPr>
          <p:cNvPr id="2" name="Group 11"/>
          <p:cNvGrpSpPr/>
          <p:nvPr/>
        </p:nvGrpSpPr>
        <p:grpSpPr>
          <a:xfrm>
            <a:off x="1107244" y="803970"/>
            <a:ext cx="4846747" cy="590400"/>
            <a:chOff x="474654" y="1344901"/>
            <a:chExt cx="4381728" cy="590400"/>
          </a:xfrm>
          <a:scene3d>
            <a:camera prst="orthographicFront"/>
            <a:lightRig rig="flat" dir="t"/>
          </a:scene3d>
        </p:grpSpPr>
        <p:sp>
          <p:nvSpPr>
            <p:cNvPr id="13" name="Rounded Rectangle 12"/>
            <p:cNvSpPr/>
            <p:nvPr/>
          </p:nvSpPr>
          <p:spPr>
            <a:xfrm>
              <a:off x="474654" y="1344901"/>
              <a:ext cx="4381728" cy="5904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sp>
        <p:sp>
          <p:nvSpPr>
            <p:cNvPr id="15" name="Rounded Rectangle 4"/>
            <p:cNvSpPr/>
            <p:nvPr/>
          </p:nvSpPr>
          <p:spPr>
            <a:xfrm>
              <a:off x="532296" y="1373722"/>
              <a:ext cx="4324086" cy="532758"/>
            </a:xfrm>
            <a:prstGeom prst="rect">
              <a:avLst/>
            </a:prstGeom>
            <a:sp3d/>
          </p:spPr>
          <p:style>
            <a:lnRef idx="0">
              <a:scrgbClr r="0" g="0" b="0"/>
            </a:lnRef>
            <a:fillRef idx="0">
              <a:scrgbClr r="0" g="0" b="0"/>
            </a:fillRef>
            <a:effectRef idx="0">
              <a:scrgbClr r="0" g="0" b="0"/>
            </a:effectRef>
            <a:fontRef idx="minor">
              <a:schemeClr val="lt1"/>
            </a:fontRef>
          </p:style>
          <p:txBody>
            <a:bodyPr lIns="266423" tIns="0" rIns="266423" bIns="0" spcCol="1270" anchor="ctr"/>
            <a:lstStyle/>
            <a:p>
              <a:pPr defTabSz="889000" fontAlgn="auto">
                <a:lnSpc>
                  <a:spcPct val="90000"/>
                </a:lnSpc>
                <a:spcAft>
                  <a:spcPct val="35000"/>
                </a:spcAft>
                <a:defRPr/>
              </a:pPr>
              <a:r>
                <a:rPr lang="en-US" sz="2000" b="1" dirty="0">
                  <a:solidFill>
                    <a:schemeClr val="tx1"/>
                  </a:solidFill>
                  <a:latin typeface="Times New Roman" panose="02020603050405020304" pitchFamily="18" charset="0"/>
                  <a:cs typeface="Times New Roman" panose="02020603050405020304" pitchFamily="18" charset="0"/>
                </a:rPr>
                <a:t>VAI TRÒ ĐẠI ĐOÀN KẾT DÂN TỘC</a:t>
              </a:r>
              <a:endParaRPr lang="vi-VN" sz="2000" b="1" dirty="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28637" y="342900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defTabSz="889000" fontAlgn="auto">
              <a:lnSpc>
                <a:spcPct val="90000"/>
              </a:lnSpc>
              <a:spcAft>
                <a:spcPct val="35000"/>
              </a:spcAft>
              <a:defRPr/>
            </a:pPr>
            <a:r>
              <a:rPr lang="en-US" sz="2400" b="1" dirty="0">
                <a:solidFill>
                  <a:schemeClr val="tx1"/>
                </a:solidFill>
                <a:latin typeface="Times New Roman" panose="02020603050405020304" pitchFamily="18" charset="0"/>
                <a:cs typeface="Times New Roman" panose="02020603050405020304" pitchFamily="18" charset="0"/>
              </a:rPr>
              <a:t>VAI TRÒ ĐẠI ĐOÀN KẾT DÂN TỘC</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46225" y="879474"/>
            <a:ext cx="9710738" cy="5479761"/>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Nhờ tư tưởng nhất quán và chính sách mặt trận đúng đắn. Đảng ta và Chủ tịch Hồ Chí Minh đã xây dựng thành công khối đại đoàn kết dân tộc, đưa cách mạng Việt Nam dành được nhiều thắng lợi to lớn. Hồ Chí Minh viết: "Đoàn kết trong Mặt trận Việt Minh, nhân dân ta đã làm Cách mạng tháng Tám thành công, lập nên nước Việt Nam Dân chủ Cộng hòa; Đoàn kết trong Mặt trận Liên Việt, nhân dân ta đã kháng chiến thắng lợi, lập lại hòa bình ở Đông Dương, hoàn toàn giải phóng miền Bắc; Đoàn kết trong Mặt trận Tổ quốc Việt Nam, nhân dân ta đã giành được thắng lợi trong công cuộc khôi phục kinh tế, cải tạo xã hội chủ nghĩa và trong sự nghiệp xây dựng chủ nghĩa xã hội ở miền Bắc".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104775" y="141288"/>
            <a:ext cx="11958638" cy="1406525"/>
          </a:xfrm>
          <a:prstGeom prst="ribbon2">
            <a:avLst>
              <a:gd name="adj1" fmla="val 26964"/>
              <a:gd name="adj2" fmla="val 75000"/>
            </a:avLst>
          </a:prstGeom>
          <a:ln/>
        </p:spPr>
        <p:style>
          <a:lnRef idx="1">
            <a:schemeClr val="accent6"/>
          </a:lnRef>
          <a:fillRef idx="3">
            <a:schemeClr val="accent6"/>
          </a:fillRef>
          <a:effectRef idx="2">
            <a:schemeClr val="accent6"/>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u="sng" dirty="0">
                <a:latin typeface="Times New Roman" panose="02020603050405020304" pitchFamily="18" charset="0"/>
                <a:cs typeface="Times New Roman" panose="02020603050405020304" pitchFamily="18" charset="0"/>
              </a:rPr>
              <a:t>PHẦN II</a:t>
            </a:r>
          </a:p>
          <a:p>
            <a:pPr algn="ctr" eaLnBrk="1" hangingPunct="1"/>
            <a:r>
              <a:rPr lang="en-US" altLang="en-US" sz="3200" b="1" dirty="0">
                <a:latin typeface="Times New Roman" panose="02020603050405020304" pitchFamily="18" charset="0"/>
              </a:rPr>
              <a:t>NỘI DUNG CỦA ĐẠI ĐOÀN KẾT DÂN TỘC</a:t>
            </a:r>
            <a:endParaRPr lang="vi-VN" alt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576388"/>
            <a:ext cx="10421937"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p:cNvSpPr/>
          <p:nvPr/>
        </p:nvSpPr>
        <p:spPr>
          <a:xfrm>
            <a:off x="937059" y="379141"/>
            <a:ext cx="10752714" cy="1267834"/>
          </a:xfrm>
          <a:prstGeom prst="roundRect">
            <a:avLst>
              <a:gd name="adj" fmla="val 24482"/>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algn="just" fontAlgn="auto">
              <a:lnSpc>
                <a:spcPct val="115000"/>
              </a:lnSpc>
              <a:spcBef>
                <a:spcPts val="60"/>
              </a:spcBef>
              <a:spcAft>
                <a:spcPts val="1000"/>
              </a:spcAft>
              <a:defRPr/>
            </a:pPr>
            <a:endPar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688975" indent="-514350" algn="just" fontAlgn="auto">
              <a:spcBef>
                <a:spcPts val="0"/>
              </a:spcBef>
              <a:spcAft>
                <a:spcPts val="0"/>
              </a:spcAft>
              <a:buAutoNum type="arabicPeriod"/>
              <a:tabLst>
                <a:tab pos="739775" algn="l"/>
              </a:tabLst>
              <a:defRPr/>
            </a:pPr>
            <a:r>
              <a:rPr lang="en-US" sz="3200" b="1" dirty="0">
                <a:solidFill>
                  <a:schemeClr val="tx1"/>
                </a:solidFill>
                <a:latin typeface="Times New Roman" panose="02020603050405020304" pitchFamily="18" charset="0"/>
                <a:cs typeface="Times New Roman" panose="02020603050405020304" pitchFamily="18" charset="0"/>
              </a:rPr>
              <a:t>TƯ TƯỞNG HỒ CHÍ MINH VỀ ĐẠI ĐOÀN KẾT</a:t>
            </a:r>
          </a:p>
          <a:p>
            <a:pPr marL="174625" algn="just" fontAlgn="auto">
              <a:spcBef>
                <a:spcPts val="0"/>
              </a:spcBef>
              <a:spcAft>
                <a:spcPts val="0"/>
              </a:spcAft>
              <a:tabLst>
                <a:tab pos="739775" algn="l"/>
              </a:tabLst>
              <a:defRPr/>
            </a:pPr>
            <a:r>
              <a:rPr lang="en-US" sz="3200" b="1" dirty="0">
                <a:solidFill>
                  <a:schemeClr val="tx1"/>
                </a:solidFill>
                <a:latin typeface="Times New Roman" panose="02020603050405020304" pitchFamily="18" charset="0"/>
                <a:cs typeface="Times New Roman" panose="02020603050405020304" pitchFamily="18" charset="0"/>
              </a:rPr>
              <a:t>	DÂN TỘC</a:t>
            </a:r>
            <a:endParaRPr lang="vi-VN" sz="3200" b="1" dirty="0">
              <a:solidFill>
                <a:schemeClr val="tx1"/>
              </a:solidFill>
              <a:latin typeface="Times New Roman" panose="02020603050405020304" pitchFamily="18" charset="0"/>
              <a:cs typeface="Times New Roman" panose="02020603050405020304" pitchFamily="18" charset="0"/>
            </a:endParaRPr>
          </a:p>
          <a:p>
            <a:pPr marL="536575" algn="just" fontAlgn="auto">
              <a:lnSpc>
                <a:spcPct val="115000"/>
              </a:lnSpc>
              <a:spcBef>
                <a:spcPts val="60"/>
              </a:spcBef>
              <a:spcAft>
                <a:spcPts val="1000"/>
              </a:spcAft>
              <a:defRPr/>
            </a:pPr>
            <a:endParaRPr lang="en-US" sz="3200" dirty="0">
              <a:solidFill>
                <a:schemeClr val="tx1"/>
              </a:solidFill>
              <a:ea typeface="Calibri" panose="020F0502020204030204" pitchFamily="34" charset="0"/>
              <a:cs typeface="Times New Roman" panose="02020603050405020304" pitchFamily="18" charset="0"/>
            </a:endParaRPr>
          </a:p>
        </p:txBody>
      </p:sp>
      <p:sp>
        <p:nvSpPr>
          <p:cNvPr id="33" name="Rectangle: Rounded Corners 32"/>
          <p:cNvSpPr/>
          <p:nvPr/>
        </p:nvSpPr>
        <p:spPr>
          <a:xfrm>
            <a:off x="937059" y="2076541"/>
            <a:ext cx="10752714" cy="1592210"/>
          </a:xfrm>
          <a:prstGeom prst="roundRect">
            <a:avLst>
              <a:gd name="adj" fmla="val 22529"/>
            </a:avLst>
          </a:prstGeom>
          <a:ln/>
        </p:spPr>
        <p:style>
          <a:lnRef idx="1">
            <a:schemeClr val="accent4"/>
          </a:lnRef>
          <a:fillRef idx="2">
            <a:schemeClr val="accent4"/>
          </a:fillRef>
          <a:effectRef idx="1">
            <a:schemeClr val="accent4"/>
          </a:effectRef>
          <a:fontRef idx="minor">
            <a:schemeClr val="dk1"/>
          </a:fontRef>
        </p:style>
        <p:txBody>
          <a:bodyPr anchor="ctr"/>
          <a:lstStyle>
            <a:lvl1pPr marL="5334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88975" indent="-514350" fontAlgn="auto">
              <a:spcBef>
                <a:spcPts val="0"/>
              </a:spcBef>
              <a:spcAft>
                <a:spcPts val="0"/>
              </a:spcAft>
              <a:buAutoNum type="arabicPeriod" startAt="2"/>
              <a:tabLst>
                <a:tab pos="631825" algn="l"/>
              </a:tabLst>
              <a:defRPr/>
            </a:pPr>
            <a:r>
              <a:rPr lang="en-US" sz="3200" b="1" dirty="0">
                <a:latin typeface="Times New Roman" panose="02020603050405020304" pitchFamily="18" charset="0"/>
                <a:cs typeface="Times New Roman" panose="02020603050405020304" pitchFamily="18" charset="0"/>
              </a:rPr>
              <a:t>TRUYỀN THỐNG YÊU NƯỚC, NHÂN ÁI, TINH THẦN ĐOÀN KẾT CỦA CỘNG ĐỒNG DÂN TỘC VIỆT NAM</a:t>
            </a:r>
            <a:endParaRPr lang="vi-VN" sz="3200" b="1" dirty="0">
              <a:latin typeface="Times New Roman" panose="02020603050405020304" pitchFamily="18" charset="0"/>
              <a:cs typeface="Times New Roman" panose="02020603050405020304" pitchFamily="18" charset="0"/>
            </a:endParaRPr>
          </a:p>
        </p:txBody>
      </p:sp>
      <p:sp>
        <p:nvSpPr>
          <p:cNvPr id="35" name="Rectangle: Rounded Corners 34"/>
          <p:cNvSpPr/>
          <p:nvPr/>
        </p:nvSpPr>
        <p:spPr>
          <a:xfrm>
            <a:off x="945285" y="4098317"/>
            <a:ext cx="10744488" cy="1179512"/>
          </a:xfrm>
          <a:prstGeom prst="roundRect">
            <a:avLst>
              <a:gd name="adj" fmla="val 21552"/>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fontAlgn="auto">
              <a:spcBef>
                <a:spcPts val="0"/>
              </a:spcBef>
              <a:spcAft>
                <a:spcPts val="0"/>
              </a:spcAft>
              <a:tabLst>
                <a:tab pos="685800" algn="l"/>
              </a:tabLst>
              <a:defRPr/>
            </a:pPr>
            <a:r>
              <a:rPr lang="en-US" sz="3600" b="1" spc="-30" dirty="0">
                <a:solidFill>
                  <a:schemeClr val="tx1"/>
                </a:solidFill>
                <a:latin typeface="Times New Roman" panose="02020603050405020304" pitchFamily="18" charset="0"/>
                <a:cs typeface="Times New Roman" panose="02020603050405020304" pitchFamily="18" charset="0"/>
              </a:rPr>
              <a:t>3. </a:t>
            </a:r>
            <a:r>
              <a:rPr lang="en-US" sz="3600" b="1" dirty="0">
                <a:solidFill>
                  <a:schemeClr val="tx1"/>
                </a:solidFill>
                <a:latin typeface="Times New Roman" panose="02020603050405020304" pitchFamily="18" charset="0"/>
                <a:cs typeface="Times New Roman" panose="02020603050405020304" pitchFamily="18" charset="0"/>
              </a:rPr>
              <a:t>SỨC MẠNH ĐẠI ĐOÀN KẾT DÂN TỘC 	TRONG THỜI KÌ ĐỔI MỚI</a:t>
            </a:r>
            <a:endParaRPr lang="vi-VN" sz="3600" b="1" dirty="0">
              <a:solidFill>
                <a:schemeClr val="tx1"/>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31442" y="818063"/>
            <a:ext cx="520746" cy="769387"/>
            <a:chOff x="488362" y="1027349"/>
            <a:chExt cx="735536" cy="1086732"/>
          </a:xfrm>
        </p:grpSpPr>
        <p:sp>
          <p:nvSpPr>
            <p:cNvPr id="11" name="Chevron 10"/>
            <p:cNvSpPr/>
            <p:nvPr/>
          </p:nvSpPr>
          <p:spPr>
            <a:xfrm rot="5400000">
              <a:off x="312764" y="1202947"/>
              <a:ext cx="1086732" cy="735535"/>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Chevron 4"/>
            <p:cNvSpPr/>
            <p:nvPr/>
          </p:nvSpPr>
          <p:spPr>
            <a:xfrm>
              <a:off x="488363" y="1395117"/>
              <a:ext cx="735535" cy="351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231443" y="2507092"/>
            <a:ext cx="520746" cy="769387"/>
            <a:chOff x="488362" y="1027349"/>
            <a:chExt cx="735536" cy="1086732"/>
          </a:xfrm>
        </p:grpSpPr>
        <p:sp>
          <p:nvSpPr>
            <p:cNvPr id="14" name="Chevron 13"/>
            <p:cNvSpPr/>
            <p:nvPr/>
          </p:nvSpPr>
          <p:spPr>
            <a:xfrm rot="5400000">
              <a:off x="312764" y="1202947"/>
              <a:ext cx="1086732" cy="735535"/>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Chevron 4"/>
            <p:cNvSpPr/>
            <p:nvPr/>
          </p:nvSpPr>
          <p:spPr>
            <a:xfrm>
              <a:off x="488363" y="1395117"/>
              <a:ext cx="735535" cy="351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31443" y="4427700"/>
            <a:ext cx="520746" cy="769387"/>
            <a:chOff x="488362" y="1027349"/>
            <a:chExt cx="735536" cy="1086732"/>
          </a:xfrm>
        </p:grpSpPr>
        <p:sp>
          <p:nvSpPr>
            <p:cNvPr id="17" name="Chevron 16"/>
            <p:cNvSpPr/>
            <p:nvPr/>
          </p:nvSpPr>
          <p:spPr>
            <a:xfrm rot="5400000">
              <a:off x="312764" y="1202947"/>
              <a:ext cx="1086732" cy="735535"/>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Chevron 4"/>
            <p:cNvSpPr/>
            <p:nvPr/>
          </p:nvSpPr>
          <p:spPr>
            <a:xfrm>
              <a:off x="488363" y="1395117"/>
              <a:ext cx="735535" cy="351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6203333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4645</Words>
  <Application>Microsoft Office PowerPoint</Application>
  <PresentationFormat>Custom</PresentationFormat>
  <Paragraphs>122</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Toàn</dc:creator>
  <cp:lastModifiedBy>ThienIT</cp:lastModifiedBy>
  <cp:revision>192</cp:revision>
  <dcterms:created xsi:type="dcterms:W3CDTF">2021-06-17T10:08:46Z</dcterms:created>
  <dcterms:modified xsi:type="dcterms:W3CDTF">2021-11-02T08:51:38Z</dcterms:modified>
</cp:coreProperties>
</file>