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27"/>
  </p:notesMasterIdLst>
  <p:sldIdLst>
    <p:sldId id="715" r:id="rId2"/>
    <p:sldId id="461" r:id="rId3"/>
    <p:sldId id="506" r:id="rId4"/>
    <p:sldId id="484" r:id="rId5"/>
    <p:sldId id="513" r:id="rId6"/>
    <p:sldId id="452" r:id="rId7"/>
    <p:sldId id="528" r:id="rId8"/>
    <p:sldId id="377" r:id="rId9"/>
    <p:sldId id="368" r:id="rId10"/>
    <p:sldId id="529" r:id="rId11"/>
    <p:sldId id="449" r:id="rId12"/>
    <p:sldId id="532" r:id="rId13"/>
    <p:sldId id="534" r:id="rId14"/>
    <p:sldId id="536" r:id="rId15"/>
    <p:sldId id="535" r:id="rId16"/>
    <p:sldId id="542" r:id="rId17"/>
    <p:sldId id="543" r:id="rId18"/>
    <p:sldId id="545" r:id="rId19"/>
    <p:sldId id="546" r:id="rId20"/>
    <p:sldId id="555" r:id="rId21"/>
    <p:sldId id="556" r:id="rId22"/>
    <p:sldId id="716" r:id="rId23"/>
    <p:sldId id="717" r:id="rId24"/>
    <p:sldId id="718" r:id="rId25"/>
    <p:sldId id="719" r:id="rId26"/>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482DE7"/>
    <a:srgbClr val="000000"/>
    <a:srgbClr val="C00000"/>
    <a:srgbClr val="BA5E12"/>
    <a:srgbClr val="AB0102"/>
    <a:srgbClr val="B26314"/>
    <a:srgbClr val="C71B19"/>
    <a:srgbClr val="6076B4"/>
    <a:srgbClr val="C3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660"/>
  </p:normalViewPr>
  <p:slideViewPr>
    <p:cSldViewPr snapToGrid="0">
      <p:cViewPr>
        <p:scale>
          <a:sx n="109" d="100"/>
          <a:sy n="109" d="100"/>
        </p:scale>
        <p:origin x="-126" y="96"/>
      </p:cViewPr>
      <p:guideLst>
        <p:guide orient="horz" pos="2160"/>
        <p:guide orient="horz" pos="162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DFF23-105E-4826-809E-EBD8BFC8917F}"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vi-VN"/>
        </a:p>
      </dgm:t>
    </dgm:pt>
    <dgm:pt modelId="{A4866E9B-1822-4895-B4FB-4538AFAB545B}">
      <dgm:prSet phldrT="[Văn bản]" custT="1"/>
      <dgm:spPr/>
      <dgm:t>
        <a:bodyPr anchor="ctr"/>
        <a:lstStyle/>
        <a:p>
          <a:pPr algn="just">
            <a:lnSpc>
              <a:spcPct val="100000"/>
            </a:lnSpc>
            <a:spcAft>
              <a:spcPts val="0"/>
            </a:spcAft>
          </a:pPr>
          <a:r>
            <a:rPr lang="en-US" sz="2100" b="1" i="1">
              <a:solidFill>
                <a:srgbClr val="FF0000"/>
              </a:solidFill>
              <a:latin typeface="Times New Roman" pitchFamily="18" charset="0"/>
              <a:cs typeface="Times New Roman" pitchFamily="18" charset="0"/>
            </a:rPr>
            <a:t>“</a:t>
          </a:r>
          <a:r>
            <a:rPr lang="en-US" sz="2100" b="1" i="1" err="1">
              <a:solidFill>
                <a:srgbClr val="FF0000"/>
              </a:solidFill>
              <a:latin typeface="Times New Roman" pitchFamily="18" charset="0"/>
              <a:cs typeface="Times New Roman" pitchFamily="18" charset="0"/>
            </a:rPr>
            <a:t>Khơi</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dậy</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mạnh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mẽ</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tinh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thần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yêu</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nước</a:t>
          </a:r>
          <a:r>
            <a:rPr lang="en-US" sz="2100" b="1" i="1">
              <a:solidFill>
                <a:srgbClr val="FF0000"/>
              </a:solidFill>
              <a:latin typeface="Times New Roman" pitchFamily="18" charset="0"/>
              <a:cs typeface="Times New Roman" pitchFamily="18" charset="0"/>
            </a:rPr>
            <a:t>, ý </a:t>
          </a:r>
          <a:r>
            <a:rPr lang="en-US" sz="2100" b="1" i="1" err="1">
              <a:solidFill>
                <a:srgbClr val="FF0000"/>
              </a:solidFill>
              <a:latin typeface="Times New Roman" pitchFamily="18" charset="0"/>
              <a:cs typeface="Times New Roman" pitchFamily="18" charset="0"/>
            </a:rPr>
            <a:t>chí</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tự</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cường</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dân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tộc</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khát</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vọng</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phát</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triển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đất</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nước</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phồn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vinh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hạnh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phúc</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sức</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mạnh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tổng</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hợp</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của</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cả</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hệ</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thống</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chính</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trị</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và</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của</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nền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văn</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hóa</a:t>
          </a:r>
          <a:r>
            <a:rPr lang="en-US" sz="2100" b="1" i="1">
              <a:solidFill>
                <a:srgbClr val="FF0000"/>
              </a:solidFill>
              <a:latin typeface="Times New Roman" pitchFamily="18" charset="0"/>
              <a:cs typeface="Times New Roman" pitchFamily="18" charset="0"/>
            </a:rPr>
            <a:t>, con </a:t>
          </a:r>
          <a:r>
            <a:rPr lang="en-US" sz="2100" b="1" i="1" err="1">
              <a:solidFill>
                <a:srgbClr val="FF0000"/>
              </a:solidFill>
              <a:latin typeface="Times New Roman" pitchFamily="18" charset="0"/>
              <a:cs typeface="Times New Roman" pitchFamily="18" charset="0"/>
            </a:rPr>
            <a:t>người</a:t>
          </a:r>
          <a:r>
            <a:rPr lang="en-US" sz="2100" b="1" i="1">
              <a:solidFill>
                <a:srgbClr val="FF0000"/>
              </a:solidFill>
              <a:latin typeface="Times New Roman" pitchFamily="18" charset="0"/>
              <a:cs typeface="Times New Roman" pitchFamily="18" charset="0"/>
            </a:rPr>
            <a:t> </a:t>
          </a:r>
          <a:r>
            <a:rPr lang="en-US" sz="2100" b="1" i="1" err="1">
              <a:solidFill>
                <a:srgbClr val="FF0000"/>
              </a:solidFill>
              <a:latin typeface="Times New Roman" pitchFamily="18" charset="0"/>
              <a:cs typeface="Times New Roman" pitchFamily="18" charset="0"/>
            </a:rPr>
            <a:t>Việt</a:t>
          </a:r>
          <a:r>
            <a:rPr lang="en-US" sz="2100" b="1" i="1">
              <a:solidFill>
                <a:srgbClr val="FF0000"/>
              </a:solidFill>
              <a:latin typeface="Times New Roman" pitchFamily="18" charset="0"/>
              <a:cs typeface="Times New Roman" pitchFamily="18" charset="0"/>
            </a:rPr>
            <a:t> Nam”</a:t>
          </a:r>
          <a:r>
            <a:rPr lang="en-US" sz="2100" b="1">
              <a:solidFill>
                <a:srgbClr val="FF0000"/>
              </a:solidFill>
              <a:latin typeface="Times New Roman" pitchFamily="18" charset="0"/>
              <a:cs typeface="Times New Roman" pitchFamily="18" charset="0"/>
            </a:rPr>
            <a:t> </a:t>
          </a:r>
          <a:endParaRPr lang="vi-VN" sz="2100" b="1">
            <a:solidFill>
              <a:srgbClr val="FF0000"/>
            </a:solidFill>
            <a:latin typeface="Times New Roman" pitchFamily="18" charset="0"/>
            <a:cs typeface="Times New Roman" pitchFamily="18" charset="0"/>
          </a:endParaRPr>
        </a:p>
      </dgm:t>
    </dgm:pt>
    <dgm:pt modelId="{ADA6082C-07AA-4A6F-B54D-76E08BAC633B}" type="parTrans" cxnId="{B978754B-1942-4ED4-873C-C12C57E4437E}">
      <dgm:prSet/>
      <dgm:spPr/>
      <dgm:t>
        <a:bodyPr/>
        <a:lstStyle/>
        <a:p>
          <a:endParaRPr lang="vi-VN"/>
        </a:p>
      </dgm:t>
    </dgm:pt>
    <dgm:pt modelId="{D21B44B5-AAF2-4BA3-943C-42F2F5FF9E67}" type="sibTrans" cxnId="{B978754B-1942-4ED4-873C-C12C57E4437E}">
      <dgm:prSet/>
      <dgm:spPr/>
      <dgm:t>
        <a:bodyPr/>
        <a:lstStyle/>
        <a:p>
          <a:endParaRPr lang="vi-VN"/>
        </a:p>
      </dgm:t>
    </dgm:pt>
    <dgm:pt modelId="{1F73A8F2-B42A-4394-9B20-B949A4FC3DD6}">
      <dgm:prSet phldrT="[Văn bản]"/>
      <dgm:spPr/>
      <dgm:t>
        <a:bodyPr/>
        <a:lstStyle/>
        <a:p>
          <a:endParaRPr lang="vi-VN"/>
        </a:p>
      </dgm:t>
    </dgm:pt>
    <dgm:pt modelId="{E52011E2-1482-4CDD-9BD8-F9A37A20D0DF}" type="sibTrans" cxnId="{2D1061EE-C300-4A72-9C48-DC4DBA1714D0}">
      <dgm:prSet/>
      <dgm:spPr/>
      <dgm:t>
        <a:bodyPr/>
        <a:lstStyle/>
        <a:p>
          <a:endParaRPr lang="vi-VN"/>
        </a:p>
      </dgm:t>
    </dgm:pt>
    <dgm:pt modelId="{ECF7C307-CB5A-445F-A640-00D68052EB90}" type="parTrans" cxnId="{2D1061EE-C300-4A72-9C48-DC4DBA1714D0}">
      <dgm:prSet/>
      <dgm:spPr/>
      <dgm:t>
        <a:bodyPr/>
        <a:lstStyle/>
        <a:p>
          <a:endParaRPr lang="vi-VN"/>
        </a:p>
      </dgm:t>
    </dgm:pt>
    <dgm:pt modelId="{401E85AE-0B8C-4CD4-8E4C-2AE58F0EDC40}" type="pres">
      <dgm:prSet presAssocID="{D9BDFF23-105E-4826-809E-EBD8BFC8917F}" presName="Name0" presStyleCnt="0">
        <dgm:presLayoutVars>
          <dgm:chMax/>
          <dgm:chPref/>
          <dgm:dir/>
          <dgm:animLvl val="lvl"/>
        </dgm:presLayoutVars>
      </dgm:prSet>
      <dgm:spPr/>
      <dgm:t>
        <a:bodyPr/>
        <a:lstStyle/>
        <a:p>
          <a:endParaRPr lang="en-US"/>
        </a:p>
      </dgm:t>
    </dgm:pt>
    <dgm:pt modelId="{1E7B0E23-0127-4E15-AE13-5B7B9FB5E8D8}" type="pres">
      <dgm:prSet presAssocID="{1F73A8F2-B42A-4394-9B20-B949A4FC3DD6}" presName="composite" presStyleCnt="0"/>
      <dgm:spPr/>
    </dgm:pt>
    <dgm:pt modelId="{B4283AC4-D79F-452D-B2B8-7C6EB5DA593C}" type="pres">
      <dgm:prSet presAssocID="{1F73A8F2-B42A-4394-9B20-B949A4FC3DD6}" presName="ParentAccentShape" presStyleLbl="trBgShp" presStyleIdx="0" presStyleCnt="2" custFlipVert="1" custFlipHor="1" custScaleX="9444" custScaleY="3463" custLinFactNeighborX="43310" custLinFactNeighborY="53830"/>
      <dgm:spPr/>
    </dgm:pt>
    <dgm:pt modelId="{6B4ADFF2-0085-4BC0-830D-E3D54465C0B5}" type="pres">
      <dgm:prSet presAssocID="{1F73A8F2-B42A-4394-9B20-B949A4FC3DD6}" presName="ParentText" presStyleLbl="revTx" presStyleIdx="0" presStyleCnt="2">
        <dgm:presLayoutVars>
          <dgm:chMax val="1"/>
          <dgm:chPref val="1"/>
          <dgm:bulletEnabled val="1"/>
        </dgm:presLayoutVars>
      </dgm:prSet>
      <dgm:spPr/>
      <dgm:t>
        <a:bodyPr/>
        <a:lstStyle/>
        <a:p>
          <a:endParaRPr lang="en-US"/>
        </a:p>
      </dgm:t>
    </dgm:pt>
    <dgm:pt modelId="{A6073915-B4F8-484F-AF00-297BEF91B2A2}" type="pres">
      <dgm:prSet presAssocID="{1F73A8F2-B42A-4394-9B20-B949A4FC3DD6}" presName="ChildText" presStyleLbl="revTx" presStyleIdx="1" presStyleCnt="2" custScaleX="131302" custScaleY="145978" custLinFactNeighborX="-15563" custLinFactNeighborY="-12954">
        <dgm:presLayoutVars>
          <dgm:chMax val="0"/>
          <dgm:chPref val="0"/>
        </dgm:presLayoutVars>
      </dgm:prSet>
      <dgm:spPr/>
      <dgm:t>
        <a:bodyPr/>
        <a:lstStyle/>
        <a:p>
          <a:endParaRPr lang="en-US"/>
        </a:p>
      </dgm:t>
    </dgm:pt>
    <dgm:pt modelId="{2DAF4500-B115-4B9C-8EF0-E761B58EC0A9}" type="pres">
      <dgm:prSet presAssocID="{1F73A8F2-B42A-4394-9B20-B949A4FC3DD6}" presName="ChildAccentShape" presStyleLbl="trBgShp" presStyleIdx="1" presStyleCnt="2"/>
      <dgm:spPr/>
    </dgm:pt>
    <dgm:pt modelId="{D2668A42-F362-439E-979A-79650DC0ABB2}" type="pres">
      <dgm:prSet presAssocID="{1F73A8F2-B42A-4394-9B20-B949A4FC3DD6}" presName="Image" presStyleLbl="alignImgPlace1" presStyleIdx="0" presStyleCnt="1" custScaleX="88428" custScaleY="158113" custLinFactNeighborX="-2076" custLinFactNeighborY="-391"/>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Lst>
  <dgm:cxnLst>
    <dgm:cxn modelId="{0293195F-0081-4944-B9AD-00B16D560959}" type="presOf" srcId="{D9BDFF23-105E-4826-809E-EBD8BFC8917F}" destId="{401E85AE-0B8C-4CD4-8E4C-2AE58F0EDC40}" srcOrd="0" destOrd="0" presId="urn:microsoft.com/office/officeart/2009/3/layout/SnapshotPictureList"/>
    <dgm:cxn modelId="{B978754B-1942-4ED4-873C-C12C57E4437E}" srcId="{1F73A8F2-B42A-4394-9B20-B949A4FC3DD6}" destId="{A4866E9B-1822-4895-B4FB-4538AFAB545B}" srcOrd="0" destOrd="0" parTransId="{ADA6082C-07AA-4A6F-B54D-76E08BAC633B}" sibTransId="{D21B44B5-AAF2-4BA3-943C-42F2F5FF9E67}"/>
    <dgm:cxn modelId="{2D1061EE-C300-4A72-9C48-DC4DBA1714D0}" srcId="{D9BDFF23-105E-4826-809E-EBD8BFC8917F}" destId="{1F73A8F2-B42A-4394-9B20-B949A4FC3DD6}" srcOrd="0" destOrd="0" parTransId="{ECF7C307-CB5A-445F-A640-00D68052EB90}" sibTransId="{E52011E2-1482-4CDD-9BD8-F9A37A20D0DF}"/>
    <dgm:cxn modelId="{32C10175-BA5E-4183-9303-9657E5F3D776}" type="presOf" srcId="{A4866E9B-1822-4895-B4FB-4538AFAB545B}" destId="{A6073915-B4F8-484F-AF00-297BEF91B2A2}" srcOrd="0" destOrd="0" presId="urn:microsoft.com/office/officeart/2009/3/layout/SnapshotPictureList"/>
    <dgm:cxn modelId="{D044DBD6-C087-46DE-AEB6-8B5DC7304ED0}" type="presOf" srcId="{1F73A8F2-B42A-4394-9B20-B949A4FC3DD6}" destId="{6B4ADFF2-0085-4BC0-830D-E3D54465C0B5}" srcOrd="0" destOrd="0" presId="urn:microsoft.com/office/officeart/2009/3/layout/SnapshotPictureList"/>
    <dgm:cxn modelId="{31C6D265-8355-45F3-B4F6-ACAA4118EB0A}" type="presParOf" srcId="{401E85AE-0B8C-4CD4-8E4C-2AE58F0EDC40}" destId="{1E7B0E23-0127-4E15-AE13-5B7B9FB5E8D8}" srcOrd="0" destOrd="0" presId="urn:microsoft.com/office/officeart/2009/3/layout/SnapshotPictureList"/>
    <dgm:cxn modelId="{86F03C96-12FD-46C1-93D9-EDCAA200D2D8}" type="presParOf" srcId="{1E7B0E23-0127-4E15-AE13-5B7B9FB5E8D8}" destId="{B4283AC4-D79F-452D-B2B8-7C6EB5DA593C}" srcOrd="0" destOrd="0" presId="urn:microsoft.com/office/officeart/2009/3/layout/SnapshotPictureList"/>
    <dgm:cxn modelId="{DA471E48-6A3E-4636-83B0-110C1B6516B5}" type="presParOf" srcId="{1E7B0E23-0127-4E15-AE13-5B7B9FB5E8D8}" destId="{6B4ADFF2-0085-4BC0-830D-E3D54465C0B5}" srcOrd="1" destOrd="0" presId="urn:microsoft.com/office/officeart/2009/3/layout/SnapshotPictureList"/>
    <dgm:cxn modelId="{F700356F-4C5B-4B56-B80F-DCBE4B2A1003}" type="presParOf" srcId="{1E7B0E23-0127-4E15-AE13-5B7B9FB5E8D8}" destId="{A6073915-B4F8-484F-AF00-297BEF91B2A2}" srcOrd="2" destOrd="0" presId="urn:microsoft.com/office/officeart/2009/3/layout/SnapshotPictureList"/>
    <dgm:cxn modelId="{DC86D466-2995-4875-B117-4207118340AD}" type="presParOf" srcId="{1E7B0E23-0127-4E15-AE13-5B7B9FB5E8D8}" destId="{2DAF4500-B115-4B9C-8EF0-E761B58EC0A9}" srcOrd="3" destOrd="0" presId="urn:microsoft.com/office/officeart/2009/3/layout/SnapshotPictureList"/>
    <dgm:cxn modelId="{79AE1BDD-3BCB-481A-8FA3-6781C2FB476C}" type="presParOf" srcId="{1E7B0E23-0127-4E15-AE13-5B7B9FB5E8D8}" destId="{D2668A42-F362-439E-979A-79650DC0ABB2}"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BA90D-2ED0-4663-9D7B-B0D2ED113FD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A571212F-59AB-4BCE-8EDE-AF55D49F1BE4}">
      <dgm:prSet phldrT="[Văn bản]" custT="1"/>
      <dgm:spPr>
        <a:solidFill>
          <a:srgbClr val="C00000"/>
        </a:solidFill>
      </dgm:spPr>
      <dgm:t>
        <a:bodyPr/>
        <a:lstStyle/>
        <a:p>
          <a:pPr algn="r"/>
          <a:r>
            <a:rPr lang="en-US" sz="2200" i="0" err="1">
              <a:latin typeface="Times New Roman" pitchFamily="18" charset="0"/>
              <a:cs typeface="Times New Roman" pitchFamily="18" charset="0"/>
            </a:rPr>
            <a:t>Về</a:t>
          </a:r>
          <a:r>
            <a:rPr lang="en-US" sz="2200" i="0">
              <a:latin typeface="Times New Roman" pitchFamily="18" charset="0"/>
              <a:cs typeface="Times New Roman" pitchFamily="18" charset="0"/>
            </a:rPr>
            <a:t> </a:t>
          </a:r>
          <a:r>
            <a:rPr lang="en-US" sz="2200" i="0" err="1">
              <a:latin typeface="Times New Roman" pitchFamily="18" charset="0"/>
              <a:cs typeface="Times New Roman" pitchFamily="18" charset="0"/>
            </a:rPr>
            <a:t>mục</a:t>
          </a:r>
          <a:r>
            <a:rPr lang="en-US" sz="2200" i="0">
              <a:latin typeface="Times New Roman" pitchFamily="18" charset="0"/>
              <a:cs typeface="Times New Roman" pitchFamily="18" charset="0"/>
            </a:rPr>
            <a:t> </a:t>
          </a:r>
          <a:r>
            <a:rPr lang="en-US" sz="2200" i="0" err="1">
              <a:latin typeface="Times New Roman" pitchFamily="18" charset="0"/>
              <a:cs typeface="Times New Roman" pitchFamily="18" charset="0"/>
            </a:rPr>
            <a:t>tiêu</a:t>
          </a:r>
          <a:endParaRPr lang="vi-VN" sz="2200" i="0">
            <a:solidFill>
              <a:schemeClr val="bg1"/>
            </a:solidFill>
            <a:latin typeface="Times New Roman" pitchFamily="18" charset="0"/>
            <a:cs typeface="Times New Roman" pitchFamily="18" charset="0"/>
          </a:endParaRPr>
        </a:p>
      </dgm:t>
    </dgm:pt>
    <dgm:pt modelId="{643C56EF-76DC-4E33-B880-F08B410813B8}" type="parTrans" cxnId="{BA1C08BB-AA47-4E25-864E-79241B5FAA47}">
      <dgm:prSet/>
      <dgm:spPr/>
      <dgm:t>
        <a:bodyPr/>
        <a:lstStyle/>
        <a:p>
          <a:endParaRPr lang="vi-VN"/>
        </a:p>
      </dgm:t>
    </dgm:pt>
    <dgm:pt modelId="{730917A9-6D32-434D-A9CA-577BAB7D52B5}" type="sibTrans" cxnId="{BA1C08BB-AA47-4E25-864E-79241B5FAA4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a:solidFill>
            <a:srgbClr val="C00000"/>
          </a:solidFill>
        </a:ln>
      </dgm:spPr>
      <dgm:t>
        <a:bodyPr/>
        <a:lstStyle/>
        <a:p>
          <a:endParaRPr lang="vi-VN"/>
        </a:p>
      </dgm:t>
    </dgm:pt>
    <dgm:pt modelId="{88DFE137-F9D9-46A9-A303-66E1C73DABBB}" type="pres">
      <dgm:prSet presAssocID="{B6CBA90D-2ED0-4663-9D7B-B0D2ED113FD9}" presName="Name0" presStyleCnt="0">
        <dgm:presLayoutVars>
          <dgm:chMax val="21"/>
          <dgm:chPref val="21"/>
        </dgm:presLayoutVars>
      </dgm:prSet>
      <dgm:spPr/>
    </dgm:pt>
    <dgm:pt modelId="{3C9FA91B-174B-45D5-9B4E-FB0549A2A55B}" type="pres">
      <dgm:prSet presAssocID="{A571212F-59AB-4BCE-8EDE-AF55D49F1BE4}" presName="text1" presStyleCnt="0"/>
      <dgm:spPr/>
    </dgm:pt>
    <dgm:pt modelId="{CB3DC938-1DE6-4492-A74D-547607C7D5B3}" type="pres">
      <dgm:prSet presAssocID="{A571212F-59AB-4BCE-8EDE-AF55D49F1BE4}" presName="textRepeatNode" presStyleLbl="alignNode1" presStyleIdx="0" presStyleCnt="1" custScaleX="197564" custScaleY="61116" custLinFactNeighborX="7797" custLinFactNeighborY="-24461">
        <dgm:presLayoutVars>
          <dgm:chMax val="0"/>
          <dgm:chPref val="0"/>
          <dgm:bulletEnabled val="1"/>
        </dgm:presLayoutVars>
      </dgm:prSet>
      <dgm:spPr/>
      <dgm:t>
        <a:bodyPr/>
        <a:lstStyle/>
        <a:p>
          <a:endParaRPr lang="en-US"/>
        </a:p>
      </dgm:t>
    </dgm:pt>
    <dgm:pt modelId="{24F6C839-616A-42DE-AF5D-4A784382D99A}" type="pres">
      <dgm:prSet presAssocID="{A571212F-59AB-4BCE-8EDE-AF55D49F1BE4}" presName="textaccent1" presStyleCnt="0"/>
      <dgm:spPr/>
    </dgm:pt>
    <dgm:pt modelId="{93F9DA5C-0D69-4C27-82B6-D11D7E686026}" type="pres">
      <dgm:prSet presAssocID="{A571212F-59AB-4BCE-8EDE-AF55D49F1BE4}" presName="accentRepeatNode" presStyleLbl="solidAlignAcc1" presStyleIdx="0" presStyleCnt="2"/>
      <dgm:spPr>
        <a:ln>
          <a:solidFill>
            <a:srgbClr val="C00000"/>
          </a:solidFill>
        </a:ln>
      </dgm:spPr>
    </dgm:pt>
    <dgm:pt modelId="{73A42463-F343-4223-B543-67074C83F923}" type="pres">
      <dgm:prSet presAssocID="{730917A9-6D32-434D-A9CA-577BAB7D52B5}" presName="image1" presStyleCnt="0"/>
      <dgm:spPr/>
    </dgm:pt>
    <dgm:pt modelId="{19E7FF97-13DA-4AED-A3DE-232F4CE53F77}" type="pres">
      <dgm:prSet presAssocID="{730917A9-6D32-434D-A9CA-577BAB7D52B5}" presName="imageRepeatNode" presStyleLbl="alignAcc1" presStyleIdx="0" presStyleCnt="1"/>
      <dgm:spPr/>
      <dgm:t>
        <a:bodyPr/>
        <a:lstStyle/>
        <a:p>
          <a:endParaRPr lang="en-US"/>
        </a:p>
      </dgm:t>
    </dgm:pt>
    <dgm:pt modelId="{FE09CEEC-318B-4157-85B3-0B396E3E5588}" type="pres">
      <dgm:prSet presAssocID="{730917A9-6D32-434D-A9CA-577BAB7D52B5}" presName="imageaccent1" presStyleCnt="0"/>
      <dgm:spPr/>
    </dgm:pt>
    <dgm:pt modelId="{88AA0AE9-C77A-4A27-9702-52AE11231B58}" type="pres">
      <dgm:prSet presAssocID="{730917A9-6D32-434D-A9CA-577BAB7D52B5}" presName="accentRepeatNode" presStyleLbl="solidAlignAcc1" presStyleIdx="1" presStyleCnt="2"/>
      <dgm:spPr>
        <a:ln>
          <a:solidFill>
            <a:srgbClr val="C00000"/>
          </a:solidFill>
        </a:ln>
      </dgm:spPr>
    </dgm:pt>
  </dgm:ptLst>
  <dgm:cxnLst>
    <dgm:cxn modelId="{E813E835-324C-4772-9D3C-35F082541DB0}" type="presOf" srcId="{B6CBA90D-2ED0-4663-9D7B-B0D2ED113FD9}" destId="{88DFE137-F9D9-46A9-A303-66E1C73DABBB}" srcOrd="0" destOrd="0" presId="urn:microsoft.com/office/officeart/2008/layout/HexagonCluster"/>
    <dgm:cxn modelId="{3668D8E3-836B-411C-9E5E-C467F45154D4}" type="presOf" srcId="{A571212F-59AB-4BCE-8EDE-AF55D49F1BE4}" destId="{CB3DC938-1DE6-4492-A74D-547607C7D5B3}" srcOrd="0" destOrd="0" presId="urn:microsoft.com/office/officeart/2008/layout/HexagonCluster"/>
    <dgm:cxn modelId="{BA1C08BB-AA47-4E25-864E-79241B5FAA47}" srcId="{B6CBA90D-2ED0-4663-9D7B-B0D2ED113FD9}" destId="{A571212F-59AB-4BCE-8EDE-AF55D49F1BE4}" srcOrd="0" destOrd="0" parTransId="{643C56EF-76DC-4E33-B880-F08B410813B8}" sibTransId="{730917A9-6D32-434D-A9CA-577BAB7D52B5}"/>
    <dgm:cxn modelId="{312843ED-095F-4772-8CDE-131B3DE6785C}" type="presOf" srcId="{730917A9-6D32-434D-A9CA-577BAB7D52B5}" destId="{19E7FF97-13DA-4AED-A3DE-232F4CE53F77}" srcOrd="0" destOrd="0" presId="urn:microsoft.com/office/officeart/2008/layout/HexagonCluster"/>
    <dgm:cxn modelId="{25AB0BEE-5284-401F-A229-8EE160ECB0CC}" type="presParOf" srcId="{88DFE137-F9D9-46A9-A303-66E1C73DABBB}" destId="{3C9FA91B-174B-45D5-9B4E-FB0549A2A55B}" srcOrd="0" destOrd="0" presId="urn:microsoft.com/office/officeart/2008/layout/HexagonCluster"/>
    <dgm:cxn modelId="{5F497814-2C2D-4378-9531-A10F4BF86CFD}" type="presParOf" srcId="{3C9FA91B-174B-45D5-9B4E-FB0549A2A55B}" destId="{CB3DC938-1DE6-4492-A74D-547607C7D5B3}" srcOrd="0" destOrd="0" presId="urn:microsoft.com/office/officeart/2008/layout/HexagonCluster"/>
    <dgm:cxn modelId="{BE6A6886-6288-4741-9DB0-7C872A299A0A}" type="presParOf" srcId="{88DFE137-F9D9-46A9-A303-66E1C73DABBB}" destId="{24F6C839-616A-42DE-AF5D-4A784382D99A}" srcOrd="1" destOrd="0" presId="urn:microsoft.com/office/officeart/2008/layout/HexagonCluster"/>
    <dgm:cxn modelId="{092A89C6-B5D4-4E4E-84CC-EB3DE297ED65}" type="presParOf" srcId="{24F6C839-616A-42DE-AF5D-4A784382D99A}" destId="{93F9DA5C-0D69-4C27-82B6-D11D7E686026}" srcOrd="0" destOrd="0" presId="urn:microsoft.com/office/officeart/2008/layout/HexagonCluster"/>
    <dgm:cxn modelId="{BCD68FE6-AD41-47F1-977F-5D1909E882BB}" type="presParOf" srcId="{88DFE137-F9D9-46A9-A303-66E1C73DABBB}" destId="{73A42463-F343-4223-B543-67074C83F923}" srcOrd="2" destOrd="0" presId="urn:microsoft.com/office/officeart/2008/layout/HexagonCluster"/>
    <dgm:cxn modelId="{C9D3D02F-6AA2-49CE-8CAC-DE86826D2EA2}" type="presParOf" srcId="{73A42463-F343-4223-B543-67074C83F923}" destId="{19E7FF97-13DA-4AED-A3DE-232F4CE53F77}" srcOrd="0" destOrd="0" presId="urn:microsoft.com/office/officeart/2008/layout/HexagonCluster"/>
    <dgm:cxn modelId="{809FF018-A796-4D12-AD4C-593D338CDAC8}" type="presParOf" srcId="{88DFE137-F9D9-46A9-A303-66E1C73DABBB}" destId="{FE09CEEC-318B-4157-85B3-0B396E3E5588}" srcOrd="3" destOrd="0" presId="urn:microsoft.com/office/officeart/2008/layout/HexagonCluster"/>
    <dgm:cxn modelId="{654F18F3-3A41-4D1C-8DAE-07D9B92EB5E8}" type="presParOf" srcId="{FE09CEEC-318B-4157-85B3-0B396E3E5588}" destId="{88AA0AE9-C77A-4A27-9702-52AE11231B5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BA90D-2ED0-4663-9D7B-B0D2ED113FD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A571212F-59AB-4BCE-8EDE-AF55D49F1BE4}">
      <dgm:prSet phldrT="[Văn bản]" custT="1"/>
      <dgm:spPr>
        <a:solidFill>
          <a:srgbClr val="C00000"/>
        </a:solidFill>
      </dgm:spPr>
      <dgm:t>
        <a:bodyPr/>
        <a:lstStyle/>
        <a:p>
          <a:pPr algn="r"/>
          <a:r>
            <a:rPr lang="en-US" sz="2200" i="0" err="1">
              <a:latin typeface="Times New Roman" pitchFamily="18" charset="0"/>
              <a:cs typeface="Times New Roman" pitchFamily="18" charset="0"/>
            </a:rPr>
            <a:t>Về</a:t>
          </a:r>
          <a:r>
            <a:rPr lang="en-US" sz="2200" i="0">
              <a:latin typeface="Times New Roman" pitchFamily="18" charset="0"/>
              <a:cs typeface="Times New Roman" pitchFamily="18" charset="0"/>
            </a:rPr>
            <a:t> </a:t>
          </a:r>
          <a:r>
            <a:rPr lang="en-US" sz="2200" i="0" err="1">
              <a:latin typeface="Times New Roman" pitchFamily="18" charset="0"/>
              <a:cs typeface="Times New Roman" pitchFamily="18" charset="0"/>
            </a:rPr>
            <a:t>định</a:t>
          </a:r>
          <a:r>
            <a:rPr lang="en-US" sz="2200" i="0">
              <a:latin typeface="Times New Roman" pitchFamily="18" charset="0"/>
              <a:cs typeface="Times New Roman" pitchFamily="18" charset="0"/>
            </a:rPr>
            <a:t> </a:t>
          </a:r>
          <a:r>
            <a:rPr lang="en-US" sz="2200" i="0" err="1">
              <a:latin typeface="Times New Roman" pitchFamily="18" charset="0"/>
              <a:cs typeface="Times New Roman" pitchFamily="18" charset="0"/>
            </a:rPr>
            <a:t>hướng</a:t>
          </a:r>
          <a:endParaRPr lang="vi-VN" sz="2200" i="0">
            <a:solidFill>
              <a:schemeClr val="bg1"/>
            </a:solidFill>
            <a:latin typeface="Times New Roman" pitchFamily="18" charset="0"/>
            <a:cs typeface="Times New Roman" pitchFamily="18" charset="0"/>
          </a:endParaRPr>
        </a:p>
      </dgm:t>
    </dgm:pt>
    <dgm:pt modelId="{643C56EF-76DC-4E33-B880-F08B410813B8}" type="parTrans" cxnId="{BA1C08BB-AA47-4E25-864E-79241B5FAA47}">
      <dgm:prSet/>
      <dgm:spPr/>
      <dgm:t>
        <a:bodyPr/>
        <a:lstStyle/>
        <a:p>
          <a:endParaRPr lang="vi-VN"/>
        </a:p>
      </dgm:t>
    </dgm:pt>
    <dgm:pt modelId="{730917A9-6D32-434D-A9CA-577BAB7D52B5}" type="sibTrans" cxnId="{BA1C08BB-AA47-4E25-864E-79241B5FAA4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solidFill>
            <a:srgbClr val="C00000"/>
          </a:solidFill>
        </a:ln>
      </dgm:spPr>
      <dgm:t>
        <a:bodyPr/>
        <a:lstStyle/>
        <a:p>
          <a:endParaRPr lang="vi-VN"/>
        </a:p>
      </dgm:t>
    </dgm:pt>
    <dgm:pt modelId="{88DFE137-F9D9-46A9-A303-66E1C73DABBB}" type="pres">
      <dgm:prSet presAssocID="{B6CBA90D-2ED0-4663-9D7B-B0D2ED113FD9}" presName="Name0" presStyleCnt="0">
        <dgm:presLayoutVars>
          <dgm:chMax val="21"/>
          <dgm:chPref val="21"/>
        </dgm:presLayoutVars>
      </dgm:prSet>
      <dgm:spPr/>
    </dgm:pt>
    <dgm:pt modelId="{3C9FA91B-174B-45D5-9B4E-FB0549A2A55B}" type="pres">
      <dgm:prSet presAssocID="{A571212F-59AB-4BCE-8EDE-AF55D49F1BE4}" presName="text1" presStyleCnt="0"/>
      <dgm:spPr/>
    </dgm:pt>
    <dgm:pt modelId="{CB3DC938-1DE6-4492-A74D-547607C7D5B3}" type="pres">
      <dgm:prSet presAssocID="{A571212F-59AB-4BCE-8EDE-AF55D49F1BE4}" presName="textRepeatNode" presStyleLbl="alignNode1" presStyleIdx="0" presStyleCnt="1" custScaleX="220403" custScaleY="61116" custLinFactNeighborX="15522" custLinFactNeighborY="-23183">
        <dgm:presLayoutVars>
          <dgm:chMax val="0"/>
          <dgm:chPref val="0"/>
          <dgm:bulletEnabled val="1"/>
        </dgm:presLayoutVars>
      </dgm:prSet>
      <dgm:spPr/>
      <dgm:t>
        <a:bodyPr/>
        <a:lstStyle/>
        <a:p>
          <a:endParaRPr lang="en-US"/>
        </a:p>
      </dgm:t>
    </dgm:pt>
    <dgm:pt modelId="{24F6C839-616A-42DE-AF5D-4A784382D99A}" type="pres">
      <dgm:prSet presAssocID="{A571212F-59AB-4BCE-8EDE-AF55D49F1BE4}" presName="textaccent1" presStyleCnt="0"/>
      <dgm:spPr/>
    </dgm:pt>
    <dgm:pt modelId="{93F9DA5C-0D69-4C27-82B6-D11D7E686026}" type="pres">
      <dgm:prSet presAssocID="{A571212F-59AB-4BCE-8EDE-AF55D49F1BE4}" presName="accentRepeatNode" presStyleLbl="solidAlignAcc1" presStyleIdx="0" presStyleCnt="2"/>
      <dgm:spPr>
        <a:ln>
          <a:solidFill>
            <a:srgbClr val="C00000"/>
          </a:solidFill>
        </a:ln>
      </dgm:spPr>
    </dgm:pt>
    <dgm:pt modelId="{73A42463-F343-4223-B543-67074C83F923}" type="pres">
      <dgm:prSet presAssocID="{730917A9-6D32-434D-A9CA-577BAB7D52B5}" presName="image1" presStyleCnt="0"/>
      <dgm:spPr/>
    </dgm:pt>
    <dgm:pt modelId="{19E7FF97-13DA-4AED-A3DE-232F4CE53F77}" type="pres">
      <dgm:prSet presAssocID="{730917A9-6D32-434D-A9CA-577BAB7D52B5}" presName="imageRepeatNode" presStyleLbl="alignAcc1" presStyleIdx="0" presStyleCnt="1"/>
      <dgm:spPr/>
      <dgm:t>
        <a:bodyPr/>
        <a:lstStyle/>
        <a:p>
          <a:endParaRPr lang="en-US"/>
        </a:p>
      </dgm:t>
    </dgm:pt>
    <dgm:pt modelId="{FE09CEEC-318B-4157-85B3-0B396E3E5588}" type="pres">
      <dgm:prSet presAssocID="{730917A9-6D32-434D-A9CA-577BAB7D52B5}" presName="imageaccent1" presStyleCnt="0"/>
      <dgm:spPr/>
    </dgm:pt>
    <dgm:pt modelId="{88AA0AE9-C77A-4A27-9702-52AE11231B58}" type="pres">
      <dgm:prSet presAssocID="{730917A9-6D32-434D-A9CA-577BAB7D52B5}" presName="accentRepeatNode" presStyleLbl="solidAlignAcc1" presStyleIdx="1" presStyleCnt="2"/>
      <dgm:spPr>
        <a:ln>
          <a:solidFill>
            <a:srgbClr val="C00000"/>
          </a:solidFill>
        </a:ln>
      </dgm:spPr>
    </dgm:pt>
  </dgm:ptLst>
  <dgm:cxnLst>
    <dgm:cxn modelId="{E813E835-324C-4772-9D3C-35F082541DB0}" type="presOf" srcId="{B6CBA90D-2ED0-4663-9D7B-B0D2ED113FD9}" destId="{88DFE137-F9D9-46A9-A303-66E1C73DABBB}" srcOrd="0" destOrd="0" presId="urn:microsoft.com/office/officeart/2008/layout/HexagonCluster"/>
    <dgm:cxn modelId="{3668D8E3-836B-411C-9E5E-C467F45154D4}" type="presOf" srcId="{A571212F-59AB-4BCE-8EDE-AF55D49F1BE4}" destId="{CB3DC938-1DE6-4492-A74D-547607C7D5B3}" srcOrd="0" destOrd="0" presId="urn:microsoft.com/office/officeart/2008/layout/HexagonCluster"/>
    <dgm:cxn modelId="{BA1C08BB-AA47-4E25-864E-79241B5FAA47}" srcId="{B6CBA90D-2ED0-4663-9D7B-B0D2ED113FD9}" destId="{A571212F-59AB-4BCE-8EDE-AF55D49F1BE4}" srcOrd="0" destOrd="0" parTransId="{643C56EF-76DC-4E33-B880-F08B410813B8}" sibTransId="{730917A9-6D32-434D-A9CA-577BAB7D52B5}"/>
    <dgm:cxn modelId="{312843ED-095F-4772-8CDE-131B3DE6785C}" type="presOf" srcId="{730917A9-6D32-434D-A9CA-577BAB7D52B5}" destId="{19E7FF97-13DA-4AED-A3DE-232F4CE53F77}" srcOrd="0" destOrd="0" presId="urn:microsoft.com/office/officeart/2008/layout/HexagonCluster"/>
    <dgm:cxn modelId="{25AB0BEE-5284-401F-A229-8EE160ECB0CC}" type="presParOf" srcId="{88DFE137-F9D9-46A9-A303-66E1C73DABBB}" destId="{3C9FA91B-174B-45D5-9B4E-FB0549A2A55B}" srcOrd="0" destOrd="0" presId="urn:microsoft.com/office/officeart/2008/layout/HexagonCluster"/>
    <dgm:cxn modelId="{5F497814-2C2D-4378-9531-A10F4BF86CFD}" type="presParOf" srcId="{3C9FA91B-174B-45D5-9B4E-FB0549A2A55B}" destId="{CB3DC938-1DE6-4492-A74D-547607C7D5B3}" srcOrd="0" destOrd="0" presId="urn:microsoft.com/office/officeart/2008/layout/HexagonCluster"/>
    <dgm:cxn modelId="{BE6A6886-6288-4741-9DB0-7C872A299A0A}" type="presParOf" srcId="{88DFE137-F9D9-46A9-A303-66E1C73DABBB}" destId="{24F6C839-616A-42DE-AF5D-4A784382D99A}" srcOrd="1" destOrd="0" presId="urn:microsoft.com/office/officeart/2008/layout/HexagonCluster"/>
    <dgm:cxn modelId="{092A89C6-B5D4-4E4E-84CC-EB3DE297ED65}" type="presParOf" srcId="{24F6C839-616A-42DE-AF5D-4A784382D99A}" destId="{93F9DA5C-0D69-4C27-82B6-D11D7E686026}" srcOrd="0" destOrd="0" presId="urn:microsoft.com/office/officeart/2008/layout/HexagonCluster"/>
    <dgm:cxn modelId="{BCD68FE6-AD41-47F1-977F-5D1909E882BB}" type="presParOf" srcId="{88DFE137-F9D9-46A9-A303-66E1C73DABBB}" destId="{73A42463-F343-4223-B543-67074C83F923}" srcOrd="2" destOrd="0" presId="urn:microsoft.com/office/officeart/2008/layout/HexagonCluster"/>
    <dgm:cxn modelId="{C9D3D02F-6AA2-49CE-8CAC-DE86826D2EA2}" type="presParOf" srcId="{73A42463-F343-4223-B543-67074C83F923}" destId="{19E7FF97-13DA-4AED-A3DE-232F4CE53F77}" srcOrd="0" destOrd="0" presId="urn:microsoft.com/office/officeart/2008/layout/HexagonCluster"/>
    <dgm:cxn modelId="{809FF018-A796-4D12-AD4C-593D338CDAC8}" type="presParOf" srcId="{88DFE137-F9D9-46A9-A303-66E1C73DABBB}" destId="{FE09CEEC-318B-4157-85B3-0B396E3E5588}" srcOrd="3" destOrd="0" presId="urn:microsoft.com/office/officeart/2008/layout/HexagonCluster"/>
    <dgm:cxn modelId="{654F18F3-3A41-4D1C-8DAE-07D9B92EB5E8}" type="presParOf" srcId="{FE09CEEC-318B-4157-85B3-0B396E3E5588}" destId="{88AA0AE9-C77A-4A27-9702-52AE11231B58}"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F4500-B115-4B9C-8EF0-E761B58EC0A9}">
      <dsp:nvSpPr>
        <dsp:cNvPr id="0" name=""/>
        <dsp:cNvSpPr/>
      </dsp:nvSpPr>
      <dsp:spPr>
        <a:xfrm>
          <a:off x="6264546" y="1133196"/>
          <a:ext cx="155076" cy="2870142"/>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83AC4-D79F-452D-B2B8-7C6EB5DA593C}">
      <dsp:nvSpPr>
        <dsp:cNvPr id="0" name=""/>
        <dsp:cNvSpPr/>
      </dsp:nvSpPr>
      <dsp:spPr>
        <a:xfrm flipH="1" flipV="1">
          <a:off x="3631886" y="4063569"/>
          <a:ext cx="380904" cy="9939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68A42-F362-439E-979A-79650DC0ABB2}">
      <dsp:nvSpPr>
        <dsp:cNvPr id="0" name=""/>
        <dsp:cNvSpPr/>
      </dsp:nvSpPr>
      <dsp:spPr>
        <a:xfrm>
          <a:off x="47670" y="0"/>
          <a:ext cx="3429436" cy="429261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4ADFF2-0085-4BC0-830D-E3D54465C0B5}">
      <dsp:nvSpPr>
        <dsp:cNvPr id="0" name=""/>
        <dsp:cNvSpPr/>
      </dsp:nvSpPr>
      <dsp:spPr>
        <a:xfrm>
          <a:off x="216548" y="3505162"/>
          <a:ext cx="3720541" cy="340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lvl="0" algn="l" defTabSz="711200">
            <a:lnSpc>
              <a:spcPct val="90000"/>
            </a:lnSpc>
            <a:spcBef>
              <a:spcPct val="0"/>
            </a:spcBef>
            <a:spcAft>
              <a:spcPct val="35000"/>
            </a:spcAft>
          </a:pPr>
          <a:endParaRPr lang="vi-VN" sz="1600" kern="1200"/>
        </a:p>
      </dsp:txBody>
      <dsp:txXfrm>
        <a:off x="216548" y="3505162"/>
        <a:ext cx="3720541" cy="340688"/>
      </dsp:txXfrm>
    </dsp:sp>
    <dsp:sp modelId="{A6073915-B4F8-484F-AF00-297BEF91B2A2}">
      <dsp:nvSpPr>
        <dsp:cNvPr id="0" name=""/>
        <dsp:cNvSpPr/>
      </dsp:nvSpPr>
      <dsp:spPr>
        <a:xfrm>
          <a:off x="3680785" y="101581"/>
          <a:ext cx="2421184" cy="41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just" defTabSz="933450">
            <a:lnSpc>
              <a:spcPct val="100000"/>
            </a:lnSpc>
            <a:spcBef>
              <a:spcPct val="0"/>
            </a:spcBef>
            <a:spcAft>
              <a:spcPts val="0"/>
            </a:spcAft>
          </a:pPr>
          <a:r>
            <a:rPr lang="en-US" sz="2100" b="1" i="1" kern="1200">
              <a:solidFill>
                <a:srgbClr val="FF0000"/>
              </a:solidFill>
              <a:latin typeface="Times New Roman" pitchFamily="18" charset="0"/>
              <a:cs typeface="Times New Roman" pitchFamily="18" charset="0"/>
            </a:rPr>
            <a:t>“</a:t>
          </a:r>
          <a:r>
            <a:rPr lang="en-US" sz="2100" b="1" i="1" kern="1200" err="1">
              <a:solidFill>
                <a:srgbClr val="FF0000"/>
              </a:solidFill>
              <a:latin typeface="Times New Roman" pitchFamily="18" charset="0"/>
              <a:cs typeface="Times New Roman" pitchFamily="18" charset="0"/>
            </a:rPr>
            <a:t>Khơi</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dậy</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mạnh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mẽ</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tinh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thần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yêu</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nước</a:t>
          </a:r>
          <a:r>
            <a:rPr lang="en-US" sz="2100" b="1" i="1" kern="1200">
              <a:solidFill>
                <a:srgbClr val="FF0000"/>
              </a:solidFill>
              <a:latin typeface="Times New Roman" pitchFamily="18" charset="0"/>
              <a:cs typeface="Times New Roman" pitchFamily="18" charset="0"/>
            </a:rPr>
            <a:t>, ý </a:t>
          </a:r>
          <a:r>
            <a:rPr lang="en-US" sz="2100" b="1" i="1" kern="1200" err="1">
              <a:solidFill>
                <a:srgbClr val="FF0000"/>
              </a:solidFill>
              <a:latin typeface="Times New Roman" pitchFamily="18" charset="0"/>
              <a:cs typeface="Times New Roman" pitchFamily="18" charset="0"/>
            </a:rPr>
            <a:t>chí</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tự</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cường</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dân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tộc</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khát</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vọng</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phát</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triển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đất</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nước</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phồn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vinh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hạnh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phúc</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sức</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mạnh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tổng</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hợp</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của</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cả</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hệ</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thống</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chính</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trị</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và</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của</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nền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văn</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hóa</a:t>
          </a:r>
          <a:r>
            <a:rPr lang="en-US" sz="2100" b="1" i="1" kern="1200">
              <a:solidFill>
                <a:srgbClr val="FF0000"/>
              </a:solidFill>
              <a:latin typeface="Times New Roman" pitchFamily="18" charset="0"/>
              <a:cs typeface="Times New Roman" pitchFamily="18" charset="0"/>
            </a:rPr>
            <a:t>, con </a:t>
          </a:r>
          <a:r>
            <a:rPr lang="en-US" sz="2100" b="1" i="1" kern="1200" err="1">
              <a:solidFill>
                <a:srgbClr val="FF0000"/>
              </a:solidFill>
              <a:latin typeface="Times New Roman" pitchFamily="18" charset="0"/>
              <a:cs typeface="Times New Roman" pitchFamily="18" charset="0"/>
            </a:rPr>
            <a:t>người</a:t>
          </a:r>
          <a:r>
            <a:rPr lang="en-US" sz="2100" b="1" i="1" kern="1200">
              <a:solidFill>
                <a:srgbClr val="FF0000"/>
              </a:solidFill>
              <a:latin typeface="Times New Roman" pitchFamily="18" charset="0"/>
              <a:cs typeface="Times New Roman" pitchFamily="18" charset="0"/>
            </a:rPr>
            <a:t> </a:t>
          </a:r>
          <a:r>
            <a:rPr lang="en-US" sz="2100" b="1" i="1" kern="1200" err="1">
              <a:solidFill>
                <a:srgbClr val="FF0000"/>
              </a:solidFill>
              <a:latin typeface="Times New Roman" pitchFamily="18" charset="0"/>
              <a:cs typeface="Times New Roman" pitchFamily="18" charset="0"/>
            </a:rPr>
            <a:t>Việt</a:t>
          </a:r>
          <a:r>
            <a:rPr lang="en-US" sz="2100" b="1" i="1" kern="1200">
              <a:solidFill>
                <a:srgbClr val="FF0000"/>
              </a:solidFill>
              <a:latin typeface="Times New Roman" pitchFamily="18" charset="0"/>
              <a:cs typeface="Times New Roman" pitchFamily="18" charset="0"/>
            </a:rPr>
            <a:t> Nam”</a:t>
          </a:r>
          <a:r>
            <a:rPr lang="en-US" sz="2100" b="1" kern="1200">
              <a:solidFill>
                <a:srgbClr val="FF0000"/>
              </a:solidFill>
              <a:latin typeface="Times New Roman" pitchFamily="18" charset="0"/>
              <a:cs typeface="Times New Roman" pitchFamily="18" charset="0"/>
            </a:rPr>
            <a:t> </a:t>
          </a:r>
          <a:endParaRPr lang="vi-VN" sz="2100" b="1" kern="1200">
            <a:solidFill>
              <a:srgbClr val="FF0000"/>
            </a:solidFill>
            <a:latin typeface="Times New Roman" pitchFamily="18" charset="0"/>
            <a:cs typeface="Times New Roman" pitchFamily="18" charset="0"/>
          </a:endParaRPr>
        </a:p>
      </dsp:txBody>
      <dsp:txXfrm>
        <a:off x="3680785" y="101581"/>
        <a:ext cx="2421184" cy="418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F226A-2433-4074-A24A-A9A660D4EB77}" type="datetimeFigureOut">
              <a:rPr lang="en-US" smtClean="0"/>
              <a:pPr/>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9D86E-9460-482E-B383-4D057D8ED389}" type="slidenum">
              <a:rPr lang="en-US" smtClean="0"/>
              <a:pPr/>
              <a:t>‹#›</a:t>
            </a:fld>
            <a:endParaRPr lang="en-US"/>
          </a:p>
        </p:txBody>
      </p:sp>
    </p:spTree>
    <p:extLst>
      <p:ext uri="{BB962C8B-B14F-4D97-AF65-F5344CB8AC3E}">
        <p14:creationId xmlns:p14="http://schemas.microsoft.com/office/powerpoint/2010/main" val="27683414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B2AF82AF-C771-400F-866E-E00433803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79571418-3B8D-48E6-9EEF-B9F7BA126B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xmlns="" id="{B6C52275-DD24-4858-ABA5-96F7036C4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845F182-A0CA-4C14-B83A-1F2FB478BBB4}" type="slidenum">
              <a:rPr lang="en-US" altLang="en-US"/>
              <a:pPr/>
              <a:t>1</a:t>
            </a:fld>
            <a:endParaRPr lang="en-US" altLang="en-US"/>
          </a:p>
        </p:txBody>
      </p:sp>
    </p:spTree>
    <p:extLst>
      <p:ext uri="{BB962C8B-B14F-4D97-AF65-F5344CB8AC3E}">
        <p14:creationId xmlns:p14="http://schemas.microsoft.com/office/powerpoint/2010/main" val="150823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32004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371475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DA63B1C-7BE7-4715-A551-EDFED6BA42B4}" type="datetimeFigureOut">
              <a:rPr lang="en-US" smtClean="0"/>
              <a:pPr/>
              <a:t>11/2/2021</a:t>
            </a:fld>
            <a:endParaRPr lang="en-US"/>
          </a:p>
        </p:txBody>
      </p:sp>
      <p:sp>
        <p:nvSpPr>
          <p:cNvPr id="8" name="Slide Number Placeholder 7"/>
          <p:cNvSpPr>
            <a:spLocks noGrp="1"/>
          </p:cNvSpPr>
          <p:nvPr>
            <p:ph type="sldNum" sz="quarter" idx="11"/>
          </p:nvPr>
        </p:nvSpPr>
        <p:spPr/>
        <p:txBody>
          <a:bodyPr/>
          <a:lstStyle/>
          <a:p>
            <a:fld id="{3473B64D-0388-4400-8743-3A330BE738E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63B1C-7BE7-4715-A551-EDFED6BA42B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63B1C-7BE7-4715-A551-EDFED6BA42B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63B1C-7BE7-4715-A551-EDFED6BA42B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028701"/>
            <a:ext cx="7772400" cy="1878806"/>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3051573"/>
            <a:ext cx="7772400" cy="848915"/>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A63B1C-7BE7-4715-A551-EDFED6BA42B4}"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3B64D-0388-4400-8743-3A330BE738EB}" type="slidenum">
              <a:rPr lang="en-US" smtClean="0"/>
              <a:pPr/>
              <a:t>‹#›</a:t>
            </a:fld>
            <a:endParaRPr lang="en-US"/>
          </a:p>
        </p:txBody>
      </p:sp>
      <p:sp>
        <p:nvSpPr>
          <p:cNvPr id="7" name="Oval 6"/>
          <p:cNvSpPr/>
          <p:nvPr/>
        </p:nvSpPr>
        <p:spPr>
          <a:xfrm>
            <a:off x="4495800"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2943225"/>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A63B1C-7BE7-4715-A551-EDFED6BA42B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B64D-0388-4400-8743-3A330BE738EB}" type="slidenum">
              <a:rPr lang="en-US" smtClean="0"/>
              <a:pPr/>
              <a:t>‹#›</a:t>
            </a:fld>
            <a:endParaRPr lang="en-US"/>
          </a:p>
        </p:txBody>
      </p:sp>
      <p:sp>
        <p:nvSpPr>
          <p:cNvPr id="9" name="Content Placeholder 8"/>
          <p:cNvSpPr>
            <a:spLocks noGrp="1"/>
          </p:cNvSpPr>
          <p:nvPr>
            <p:ph sz="quarter" idx="13"/>
          </p:nvPr>
        </p:nvSpPr>
        <p:spPr>
          <a:xfrm>
            <a:off x="365760" y="1200150"/>
            <a:ext cx="4041648" cy="33947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00150"/>
            <a:ext cx="4040188"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1" y="1200150"/>
            <a:ext cx="4041775" cy="4572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DA63B1C-7BE7-4715-A551-EDFED6BA42B4}"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3B64D-0388-4400-8743-3A330BE738EB}" type="slidenum">
              <a:rPr lang="en-US" smtClean="0"/>
              <a:pPr/>
              <a:t>‹#›</a:t>
            </a:fld>
            <a:endParaRPr lang="en-US"/>
          </a:p>
        </p:txBody>
      </p:sp>
      <p:sp>
        <p:nvSpPr>
          <p:cNvPr id="11" name="Content Placeholder 10"/>
          <p:cNvSpPr>
            <a:spLocks noGrp="1"/>
          </p:cNvSpPr>
          <p:nvPr>
            <p:ph sz="quarter" idx="13"/>
          </p:nvPr>
        </p:nvSpPr>
        <p:spPr>
          <a:xfrm>
            <a:off x="457200" y="1659636"/>
            <a:ext cx="4041648" cy="2935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1659637"/>
            <a:ext cx="4041648" cy="2934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A63B1C-7BE7-4715-A551-EDFED6BA42B4}"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63B1C-7BE7-4715-A551-EDFED6BA42B4}"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00025"/>
            <a:ext cx="3008313" cy="1571625"/>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04788"/>
            <a:ext cx="499586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8" y="1828801"/>
            <a:ext cx="3008313" cy="276582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A63B1C-7BE7-4715-A551-EDFED6BA42B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171450"/>
            <a:ext cx="5711824" cy="671513"/>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857250"/>
            <a:ext cx="6054724" cy="340578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79576" y="4357688"/>
            <a:ext cx="5711824" cy="40005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A63B1C-7BE7-4715-A551-EDFED6BA42B4}"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3B64D-0388-4400-8743-3A330BE738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0015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8" y="4767263"/>
            <a:ext cx="2085975" cy="273844"/>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DA63B1C-7BE7-4715-A551-EDFED6BA42B4}" type="datetimeFigureOut">
              <a:rPr lang="en-US" smtClean="0"/>
              <a:pPr/>
              <a:t>11/2/2021</a:t>
            </a:fld>
            <a:endParaRPr lang="en-US"/>
          </a:p>
        </p:txBody>
      </p:sp>
      <p:sp>
        <p:nvSpPr>
          <p:cNvPr id="5" name="Footer Placeholder 4"/>
          <p:cNvSpPr>
            <a:spLocks noGrp="1"/>
          </p:cNvSpPr>
          <p:nvPr>
            <p:ph type="ftr" sz="quarter" idx="3"/>
          </p:nvPr>
        </p:nvSpPr>
        <p:spPr>
          <a:xfrm>
            <a:off x="659166" y="4767263"/>
            <a:ext cx="2847975" cy="273844"/>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9" y="4767263"/>
            <a:ext cx="561975" cy="273844"/>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73B64D-0388-4400-8743-3A330BE738EB}" type="slidenum">
              <a:rPr lang="en-US" smtClean="0"/>
              <a:pPr/>
              <a:t>‹#›</a:t>
            </a:fld>
            <a:endParaRPr lang="en-US"/>
          </a:p>
        </p:txBody>
      </p:sp>
      <p:sp>
        <p:nvSpPr>
          <p:cNvPr id="7" name="Oval 6"/>
          <p:cNvSpPr/>
          <p:nvPr/>
        </p:nvSpPr>
        <p:spPr>
          <a:xfrm>
            <a:off x="8457760"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4874538"/>
            <a:ext cx="84772" cy="6357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gif"/><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fif"/><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1F7CA3E6-7475-4E29-829B-BB9E0DC8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572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668EA3F9-FA88-48E8-9CFA-403F49591D9A}"/>
              </a:ext>
            </a:extLst>
          </p:cNvPr>
          <p:cNvSpPr/>
          <p:nvPr/>
        </p:nvSpPr>
        <p:spPr>
          <a:xfrm>
            <a:off x="285750" y="148829"/>
            <a:ext cx="8572500" cy="294376"/>
          </a:xfrm>
          <a:prstGeom prst="rect">
            <a:avLst/>
          </a:prstGeom>
        </p:spPr>
        <p:txBody>
          <a:bodyPr>
            <a:spAutoFit/>
          </a:bodyPr>
          <a:lstStyle/>
          <a:p>
            <a:pPr algn="ctr">
              <a:defRPr/>
            </a:pPr>
            <a:endParaRPr lang="vi-VN" sz="1313" dirty="0">
              <a:solidFill>
                <a:prstClr val="black"/>
              </a:solidFill>
              <a:latin typeface="Arial"/>
            </a:endParaRPr>
          </a:p>
        </p:txBody>
      </p:sp>
      <p:sp>
        <p:nvSpPr>
          <p:cNvPr id="16390" name="Rectangle 1">
            <a:extLst>
              <a:ext uri="{FF2B5EF4-FFF2-40B4-BE49-F238E27FC236}">
                <a16:creationId xmlns:a16="http://schemas.microsoft.com/office/drawing/2014/main" xmlns="" id="{93B3B873-154B-4636-9429-F899FD4240EB}"/>
              </a:ext>
            </a:extLst>
          </p:cNvPr>
          <p:cNvSpPr>
            <a:spLocks noChangeArrowheads="1"/>
          </p:cNvSpPr>
          <p:nvPr/>
        </p:nvSpPr>
        <p:spPr bwMode="auto">
          <a:xfrm>
            <a:off x="285750" y="-7679"/>
            <a:ext cx="8572500" cy="165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3375" b="1" dirty="0" smtClean="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3375" b="1" dirty="0" smtClean="0">
                <a:solidFill>
                  <a:srgbClr val="FFFF00"/>
                </a:solidFill>
                <a:latin typeface="Times New Roman" panose="02020603050405020304" pitchFamily="18" charset="0"/>
                <a:cs typeface="Times New Roman" panose="02020603050405020304" pitchFamily="18" charset="0"/>
              </a:rPr>
              <a:t>CHUYÊN </a:t>
            </a:r>
            <a:r>
              <a:rPr lang="en-US" altLang="en-US" sz="3375" b="1" dirty="0">
                <a:solidFill>
                  <a:srgbClr val="FFFF00"/>
                </a:solidFill>
                <a:latin typeface="Times New Roman" panose="02020603050405020304" pitchFamily="18" charset="0"/>
                <a:cs typeface="Times New Roman" panose="02020603050405020304" pitchFamily="18" charset="0"/>
              </a:rPr>
              <a:t>ĐỀ</a:t>
            </a:r>
            <a:r>
              <a:rPr lang="en-US" altLang="en-US" sz="3375" dirty="0">
                <a:solidFill>
                  <a:srgbClr val="FFFF00"/>
                </a:solidFill>
                <a:latin typeface="Times New Roman" panose="02020603050405020304" pitchFamily="18" charset="0"/>
                <a:cs typeface="Times New Roman" panose="02020603050405020304" pitchFamily="18" charset="0"/>
              </a:rPr>
              <a:t/>
            </a:r>
            <a:br>
              <a:rPr lang="en-US" altLang="en-US" sz="3375" dirty="0">
                <a:solidFill>
                  <a:srgbClr val="FFFF00"/>
                </a:solidFill>
                <a:latin typeface="Times New Roman" panose="02020603050405020304" pitchFamily="18" charset="0"/>
                <a:cs typeface="Times New Roman" panose="02020603050405020304" pitchFamily="18" charset="0"/>
              </a:rPr>
            </a:br>
            <a:endParaRPr lang="en-US" altLang="en-US" sz="3375" dirty="0">
              <a:solidFill>
                <a:srgbClr val="FFFF00"/>
              </a:solidFill>
            </a:endParaRPr>
          </a:p>
        </p:txBody>
      </p:sp>
      <p:sp>
        <p:nvSpPr>
          <p:cNvPr id="16391" name="Rectangle 2">
            <a:extLst>
              <a:ext uri="{FF2B5EF4-FFF2-40B4-BE49-F238E27FC236}">
                <a16:creationId xmlns:a16="http://schemas.microsoft.com/office/drawing/2014/main" xmlns="" id="{2D1557C7-C66B-479C-B86E-D763F9DF477F}"/>
              </a:ext>
            </a:extLst>
          </p:cNvPr>
          <p:cNvSpPr>
            <a:spLocks noChangeArrowheads="1"/>
          </p:cNvSpPr>
          <p:nvPr/>
        </p:nvSpPr>
        <p:spPr bwMode="auto">
          <a:xfrm>
            <a:off x="285750" y="540477"/>
            <a:ext cx="85725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400" b="1" dirty="0" smtClean="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dirty="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r>
              <a:rPr lang="vi-VN" altLang="en-US" sz="2400" b="1" dirty="0" smtClean="0">
                <a:solidFill>
                  <a:srgbClr val="FFFF00"/>
                </a:solidFill>
                <a:latin typeface="Times New Roman" panose="02020603050405020304" pitchFamily="18" charset="0"/>
                <a:cs typeface="Times New Roman" panose="02020603050405020304" pitchFamily="18" charset="0"/>
              </a:rPr>
              <a:t>KHÁT </a:t>
            </a:r>
            <a:r>
              <a:rPr lang="vi-VN" altLang="en-US" sz="2400" b="1" dirty="0">
                <a:solidFill>
                  <a:srgbClr val="FFFF00"/>
                </a:solidFill>
                <a:latin typeface="Times New Roman" panose="02020603050405020304" pitchFamily="18" charset="0"/>
                <a:cs typeface="Times New Roman" panose="02020603050405020304" pitchFamily="18" charset="0"/>
              </a:rPr>
              <a:t>VỌNG PHÁT TRIỂN ĐẤT NƯỚC TRONG BÁO CÁO CHÍNH TRỊ TRÌNH ĐẠI HỘI ĐẠI BIỂU TOÀN QUỐC </a:t>
            </a:r>
          </a:p>
          <a:p>
            <a:pPr algn="ctr">
              <a:spcBef>
                <a:spcPct val="0"/>
              </a:spcBef>
              <a:buFontTx/>
              <a:buNone/>
            </a:pPr>
            <a:r>
              <a:rPr lang="vi-VN" altLang="en-US" sz="2400" b="1" dirty="0">
                <a:solidFill>
                  <a:srgbClr val="FFFF00"/>
                </a:solidFill>
                <a:latin typeface="Times New Roman" panose="02020603050405020304" pitchFamily="18" charset="0"/>
                <a:cs typeface="Times New Roman" panose="02020603050405020304" pitchFamily="18" charset="0"/>
              </a:rPr>
              <a:t>LẦN THỨ XIII CỦA ĐẢNG CỘNG SẢN VIỆT </a:t>
            </a:r>
            <a:r>
              <a:rPr lang="vi-VN" altLang="en-US" sz="2400" b="1" dirty="0" smtClean="0">
                <a:solidFill>
                  <a:srgbClr val="FFFF00"/>
                </a:solidFill>
                <a:latin typeface="Times New Roman" panose="02020603050405020304" pitchFamily="18" charset="0"/>
                <a:cs typeface="Times New Roman" panose="02020603050405020304" pitchFamily="18" charset="0"/>
              </a:rPr>
              <a:t>NAM</a:t>
            </a:r>
            <a:endParaRPr lang="en-US" altLang="en-US" sz="2400" b="1" dirty="0" smtClean="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dirty="0" smtClean="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dirty="0" smtClean="0">
              <a:solidFill>
                <a:srgbClr val="FFFF00"/>
              </a:solidFill>
              <a:latin typeface="Times New Roman" panose="02020603050405020304" pitchFamily="18" charset="0"/>
              <a:cs typeface="Times New Roman" panose="02020603050405020304" pitchFamily="18" charset="0"/>
            </a:endParaRPr>
          </a:p>
          <a:p>
            <a:pPr algn="ctr">
              <a:spcBef>
                <a:spcPct val="0"/>
              </a:spcBef>
              <a:buFontTx/>
              <a:buNone/>
            </a:pPr>
            <a:endParaRPr lang="en-US" altLang="en-US" sz="2400" b="1" dirty="0" smtClean="0">
              <a:solidFill>
                <a:srgbClr val="FFFF00"/>
              </a:solidFill>
              <a:latin typeface="Times New Roman" panose="02020603050405020304" pitchFamily="18" charset="0"/>
              <a:cs typeface="Times New Roman" panose="02020603050405020304" pitchFamily="18" charset="0"/>
            </a:endParaRPr>
          </a:p>
          <a:p>
            <a:pPr>
              <a:spcBef>
                <a:spcPct val="0"/>
              </a:spcBef>
              <a:buFontTx/>
              <a:buNone/>
            </a:pPr>
            <a:r>
              <a:rPr lang="en-US" altLang="en-US" sz="2200" b="1" dirty="0" err="1" smtClean="0">
                <a:solidFill>
                  <a:srgbClr val="FFFF00"/>
                </a:solidFill>
                <a:latin typeface="Times New Roman" panose="02020603050405020304" pitchFamily="18" charset="0"/>
                <a:cs typeface="Times New Roman" panose="02020603050405020304" pitchFamily="18" charset="0"/>
              </a:rPr>
              <a:t>Tuyên</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truyền</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smtClean="0">
                <a:solidFill>
                  <a:srgbClr val="FFFF00"/>
                </a:solidFill>
                <a:latin typeface="Times New Roman" panose="02020603050405020304" pitchFamily="18" charset="0"/>
                <a:cs typeface="Times New Roman" panose="02020603050405020304" pitchFamily="18" charset="0"/>
              </a:rPr>
              <a:t>viên: </a:t>
            </a:r>
            <a:r>
              <a:rPr lang="en-US" altLang="en-US" sz="2200" b="1" dirty="0" err="1" smtClean="0">
                <a:solidFill>
                  <a:srgbClr val="FFFF00"/>
                </a:solidFill>
                <a:latin typeface="Times New Roman" panose="02020603050405020304" pitchFamily="18" charset="0"/>
                <a:cs typeface="Times New Roman" panose="02020603050405020304" pitchFamily="18" charset="0"/>
              </a:rPr>
              <a:t>Phan</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Thanh</a:t>
            </a:r>
            <a:r>
              <a:rPr lang="en-US" altLang="en-US" sz="2200" b="1" dirty="0" smtClean="0">
                <a:solidFill>
                  <a:srgbClr val="FFFF00"/>
                </a:solidFill>
                <a:latin typeface="Times New Roman" panose="02020603050405020304" pitchFamily="18" charset="0"/>
                <a:cs typeface="Times New Roman" panose="02020603050405020304" pitchFamily="18" charset="0"/>
              </a:rPr>
              <a:t> Minh</a:t>
            </a:r>
          </a:p>
          <a:p>
            <a:pPr>
              <a:spcBef>
                <a:spcPct val="0"/>
              </a:spcBef>
              <a:buFontTx/>
              <a:buNone/>
            </a:pPr>
            <a:r>
              <a:rPr lang="en-US" altLang="en-US" sz="2200" b="1" dirty="0" err="1" smtClean="0">
                <a:solidFill>
                  <a:srgbClr val="FFFF00"/>
                </a:solidFill>
                <a:latin typeface="Times New Roman" panose="02020603050405020304" pitchFamily="18" charset="0"/>
                <a:cs typeface="Times New Roman" panose="02020603050405020304" pitchFamily="18" charset="0"/>
              </a:rPr>
              <a:t>Đơn</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vị</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Đảng</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bộ</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Bệnh</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viện</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Đa</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khoa</a:t>
            </a:r>
            <a:r>
              <a:rPr lang="en-US" altLang="en-US" sz="2200" b="1" dirty="0" smtClean="0">
                <a:solidFill>
                  <a:srgbClr val="FFFF00"/>
                </a:solidFill>
                <a:latin typeface="Times New Roman" panose="02020603050405020304" pitchFamily="18" charset="0"/>
                <a:cs typeface="Times New Roman" panose="02020603050405020304" pitchFamily="18" charset="0"/>
              </a:rPr>
              <a:t> </a:t>
            </a:r>
            <a:r>
              <a:rPr lang="en-US" altLang="en-US" sz="2200" b="1" dirty="0" err="1" smtClean="0">
                <a:solidFill>
                  <a:srgbClr val="FFFF00"/>
                </a:solidFill>
                <a:latin typeface="Times New Roman" panose="02020603050405020304" pitchFamily="18" charset="0"/>
                <a:cs typeface="Times New Roman" panose="02020603050405020304" pitchFamily="18" charset="0"/>
              </a:rPr>
              <a:t>tỉnh</a:t>
            </a:r>
            <a:endParaRPr lang="vi-VN" altLang="en-US" sz="22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D:\ĐUK CƠ QUAN &amp; DOANH NGHIỆP\ẢNH HOẠT ĐỘNG\HỘI NGHỊ\HỘI THI Bcv GIỎI 2021\IMG_87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983" y="2465975"/>
            <a:ext cx="3101204" cy="20673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70"/>
          <p:cNvGrpSpPr/>
          <p:nvPr/>
        </p:nvGrpSpPr>
        <p:grpSpPr>
          <a:xfrm>
            <a:off x="2971871" y="3149626"/>
            <a:ext cx="206061" cy="294533"/>
            <a:chOff x="2051720" y="1772816"/>
            <a:chExt cx="311150" cy="450850"/>
          </a:xfrm>
          <a:solidFill>
            <a:schemeClr val="bg2">
              <a:lumMod val="40000"/>
              <a:lumOff val="60000"/>
            </a:schemeClr>
          </a:solidFill>
        </p:grpSpPr>
        <p:sp>
          <p:nvSpPr>
            <p:cNvPr id="34" name="Freeform 92"/>
            <p:cNvSpPr>
              <a:spLocks/>
            </p:cNvSpPr>
            <p:nvPr/>
          </p:nvSpPr>
          <p:spPr bwMode="auto">
            <a:xfrm>
              <a:off x="2051720" y="1772816"/>
              <a:ext cx="156694" cy="450850"/>
            </a:xfrm>
            <a:custGeom>
              <a:avLst/>
              <a:gdLst/>
              <a:ahLst/>
              <a:cxnLst>
                <a:cxn ang="0">
                  <a:pos x="128" y="336"/>
                </a:cxn>
                <a:cxn ang="0">
                  <a:pos x="128" y="294"/>
                </a:cxn>
                <a:cxn ang="0">
                  <a:pos x="113" y="286"/>
                </a:cxn>
                <a:cxn ang="0">
                  <a:pos x="102" y="273"/>
                </a:cxn>
                <a:cxn ang="0">
                  <a:pos x="99" y="255"/>
                </a:cxn>
                <a:cxn ang="0">
                  <a:pos x="102" y="238"/>
                </a:cxn>
                <a:cxn ang="0">
                  <a:pos x="111" y="226"/>
                </a:cxn>
                <a:cxn ang="0">
                  <a:pos x="123" y="217"/>
                </a:cxn>
                <a:cxn ang="0">
                  <a:pos x="140" y="214"/>
                </a:cxn>
                <a:cxn ang="0">
                  <a:pos x="140" y="169"/>
                </a:cxn>
                <a:cxn ang="0">
                  <a:pos x="71" y="169"/>
                </a:cxn>
                <a:cxn ang="0">
                  <a:pos x="71" y="142"/>
                </a:cxn>
                <a:cxn ang="0">
                  <a:pos x="74" y="115"/>
                </a:cxn>
                <a:cxn ang="0">
                  <a:pos x="80" y="93"/>
                </a:cxn>
                <a:cxn ang="0">
                  <a:pos x="89" y="73"/>
                </a:cxn>
                <a:cxn ang="0">
                  <a:pos x="102" y="57"/>
                </a:cxn>
                <a:cxn ang="0">
                  <a:pos x="119" y="48"/>
                </a:cxn>
                <a:cxn ang="0">
                  <a:pos x="140" y="43"/>
                </a:cxn>
                <a:cxn ang="0">
                  <a:pos x="140" y="0"/>
                </a:cxn>
                <a:cxn ang="0">
                  <a:pos x="113" y="3"/>
                </a:cxn>
                <a:cxn ang="0">
                  <a:pos x="89" y="13"/>
                </a:cxn>
                <a:cxn ang="0">
                  <a:pos x="69" y="30"/>
                </a:cxn>
                <a:cxn ang="0">
                  <a:pos x="53" y="52"/>
                </a:cxn>
                <a:cxn ang="0">
                  <a:pos x="39" y="78"/>
                </a:cxn>
                <a:cxn ang="0">
                  <a:pos x="32" y="108"/>
                </a:cxn>
                <a:cxn ang="0">
                  <a:pos x="29" y="141"/>
                </a:cxn>
                <a:cxn ang="0">
                  <a:pos x="29" y="169"/>
                </a:cxn>
                <a:cxn ang="0">
                  <a:pos x="0" y="169"/>
                </a:cxn>
                <a:cxn ang="0">
                  <a:pos x="0" y="402"/>
                </a:cxn>
                <a:cxn ang="0">
                  <a:pos x="140" y="402"/>
                </a:cxn>
                <a:cxn ang="0">
                  <a:pos x="140" y="348"/>
                </a:cxn>
                <a:cxn ang="0">
                  <a:pos x="135" y="346"/>
                </a:cxn>
                <a:cxn ang="0">
                  <a:pos x="131" y="343"/>
                </a:cxn>
                <a:cxn ang="0">
                  <a:pos x="128" y="340"/>
                </a:cxn>
                <a:cxn ang="0">
                  <a:pos x="128" y="336"/>
                </a:cxn>
              </a:cxnLst>
              <a:rect l="0" t="0" r="r" b="b"/>
              <a:pathLst>
                <a:path w="140" h="402">
                  <a:moveTo>
                    <a:pt x="128" y="336"/>
                  </a:moveTo>
                  <a:lnTo>
                    <a:pt x="128" y="294"/>
                  </a:lnTo>
                  <a:lnTo>
                    <a:pt x="113" y="286"/>
                  </a:lnTo>
                  <a:lnTo>
                    <a:pt x="102" y="273"/>
                  </a:lnTo>
                  <a:lnTo>
                    <a:pt x="99" y="255"/>
                  </a:lnTo>
                  <a:lnTo>
                    <a:pt x="102" y="238"/>
                  </a:lnTo>
                  <a:lnTo>
                    <a:pt x="111" y="226"/>
                  </a:lnTo>
                  <a:lnTo>
                    <a:pt x="123" y="217"/>
                  </a:lnTo>
                  <a:lnTo>
                    <a:pt x="140" y="214"/>
                  </a:lnTo>
                  <a:lnTo>
                    <a:pt x="140" y="169"/>
                  </a:lnTo>
                  <a:lnTo>
                    <a:pt x="71" y="169"/>
                  </a:lnTo>
                  <a:lnTo>
                    <a:pt x="71" y="142"/>
                  </a:lnTo>
                  <a:lnTo>
                    <a:pt x="74" y="115"/>
                  </a:lnTo>
                  <a:lnTo>
                    <a:pt x="80" y="93"/>
                  </a:lnTo>
                  <a:lnTo>
                    <a:pt x="89" y="73"/>
                  </a:lnTo>
                  <a:lnTo>
                    <a:pt x="102" y="57"/>
                  </a:lnTo>
                  <a:lnTo>
                    <a:pt x="119" y="48"/>
                  </a:lnTo>
                  <a:lnTo>
                    <a:pt x="140" y="43"/>
                  </a:lnTo>
                  <a:lnTo>
                    <a:pt x="140" y="0"/>
                  </a:lnTo>
                  <a:lnTo>
                    <a:pt x="113" y="3"/>
                  </a:lnTo>
                  <a:lnTo>
                    <a:pt x="89" y="13"/>
                  </a:lnTo>
                  <a:lnTo>
                    <a:pt x="69" y="30"/>
                  </a:lnTo>
                  <a:lnTo>
                    <a:pt x="53" y="52"/>
                  </a:lnTo>
                  <a:lnTo>
                    <a:pt x="39" y="78"/>
                  </a:lnTo>
                  <a:lnTo>
                    <a:pt x="32" y="108"/>
                  </a:lnTo>
                  <a:lnTo>
                    <a:pt x="29" y="141"/>
                  </a:lnTo>
                  <a:lnTo>
                    <a:pt x="29" y="169"/>
                  </a:lnTo>
                  <a:lnTo>
                    <a:pt x="0" y="169"/>
                  </a:lnTo>
                  <a:lnTo>
                    <a:pt x="0" y="402"/>
                  </a:lnTo>
                  <a:lnTo>
                    <a:pt x="140" y="402"/>
                  </a:lnTo>
                  <a:lnTo>
                    <a:pt x="140" y="348"/>
                  </a:lnTo>
                  <a:lnTo>
                    <a:pt x="135" y="346"/>
                  </a:lnTo>
                  <a:lnTo>
                    <a:pt x="131" y="343"/>
                  </a:lnTo>
                  <a:lnTo>
                    <a:pt x="128" y="340"/>
                  </a:lnTo>
                  <a:lnTo>
                    <a:pt x="128" y="336"/>
                  </a:lnTo>
                  <a:close/>
                </a:path>
              </a:pathLst>
            </a:custGeom>
            <a:grpFill/>
            <a:ln w="0">
              <a:noFill/>
              <a:prstDash val="solid"/>
              <a:round/>
              <a:headEnd/>
              <a:tailEnd/>
            </a:ln>
            <a:effectLst/>
          </p:spPr>
          <p:txBody>
            <a:bodyPr/>
            <a:lstStyle/>
            <a:p>
              <a:pPr>
                <a:defRPr/>
              </a:pPr>
              <a:endParaRPr lang="en-US">
                <a:solidFill>
                  <a:srgbClr val="FFFFFF"/>
                </a:solidFill>
              </a:endParaRPr>
            </a:p>
          </p:txBody>
        </p:sp>
        <p:sp>
          <p:nvSpPr>
            <p:cNvPr id="35" name="Freeform 93"/>
            <p:cNvSpPr>
              <a:spLocks/>
            </p:cNvSpPr>
            <p:nvPr/>
          </p:nvSpPr>
          <p:spPr bwMode="auto">
            <a:xfrm>
              <a:off x="2208414" y="1772816"/>
              <a:ext cx="154456" cy="450850"/>
            </a:xfrm>
            <a:custGeom>
              <a:avLst/>
              <a:gdLst/>
              <a:ahLst/>
              <a:cxnLst>
                <a:cxn ang="0">
                  <a:pos x="138" y="169"/>
                </a:cxn>
                <a:cxn ang="0">
                  <a:pos x="111" y="169"/>
                </a:cxn>
                <a:cxn ang="0">
                  <a:pos x="111" y="141"/>
                </a:cxn>
                <a:cxn ang="0">
                  <a:pos x="111" y="141"/>
                </a:cxn>
                <a:cxn ang="0">
                  <a:pos x="108" y="108"/>
                </a:cxn>
                <a:cxn ang="0">
                  <a:pos x="100" y="78"/>
                </a:cxn>
                <a:cxn ang="0">
                  <a:pos x="87" y="52"/>
                </a:cxn>
                <a:cxn ang="0">
                  <a:pos x="70" y="30"/>
                </a:cxn>
                <a:cxn ang="0">
                  <a:pos x="49" y="13"/>
                </a:cxn>
                <a:cxn ang="0">
                  <a:pos x="27" y="3"/>
                </a:cxn>
                <a:cxn ang="0">
                  <a:pos x="0" y="0"/>
                </a:cxn>
                <a:cxn ang="0">
                  <a:pos x="0" y="43"/>
                </a:cxn>
                <a:cxn ang="0">
                  <a:pos x="19" y="48"/>
                </a:cxn>
                <a:cxn ang="0">
                  <a:pos x="37" y="57"/>
                </a:cxn>
                <a:cxn ang="0">
                  <a:pos x="51" y="73"/>
                </a:cxn>
                <a:cxn ang="0">
                  <a:pos x="60" y="93"/>
                </a:cxn>
                <a:cxn ang="0">
                  <a:pos x="66" y="115"/>
                </a:cxn>
                <a:cxn ang="0">
                  <a:pos x="69" y="142"/>
                </a:cxn>
                <a:cxn ang="0">
                  <a:pos x="69" y="169"/>
                </a:cxn>
                <a:cxn ang="0">
                  <a:pos x="0" y="169"/>
                </a:cxn>
                <a:cxn ang="0">
                  <a:pos x="0" y="214"/>
                </a:cxn>
                <a:cxn ang="0">
                  <a:pos x="16" y="217"/>
                </a:cxn>
                <a:cxn ang="0">
                  <a:pos x="28" y="226"/>
                </a:cxn>
                <a:cxn ang="0">
                  <a:pos x="37" y="238"/>
                </a:cxn>
                <a:cxn ang="0">
                  <a:pos x="40" y="255"/>
                </a:cxn>
                <a:cxn ang="0">
                  <a:pos x="37" y="273"/>
                </a:cxn>
                <a:cxn ang="0">
                  <a:pos x="27" y="286"/>
                </a:cxn>
                <a:cxn ang="0">
                  <a:pos x="12" y="294"/>
                </a:cxn>
                <a:cxn ang="0">
                  <a:pos x="12" y="336"/>
                </a:cxn>
                <a:cxn ang="0">
                  <a:pos x="10" y="340"/>
                </a:cxn>
                <a:cxn ang="0">
                  <a:pos x="9" y="343"/>
                </a:cxn>
                <a:cxn ang="0">
                  <a:pos x="4" y="346"/>
                </a:cxn>
                <a:cxn ang="0">
                  <a:pos x="0" y="348"/>
                </a:cxn>
                <a:cxn ang="0">
                  <a:pos x="0" y="402"/>
                </a:cxn>
                <a:cxn ang="0">
                  <a:pos x="138" y="402"/>
                </a:cxn>
                <a:cxn ang="0">
                  <a:pos x="138" y="169"/>
                </a:cxn>
              </a:cxnLst>
              <a:rect l="0" t="0" r="r" b="b"/>
              <a:pathLst>
                <a:path w="138" h="402">
                  <a:moveTo>
                    <a:pt x="138" y="169"/>
                  </a:moveTo>
                  <a:lnTo>
                    <a:pt x="111" y="169"/>
                  </a:lnTo>
                  <a:lnTo>
                    <a:pt x="111" y="141"/>
                  </a:lnTo>
                  <a:lnTo>
                    <a:pt x="111" y="141"/>
                  </a:lnTo>
                  <a:lnTo>
                    <a:pt x="108" y="108"/>
                  </a:lnTo>
                  <a:lnTo>
                    <a:pt x="100" y="78"/>
                  </a:lnTo>
                  <a:lnTo>
                    <a:pt x="87" y="52"/>
                  </a:lnTo>
                  <a:lnTo>
                    <a:pt x="70" y="30"/>
                  </a:lnTo>
                  <a:lnTo>
                    <a:pt x="49" y="13"/>
                  </a:lnTo>
                  <a:lnTo>
                    <a:pt x="27" y="3"/>
                  </a:lnTo>
                  <a:lnTo>
                    <a:pt x="0" y="0"/>
                  </a:lnTo>
                  <a:lnTo>
                    <a:pt x="0" y="43"/>
                  </a:lnTo>
                  <a:lnTo>
                    <a:pt x="19" y="48"/>
                  </a:lnTo>
                  <a:lnTo>
                    <a:pt x="37" y="57"/>
                  </a:lnTo>
                  <a:lnTo>
                    <a:pt x="51" y="73"/>
                  </a:lnTo>
                  <a:lnTo>
                    <a:pt x="60" y="93"/>
                  </a:lnTo>
                  <a:lnTo>
                    <a:pt x="66" y="115"/>
                  </a:lnTo>
                  <a:lnTo>
                    <a:pt x="69" y="142"/>
                  </a:lnTo>
                  <a:lnTo>
                    <a:pt x="69" y="169"/>
                  </a:lnTo>
                  <a:lnTo>
                    <a:pt x="0" y="169"/>
                  </a:lnTo>
                  <a:lnTo>
                    <a:pt x="0" y="214"/>
                  </a:lnTo>
                  <a:lnTo>
                    <a:pt x="16" y="217"/>
                  </a:lnTo>
                  <a:lnTo>
                    <a:pt x="28" y="226"/>
                  </a:lnTo>
                  <a:lnTo>
                    <a:pt x="37" y="238"/>
                  </a:lnTo>
                  <a:lnTo>
                    <a:pt x="40" y="255"/>
                  </a:lnTo>
                  <a:lnTo>
                    <a:pt x="37" y="273"/>
                  </a:lnTo>
                  <a:lnTo>
                    <a:pt x="27" y="286"/>
                  </a:lnTo>
                  <a:lnTo>
                    <a:pt x="12" y="294"/>
                  </a:lnTo>
                  <a:lnTo>
                    <a:pt x="12" y="336"/>
                  </a:lnTo>
                  <a:lnTo>
                    <a:pt x="10" y="340"/>
                  </a:lnTo>
                  <a:lnTo>
                    <a:pt x="9" y="343"/>
                  </a:lnTo>
                  <a:lnTo>
                    <a:pt x="4" y="346"/>
                  </a:lnTo>
                  <a:lnTo>
                    <a:pt x="0" y="348"/>
                  </a:lnTo>
                  <a:lnTo>
                    <a:pt x="0" y="402"/>
                  </a:lnTo>
                  <a:lnTo>
                    <a:pt x="138" y="402"/>
                  </a:lnTo>
                  <a:lnTo>
                    <a:pt x="138" y="169"/>
                  </a:lnTo>
                  <a:close/>
                </a:path>
              </a:pathLst>
            </a:custGeom>
            <a:grpFill/>
            <a:ln w="0">
              <a:noFill/>
              <a:prstDash val="solid"/>
              <a:round/>
              <a:headEnd/>
              <a:tailEnd/>
            </a:ln>
            <a:effectLst/>
          </p:spPr>
          <p:txBody>
            <a:bodyPr/>
            <a:lstStyle/>
            <a:p>
              <a:pPr>
                <a:defRPr/>
              </a:pPr>
              <a:endParaRPr lang="en-US">
                <a:solidFill>
                  <a:srgbClr val="FFFFFF"/>
                </a:solidFill>
              </a:endParaRPr>
            </a:p>
          </p:txBody>
        </p:sp>
      </p:grpSp>
      <p:grpSp>
        <p:nvGrpSpPr>
          <p:cNvPr id="2" name="Group 1"/>
          <p:cNvGrpSpPr/>
          <p:nvPr/>
        </p:nvGrpSpPr>
        <p:grpSpPr>
          <a:xfrm>
            <a:off x="1831052" y="2272807"/>
            <a:ext cx="6857989" cy="818302"/>
            <a:chOff x="-8753" y="3071978"/>
            <a:chExt cx="8758686" cy="1091069"/>
          </a:xfrm>
        </p:grpSpPr>
        <p:grpSp>
          <p:nvGrpSpPr>
            <p:cNvPr id="72" name="Group 71"/>
            <p:cNvGrpSpPr/>
            <p:nvPr/>
          </p:nvGrpSpPr>
          <p:grpSpPr>
            <a:xfrm>
              <a:off x="666492" y="3401434"/>
              <a:ext cx="6702657" cy="396000"/>
              <a:chOff x="666491" y="3401434"/>
              <a:chExt cx="7011298" cy="396000"/>
            </a:xfrm>
          </p:grpSpPr>
          <p:grpSp>
            <p:nvGrpSpPr>
              <p:cNvPr id="9" name="Group 21"/>
              <p:cNvGrpSpPr>
                <a:grpSpLocks/>
              </p:cNvGrpSpPr>
              <p:nvPr/>
            </p:nvGrpSpPr>
            <p:grpSpPr bwMode="auto">
              <a:xfrm>
                <a:off x="666491" y="3401434"/>
                <a:ext cx="6662871" cy="396000"/>
                <a:chOff x="697015" y="3451420"/>
                <a:chExt cx="6302922" cy="290232"/>
              </a:xfrm>
            </p:grpSpPr>
            <p:cxnSp>
              <p:nvCxnSpPr>
                <p:cNvPr id="10" name="Straight Connector 9"/>
                <p:cNvCxnSpPr>
                  <a:stCxn id="11" idx="0"/>
                </p:cNvCxnSpPr>
                <p:nvPr/>
              </p:nvCxnSpPr>
              <p:spPr>
                <a:xfrm>
                  <a:off x="1090710" y="3593106"/>
                  <a:ext cx="5909227" cy="21670"/>
                </a:xfrm>
                <a:prstGeom prst="line">
                  <a:avLst/>
                </a:prstGeom>
                <a:ln w="38100">
                  <a:solidFill>
                    <a:srgbClr val="8C8C8C"/>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bwMode="auto">
                <a:xfrm rot="16200000">
                  <a:off x="748746" y="3399689"/>
                  <a:ext cx="290232" cy="393694"/>
                </a:xfrm>
                <a:custGeom>
                  <a:avLst/>
                  <a:gdLst>
                    <a:gd name="connsiteX0" fmla="*/ 685800 w 1346200"/>
                    <a:gd name="connsiteY0" fmla="*/ 2095500 h 2095500"/>
                    <a:gd name="connsiteX1" fmla="*/ 0 w 1346200"/>
                    <a:gd name="connsiteY1" fmla="*/ 1035050 h 2095500"/>
                    <a:gd name="connsiteX2" fmla="*/ 95250 w 1346200"/>
                    <a:gd name="connsiteY2" fmla="*/ 273050 h 2095500"/>
                    <a:gd name="connsiteX3" fmla="*/ 666750 w 1346200"/>
                    <a:gd name="connsiteY3" fmla="*/ 0 h 2095500"/>
                    <a:gd name="connsiteX4" fmla="*/ 1282700 w 1346200"/>
                    <a:gd name="connsiteY4" fmla="*/ 311150 h 2095500"/>
                    <a:gd name="connsiteX5" fmla="*/ 1346200 w 1346200"/>
                    <a:gd name="connsiteY5" fmla="*/ 990600 h 2095500"/>
                    <a:gd name="connsiteX6" fmla="*/ 685800 w 1346200"/>
                    <a:gd name="connsiteY6" fmla="*/ 2095500 h 2095500"/>
                    <a:gd name="connsiteX0" fmla="*/ 673894 w 1334294"/>
                    <a:gd name="connsiteY0" fmla="*/ 2095500 h 2095500"/>
                    <a:gd name="connsiteX1" fmla="*/ 0 w 1334294"/>
                    <a:gd name="connsiteY1" fmla="*/ 1020762 h 2095500"/>
                    <a:gd name="connsiteX2" fmla="*/ 83344 w 1334294"/>
                    <a:gd name="connsiteY2" fmla="*/ 273050 h 2095500"/>
                    <a:gd name="connsiteX3" fmla="*/ 654844 w 1334294"/>
                    <a:gd name="connsiteY3" fmla="*/ 0 h 2095500"/>
                    <a:gd name="connsiteX4" fmla="*/ 1270794 w 1334294"/>
                    <a:gd name="connsiteY4" fmla="*/ 311150 h 2095500"/>
                    <a:gd name="connsiteX5" fmla="*/ 1334294 w 1334294"/>
                    <a:gd name="connsiteY5" fmla="*/ 990600 h 2095500"/>
                    <a:gd name="connsiteX6" fmla="*/ 673894 w 1334294"/>
                    <a:gd name="connsiteY6" fmla="*/ 2095500 h 2095500"/>
                    <a:gd name="connsiteX0" fmla="*/ 717354 w 1377754"/>
                    <a:gd name="connsiteY0" fmla="*/ 2095500 h 2095500"/>
                    <a:gd name="connsiteX1" fmla="*/ 43460 w 1377754"/>
                    <a:gd name="connsiteY1" fmla="*/ 1020762 h 2095500"/>
                    <a:gd name="connsiteX2" fmla="*/ 126804 w 1377754"/>
                    <a:gd name="connsiteY2" fmla="*/ 273050 h 2095500"/>
                    <a:gd name="connsiteX3" fmla="*/ 698304 w 1377754"/>
                    <a:gd name="connsiteY3" fmla="*/ 0 h 2095500"/>
                    <a:gd name="connsiteX4" fmla="*/ 1314254 w 1377754"/>
                    <a:gd name="connsiteY4" fmla="*/ 311150 h 2095500"/>
                    <a:gd name="connsiteX5" fmla="*/ 1377754 w 1377754"/>
                    <a:gd name="connsiteY5" fmla="*/ 990600 h 2095500"/>
                    <a:gd name="connsiteX6" fmla="*/ 717354 w 1377754"/>
                    <a:gd name="connsiteY6" fmla="*/ 2095500 h 2095500"/>
                    <a:gd name="connsiteX0" fmla="*/ 730807 w 1391207"/>
                    <a:gd name="connsiteY0" fmla="*/ 2095500 h 2095500"/>
                    <a:gd name="connsiteX1" fmla="*/ 56913 w 1391207"/>
                    <a:gd name="connsiteY1" fmla="*/ 1020762 h 2095500"/>
                    <a:gd name="connsiteX2" fmla="*/ 140257 w 1391207"/>
                    <a:gd name="connsiteY2" fmla="*/ 273050 h 2095500"/>
                    <a:gd name="connsiteX3" fmla="*/ 711757 w 1391207"/>
                    <a:gd name="connsiteY3" fmla="*/ 0 h 2095500"/>
                    <a:gd name="connsiteX4" fmla="*/ 1327707 w 1391207"/>
                    <a:gd name="connsiteY4" fmla="*/ 311150 h 2095500"/>
                    <a:gd name="connsiteX5" fmla="*/ 1391207 w 1391207"/>
                    <a:gd name="connsiteY5" fmla="*/ 990600 h 2095500"/>
                    <a:gd name="connsiteX6" fmla="*/ 730807 w 1391207"/>
                    <a:gd name="connsiteY6" fmla="*/ 2095500 h 2095500"/>
                    <a:gd name="connsiteX0" fmla="*/ 729076 w 1389476"/>
                    <a:gd name="connsiteY0" fmla="*/ 2095500 h 2095500"/>
                    <a:gd name="connsiteX1" fmla="*/ 55182 w 1389476"/>
                    <a:gd name="connsiteY1" fmla="*/ 1020762 h 2095500"/>
                    <a:gd name="connsiteX2" fmla="*/ 145670 w 1389476"/>
                    <a:gd name="connsiteY2" fmla="*/ 280194 h 2095500"/>
                    <a:gd name="connsiteX3" fmla="*/ 710026 w 1389476"/>
                    <a:gd name="connsiteY3" fmla="*/ 0 h 2095500"/>
                    <a:gd name="connsiteX4" fmla="*/ 1325976 w 1389476"/>
                    <a:gd name="connsiteY4" fmla="*/ 311150 h 2095500"/>
                    <a:gd name="connsiteX5" fmla="*/ 1389476 w 1389476"/>
                    <a:gd name="connsiteY5" fmla="*/ 990600 h 2095500"/>
                    <a:gd name="connsiteX6" fmla="*/ 729076 w 1389476"/>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95500 h 2095500"/>
                    <a:gd name="connsiteX1" fmla="*/ 57691 w 1391985"/>
                    <a:gd name="connsiteY1" fmla="*/ 1020762 h 2095500"/>
                    <a:gd name="connsiteX2" fmla="*/ 148179 w 1391985"/>
                    <a:gd name="connsiteY2" fmla="*/ 280194 h 2095500"/>
                    <a:gd name="connsiteX3" fmla="*/ 712535 w 1391985"/>
                    <a:gd name="connsiteY3" fmla="*/ 0 h 2095500"/>
                    <a:gd name="connsiteX4" fmla="*/ 1328485 w 1391985"/>
                    <a:gd name="connsiteY4" fmla="*/ 311150 h 2095500"/>
                    <a:gd name="connsiteX5" fmla="*/ 1391985 w 1391985"/>
                    <a:gd name="connsiteY5" fmla="*/ 990600 h 2095500"/>
                    <a:gd name="connsiteX6" fmla="*/ 731585 w 1391985"/>
                    <a:gd name="connsiteY6" fmla="*/ 2095500 h 2095500"/>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3 h 2081213"/>
                    <a:gd name="connsiteX1" fmla="*/ 57691 w 1391985"/>
                    <a:gd name="connsiteY1" fmla="*/ 1006475 h 2081213"/>
                    <a:gd name="connsiteX2" fmla="*/ 148179 w 1391985"/>
                    <a:gd name="connsiteY2" fmla="*/ 265907 h 2081213"/>
                    <a:gd name="connsiteX3" fmla="*/ 714916 w 1391985"/>
                    <a:gd name="connsiteY3" fmla="*/ 0 h 2081213"/>
                    <a:gd name="connsiteX4" fmla="*/ 1328485 w 1391985"/>
                    <a:gd name="connsiteY4" fmla="*/ 296863 h 2081213"/>
                    <a:gd name="connsiteX5" fmla="*/ 1391985 w 1391985"/>
                    <a:gd name="connsiteY5" fmla="*/ 976313 h 2081213"/>
                    <a:gd name="connsiteX6" fmla="*/ 731585 w 1391985"/>
                    <a:gd name="connsiteY6" fmla="*/ 2081213 h 2081213"/>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8485 w 1391985"/>
                    <a:gd name="connsiteY4" fmla="*/ 296867 h 2081217"/>
                    <a:gd name="connsiteX5" fmla="*/ 1391985 w 1391985"/>
                    <a:gd name="connsiteY5" fmla="*/ 976317 h 2081217"/>
                    <a:gd name="connsiteX6" fmla="*/ 731585 w 1391985"/>
                    <a:gd name="connsiteY6" fmla="*/ 2081217 h 2081217"/>
                    <a:gd name="connsiteX0" fmla="*/ 731585 w 1391985"/>
                    <a:gd name="connsiteY0" fmla="*/ 2081217 h 2081217"/>
                    <a:gd name="connsiteX1" fmla="*/ 57691 w 1391985"/>
                    <a:gd name="connsiteY1" fmla="*/ 1006479 h 2081217"/>
                    <a:gd name="connsiteX2" fmla="*/ 148179 w 1391985"/>
                    <a:gd name="connsiteY2" fmla="*/ 265911 h 2081217"/>
                    <a:gd name="connsiteX3" fmla="*/ 714916 w 1391985"/>
                    <a:gd name="connsiteY3" fmla="*/ 4 h 2081217"/>
                    <a:gd name="connsiteX4" fmla="*/ 1321342 w 1391985"/>
                    <a:gd name="connsiteY4" fmla="*/ 308773 h 2081217"/>
                    <a:gd name="connsiteX5" fmla="*/ 1391985 w 1391985"/>
                    <a:gd name="connsiteY5" fmla="*/ 976317 h 2081217"/>
                    <a:gd name="connsiteX6" fmla="*/ 731585 w 1391985"/>
                    <a:gd name="connsiteY6" fmla="*/ 2081217 h 2081217"/>
                    <a:gd name="connsiteX0" fmla="*/ 731585 w 1391985"/>
                    <a:gd name="connsiteY0" fmla="*/ 2081221 h 2081221"/>
                    <a:gd name="connsiteX1" fmla="*/ 57691 w 1391985"/>
                    <a:gd name="connsiteY1" fmla="*/ 1006483 h 2081221"/>
                    <a:gd name="connsiteX2" fmla="*/ 148179 w 1391985"/>
                    <a:gd name="connsiteY2" fmla="*/ 265915 h 2081221"/>
                    <a:gd name="connsiteX3" fmla="*/ 714916 w 1391985"/>
                    <a:gd name="connsiteY3" fmla="*/ 8 h 2081221"/>
                    <a:gd name="connsiteX4" fmla="*/ 1321342 w 1391985"/>
                    <a:gd name="connsiteY4" fmla="*/ 308777 h 2081221"/>
                    <a:gd name="connsiteX5" fmla="*/ 1391985 w 1391985"/>
                    <a:gd name="connsiteY5" fmla="*/ 976321 h 2081221"/>
                    <a:gd name="connsiteX6" fmla="*/ 731585 w 1391985"/>
                    <a:gd name="connsiteY6" fmla="*/ 2081221 h 2081221"/>
                    <a:gd name="connsiteX0" fmla="*/ 731585 w 1395120"/>
                    <a:gd name="connsiteY0" fmla="*/ 2081221 h 2081221"/>
                    <a:gd name="connsiteX1" fmla="*/ 57691 w 1395120"/>
                    <a:gd name="connsiteY1" fmla="*/ 1006483 h 2081221"/>
                    <a:gd name="connsiteX2" fmla="*/ 148179 w 1395120"/>
                    <a:gd name="connsiteY2" fmla="*/ 265915 h 2081221"/>
                    <a:gd name="connsiteX3" fmla="*/ 714916 w 1395120"/>
                    <a:gd name="connsiteY3" fmla="*/ 8 h 2081221"/>
                    <a:gd name="connsiteX4" fmla="*/ 1321342 w 1395120"/>
                    <a:gd name="connsiteY4" fmla="*/ 308777 h 2081221"/>
                    <a:gd name="connsiteX5" fmla="*/ 1391985 w 1395120"/>
                    <a:gd name="connsiteY5" fmla="*/ 976321 h 2081221"/>
                    <a:gd name="connsiteX6" fmla="*/ 731585 w 1395120"/>
                    <a:gd name="connsiteY6" fmla="*/ 2081221 h 2081221"/>
                    <a:gd name="connsiteX0" fmla="*/ 731585 w 1435441"/>
                    <a:gd name="connsiteY0" fmla="*/ 2081221 h 2081221"/>
                    <a:gd name="connsiteX1" fmla="*/ 57691 w 1435441"/>
                    <a:gd name="connsiteY1" fmla="*/ 1006483 h 2081221"/>
                    <a:gd name="connsiteX2" fmla="*/ 148179 w 1435441"/>
                    <a:gd name="connsiteY2" fmla="*/ 265915 h 2081221"/>
                    <a:gd name="connsiteX3" fmla="*/ 714916 w 1435441"/>
                    <a:gd name="connsiteY3" fmla="*/ 8 h 2081221"/>
                    <a:gd name="connsiteX4" fmla="*/ 1321342 w 1435441"/>
                    <a:gd name="connsiteY4" fmla="*/ 308777 h 2081221"/>
                    <a:gd name="connsiteX5" fmla="*/ 1391985 w 1435441"/>
                    <a:gd name="connsiteY5" fmla="*/ 976321 h 2081221"/>
                    <a:gd name="connsiteX6" fmla="*/ 731585 w 1435441"/>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3701 w 1437557"/>
                    <a:gd name="connsiteY0" fmla="*/ 2081221 h 2081221"/>
                    <a:gd name="connsiteX1" fmla="*/ 59807 w 1437557"/>
                    <a:gd name="connsiteY1" fmla="*/ 1006483 h 2081221"/>
                    <a:gd name="connsiteX2" fmla="*/ 150295 w 1437557"/>
                    <a:gd name="connsiteY2" fmla="*/ 265915 h 2081221"/>
                    <a:gd name="connsiteX3" fmla="*/ 717032 w 1437557"/>
                    <a:gd name="connsiteY3" fmla="*/ 8 h 2081221"/>
                    <a:gd name="connsiteX4" fmla="*/ 1323458 w 1437557"/>
                    <a:gd name="connsiteY4" fmla="*/ 308777 h 2081221"/>
                    <a:gd name="connsiteX5" fmla="*/ 1394101 w 1437557"/>
                    <a:gd name="connsiteY5" fmla="*/ 976321 h 2081221"/>
                    <a:gd name="connsiteX6" fmla="*/ 733701 w 1437557"/>
                    <a:gd name="connsiteY6" fmla="*/ 2081221 h 2081221"/>
                    <a:gd name="connsiteX0" fmla="*/ 737934 w 1441790"/>
                    <a:gd name="connsiteY0" fmla="*/ 2081221 h 2081221"/>
                    <a:gd name="connsiteX1" fmla="*/ 64040 w 1441790"/>
                    <a:gd name="connsiteY1" fmla="*/ 1006483 h 2081221"/>
                    <a:gd name="connsiteX2" fmla="*/ 154528 w 1441790"/>
                    <a:gd name="connsiteY2" fmla="*/ 265915 h 2081221"/>
                    <a:gd name="connsiteX3" fmla="*/ 721265 w 1441790"/>
                    <a:gd name="connsiteY3" fmla="*/ 8 h 2081221"/>
                    <a:gd name="connsiteX4" fmla="*/ 1327691 w 1441790"/>
                    <a:gd name="connsiteY4" fmla="*/ 308777 h 2081221"/>
                    <a:gd name="connsiteX5" fmla="*/ 1398334 w 1441790"/>
                    <a:gd name="connsiteY5" fmla="*/ 976321 h 2081221"/>
                    <a:gd name="connsiteX6" fmla="*/ 737934 w 1441790"/>
                    <a:gd name="connsiteY6" fmla="*/ 2081221 h 208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1790" h="2081221">
                      <a:moveTo>
                        <a:pt x="737934" y="2081221"/>
                      </a:moveTo>
                      <a:lnTo>
                        <a:pt x="64040" y="1006483"/>
                      </a:lnTo>
                      <a:cubicBezTo>
                        <a:pt x="-70104" y="659615"/>
                        <a:pt x="29116" y="455621"/>
                        <a:pt x="154528" y="265915"/>
                      </a:cubicBezTo>
                      <a:cubicBezTo>
                        <a:pt x="280734" y="105842"/>
                        <a:pt x="516478" y="537"/>
                        <a:pt x="721265" y="8"/>
                      </a:cubicBezTo>
                      <a:cubicBezTo>
                        <a:pt x="956745" y="-1051"/>
                        <a:pt x="1166031" y="97904"/>
                        <a:pt x="1327691" y="308777"/>
                      </a:cubicBezTo>
                      <a:cubicBezTo>
                        <a:pt x="1453633" y="547961"/>
                        <a:pt x="1472417" y="777619"/>
                        <a:pt x="1398334" y="976321"/>
                      </a:cubicBezTo>
                      <a:lnTo>
                        <a:pt x="737934" y="2081221"/>
                      </a:lnTo>
                      <a:close/>
                    </a:path>
                  </a:pathLst>
                </a:custGeom>
                <a:solidFill>
                  <a:srgbClr val="8C8C8C"/>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sp>
            <p:nvSpPr>
              <p:cNvPr id="71" name="Right Arrow 70"/>
              <p:cNvSpPr/>
              <p:nvPr/>
            </p:nvSpPr>
            <p:spPr>
              <a:xfrm>
                <a:off x="7351216" y="3474663"/>
                <a:ext cx="326573" cy="291403"/>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
          <p:nvSpPr>
            <p:cNvPr id="73" name="Oval 72"/>
            <p:cNvSpPr/>
            <p:nvPr/>
          </p:nvSpPr>
          <p:spPr>
            <a:xfrm>
              <a:off x="7558286" y="3118954"/>
              <a:ext cx="1191647"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FFFF00"/>
                  </a:solidFill>
                  <a:cs typeface="Arial" panose="020B0604020202020204" pitchFamily="34" charset="0"/>
                </a:rPr>
                <a:t>2045</a:t>
              </a:r>
            </a:p>
          </p:txBody>
        </p:sp>
        <p:sp>
          <p:nvSpPr>
            <p:cNvPr id="30" name="Oval 29"/>
            <p:cNvSpPr/>
            <p:nvPr/>
          </p:nvSpPr>
          <p:spPr>
            <a:xfrm>
              <a:off x="-8753" y="3071978"/>
              <a:ext cx="1188329" cy="1044093"/>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a:solidFill>
                    <a:srgbClr val="FFFF00"/>
                  </a:solidFill>
                  <a:cs typeface="Arial" panose="020B0604020202020204" pitchFamily="34" charset="0"/>
                </a:rPr>
                <a:t>2021</a:t>
              </a:r>
            </a:p>
          </p:txBody>
        </p:sp>
      </p:grpSp>
      <p:grpSp>
        <p:nvGrpSpPr>
          <p:cNvPr id="3" name="Group 2"/>
          <p:cNvGrpSpPr/>
          <p:nvPr/>
        </p:nvGrpSpPr>
        <p:grpSpPr>
          <a:xfrm>
            <a:off x="2515524" y="882347"/>
            <a:ext cx="4407775" cy="1851470"/>
            <a:chOff x="1121736" y="1309649"/>
            <a:chExt cx="5877033" cy="2358574"/>
          </a:xfrm>
        </p:grpSpPr>
        <p:sp>
          <p:nvSpPr>
            <p:cNvPr id="65" name="TextBox 264"/>
            <p:cNvSpPr txBox="1">
              <a:spLocks noChangeArrowheads="1"/>
            </p:cNvSpPr>
            <p:nvPr/>
          </p:nvSpPr>
          <p:spPr bwMode="auto">
            <a:xfrm>
              <a:off x="2438495" y="1654307"/>
              <a:ext cx="4560274" cy="152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1800" b="1" err="1">
                  <a:latin typeface="Times New Roman" panose="02020603050405020304" pitchFamily="18" charset="0"/>
                  <a:cs typeface="Times New Roman" panose="02020603050405020304" pitchFamily="18" charset="0"/>
                </a:rPr>
                <a:t>Là</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nước</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đang</a:t>
              </a:r>
              <a:r>
                <a:rPr lang="en-GB" sz="1800" b="1">
                  <a:latin typeface="Times New Roman" panose="02020603050405020304" pitchFamily="18" charset="0"/>
                  <a:cs typeface="Times New Roman" panose="02020603050405020304" pitchFamily="18" charset="0"/>
                </a:rPr>
                <a:t> phát </a:t>
              </a:r>
              <a:r>
                <a:rPr lang="en-GB" sz="1800" b="1" err="1">
                  <a:latin typeface="Times New Roman" panose="02020603050405020304" pitchFamily="18" charset="0"/>
                  <a:cs typeface="Times New Roman" panose="02020603050405020304" pitchFamily="18" charset="0"/>
                </a:rPr>
                <a:t>triển</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có</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công</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nghiệp</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theo</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hướng</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hiện</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đại</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vượt</a:t>
              </a:r>
              <a:r>
                <a:rPr lang="en-GB" sz="1800" b="1">
                  <a:latin typeface="Times New Roman" panose="02020603050405020304" pitchFamily="18" charset="0"/>
                  <a:cs typeface="Times New Roman" panose="02020603050405020304" pitchFamily="18" charset="0"/>
                </a:rPr>
                <a:t> qua </a:t>
              </a:r>
              <a:r>
                <a:rPr lang="en-GB" sz="1800" b="1" err="1">
                  <a:latin typeface="Times New Roman" panose="02020603050405020304" pitchFamily="18" charset="0"/>
                  <a:cs typeface="Times New Roman" panose="02020603050405020304" pitchFamily="18" charset="0"/>
                </a:rPr>
                <a:t>mức</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thu</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nhập</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trung</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bình</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thấp</a:t>
              </a:r>
              <a:r>
                <a:rPr lang="en-GB" sz="1800" b="1">
                  <a:latin typeface="Times New Roman" panose="02020603050405020304" pitchFamily="18" charset="0"/>
                  <a:cs typeface="Times New Roman" panose="02020603050405020304" pitchFamily="18" charset="0"/>
                </a:rPr>
                <a:t> </a:t>
              </a:r>
            </a:p>
          </p:txBody>
        </p:sp>
        <p:grpSp>
          <p:nvGrpSpPr>
            <p:cNvPr id="32" name="Group 31"/>
            <p:cNvGrpSpPr/>
            <p:nvPr/>
          </p:nvGrpSpPr>
          <p:grpSpPr>
            <a:xfrm>
              <a:off x="1121736" y="1309649"/>
              <a:ext cx="1256883" cy="2358574"/>
              <a:chOff x="-1519976" y="848151"/>
              <a:chExt cx="1449916" cy="2644568"/>
            </a:xfrm>
          </p:grpSpPr>
          <p:sp>
            <p:nvSpPr>
              <p:cNvPr id="36" name="WordArt 15"/>
              <p:cNvSpPr>
                <a:spLocks noChangeArrowheads="1" noChangeShapeType="1" noTextEdit="1"/>
              </p:cNvSpPr>
              <p:nvPr/>
            </p:nvSpPr>
            <p:spPr bwMode="black">
              <a:xfrm rot="18363950">
                <a:off x="-2139843" y="1468018"/>
                <a:ext cx="1711895" cy="472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square" fromWordArt="1">
                <a:prstTxWarp prst="textArchUp">
                  <a:avLst>
                    <a:gd name="adj" fmla="val 13865964"/>
                  </a:avLst>
                </a:prstTxWarp>
              </a:bodyPr>
              <a:lstStyle/>
              <a:p>
                <a:pPr algn="ctr"/>
                <a:r>
                  <a:rPr lang="en-GB" b="1" kern="10">
                    <a:solidFill>
                      <a:srgbClr val="8C8C8C"/>
                    </a:solidFill>
                    <a:ea typeface="+mn-lt"/>
                    <a:cs typeface="+mn-lt"/>
                  </a:rPr>
                  <a:t>2021 - 2025</a:t>
                </a:r>
              </a:p>
            </p:txBody>
          </p:sp>
          <p:sp>
            <p:nvSpPr>
              <p:cNvPr id="37" name="Oval 36"/>
              <p:cNvSpPr/>
              <p:nvPr/>
            </p:nvSpPr>
            <p:spPr bwMode="auto">
              <a:xfrm>
                <a:off x="-1371442" y="1475696"/>
                <a:ext cx="1301382" cy="1207672"/>
              </a:xfrm>
              <a:prstGeom prst="ellipse">
                <a:avLst/>
              </a:prstGeom>
              <a:solidFill>
                <a:srgbClr val="2E95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bg1"/>
                    </a:solidFill>
                  </a:rPr>
                  <a:t>2025</a:t>
                </a:r>
              </a:p>
            </p:txBody>
          </p:sp>
          <p:sp>
            <p:nvSpPr>
              <p:cNvPr id="38" name="Donut 37"/>
              <p:cNvSpPr/>
              <p:nvPr/>
            </p:nvSpPr>
            <p:spPr bwMode="auto">
              <a:xfrm>
                <a:off x="-1332746" y="1511054"/>
                <a:ext cx="1225182" cy="1136957"/>
              </a:xfrm>
              <a:prstGeom prst="donut">
                <a:avLst>
                  <a:gd name="adj" fmla="val 155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ectangle 38"/>
              <p:cNvSpPr/>
              <p:nvPr/>
            </p:nvSpPr>
            <p:spPr bwMode="auto">
              <a:xfrm>
                <a:off x="-764805" y="2676739"/>
                <a:ext cx="95252" cy="624276"/>
              </a:xfrm>
              <a:prstGeom prst="rect">
                <a:avLst/>
              </a:prstGeom>
              <a:solidFill>
                <a:srgbClr val="2E95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45" name="Group 44"/>
              <p:cNvGrpSpPr>
                <a:grpSpLocks/>
              </p:cNvGrpSpPr>
              <p:nvPr/>
            </p:nvGrpSpPr>
            <p:grpSpPr bwMode="auto">
              <a:xfrm>
                <a:off x="-826663" y="3289595"/>
                <a:ext cx="218831" cy="203124"/>
                <a:chOff x="1574932" y="3625347"/>
                <a:chExt cx="484590" cy="484589"/>
              </a:xfrm>
            </p:grpSpPr>
            <p:sp>
              <p:nvSpPr>
                <p:cNvPr id="47" name="Oval 46"/>
                <p:cNvSpPr/>
                <p:nvPr/>
              </p:nvSpPr>
              <p:spPr>
                <a:xfrm>
                  <a:off x="1574807" y="3605144"/>
                  <a:ext cx="485141" cy="524559"/>
                </a:xfrm>
                <a:prstGeom prst="ellipse">
                  <a:avLst/>
                </a:prstGeom>
                <a:solidFill>
                  <a:srgbClr val="2E9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48" name="Oval 47"/>
                <p:cNvSpPr/>
                <p:nvPr/>
              </p:nvSpPr>
              <p:spPr>
                <a:xfrm>
                  <a:off x="1667091" y="3715855"/>
                  <a:ext cx="300577" cy="303138"/>
                </a:xfrm>
                <a:prstGeom prst="ellipse">
                  <a:avLst/>
                </a:prstGeom>
                <a:solidFill>
                  <a:schemeClr val="bg1"/>
                </a:solidFill>
                <a:ln w="3175">
                  <a:solidFill>
                    <a:srgbClr val="2E95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cxnSp>
            <p:nvCxnSpPr>
              <p:cNvPr id="46" name="Straight Connector 45"/>
              <p:cNvCxnSpPr/>
              <p:nvPr/>
            </p:nvCxnSpPr>
            <p:spPr bwMode="auto">
              <a:xfrm>
                <a:off x="-718495" y="2648011"/>
                <a:ext cx="3572" cy="679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 name="Group 5"/>
          <p:cNvGrpSpPr/>
          <p:nvPr/>
        </p:nvGrpSpPr>
        <p:grpSpPr>
          <a:xfrm>
            <a:off x="3111741" y="2642611"/>
            <a:ext cx="3769586" cy="1468440"/>
            <a:chOff x="2624988" y="3523481"/>
            <a:chExt cx="5026114" cy="1957919"/>
          </a:xfrm>
        </p:grpSpPr>
        <p:sp>
          <p:nvSpPr>
            <p:cNvPr id="70" name="TextBox 264"/>
            <p:cNvSpPr txBox="1">
              <a:spLocks noChangeArrowheads="1"/>
            </p:cNvSpPr>
            <p:nvPr/>
          </p:nvSpPr>
          <p:spPr bwMode="auto">
            <a:xfrm>
              <a:off x="4028661" y="4250294"/>
              <a:ext cx="362244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1800" b="1" err="1">
                  <a:latin typeface="Times New Roman" panose="02020603050405020304" pitchFamily="18" charset="0"/>
                  <a:cs typeface="Times New Roman" panose="02020603050405020304" pitchFamily="18" charset="0"/>
                </a:rPr>
                <a:t>Là</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nước</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đang</a:t>
              </a:r>
              <a:r>
                <a:rPr lang="en-GB" sz="1800" b="1">
                  <a:latin typeface="Times New Roman" panose="02020603050405020304" pitchFamily="18" charset="0"/>
                  <a:cs typeface="Times New Roman" panose="02020603050405020304" pitchFamily="18" charset="0"/>
                </a:rPr>
                <a:t> phát </a:t>
              </a:r>
              <a:r>
                <a:rPr lang="en-GB" sz="1800" b="1" err="1">
                  <a:latin typeface="Times New Roman" panose="02020603050405020304" pitchFamily="18" charset="0"/>
                  <a:cs typeface="Times New Roman" panose="02020603050405020304" pitchFamily="18" charset="0"/>
                </a:rPr>
                <a:t>triển</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có</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công</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nghiệp</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hiện</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đại</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thu</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nhập</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trung</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bình</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cao</a:t>
              </a:r>
              <a:r>
                <a:rPr lang="en-GB" sz="1800" b="1">
                  <a:latin typeface="Times New Roman" panose="02020603050405020304" pitchFamily="18" charset="0"/>
                  <a:cs typeface="Times New Roman" panose="02020603050405020304" pitchFamily="18" charset="0"/>
                </a:rPr>
                <a:t>  </a:t>
              </a:r>
            </a:p>
          </p:txBody>
        </p:sp>
        <p:grpSp>
          <p:nvGrpSpPr>
            <p:cNvPr id="49" name="Group 48"/>
            <p:cNvGrpSpPr/>
            <p:nvPr/>
          </p:nvGrpSpPr>
          <p:grpSpPr>
            <a:xfrm flipV="1">
              <a:off x="2624988" y="3523481"/>
              <a:ext cx="1219167" cy="1824721"/>
              <a:chOff x="-1476469" y="1446737"/>
              <a:chExt cx="1406409" cy="2045982"/>
            </a:xfrm>
          </p:grpSpPr>
          <p:sp>
            <p:nvSpPr>
              <p:cNvPr id="50" name="WordArt 15"/>
              <p:cNvSpPr>
                <a:spLocks noChangeArrowheads="1" noChangeShapeType="1" noTextEdit="1"/>
              </p:cNvSpPr>
              <p:nvPr/>
            </p:nvSpPr>
            <p:spPr bwMode="black">
              <a:xfrm rot="3236050" flipV="1">
                <a:off x="-2096336" y="2066604"/>
                <a:ext cx="1711895" cy="47216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square" fromWordArt="1">
                <a:prstTxWarp prst="textArchUp">
                  <a:avLst>
                    <a:gd name="adj" fmla="val 13865964"/>
                  </a:avLst>
                </a:prstTxWarp>
              </a:bodyPr>
              <a:lstStyle/>
              <a:p>
                <a:pPr algn="ctr"/>
                <a:r>
                  <a:rPr lang="en-GB" b="1" kern="10">
                    <a:solidFill>
                      <a:srgbClr val="8C8C8C"/>
                    </a:solidFill>
                    <a:ea typeface="+mn-lt"/>
                    <a:cs typeface="+mn-lt"/>
                  </a:rPr>
                  <a:t>2021 - 2030</a:t>
                </a:r>
              </a:p>
            </p:txBody>
          </p:sp>
          <p:sp>
            <p:nvSpPr>
              <p:cNvPr id="51" name="Oval 50"/>
              <p:cNvSpPr/>
              <p:nvPr/>
            </p:nvSpPr>
            <p:spPr bwMode="auto">
              <a:xfrm flipV="1">
                <a:off x="-1371443" y="1475697"/>
                <a:ext cx="1301383" cy="1207671"/>
              </a:xfrm>
              <a:prstGeom prst="ellipse">
                <a:avLst/>
              </a:prstGeom>
              <a:solidFill>
                <a:srgbClr val="2E95C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chemeClr val="bg1"/>
                    </a:solidFill>
                  </a:rPr>
                  <a:t>2030</a:t>
                </a:r>
              </a:p>
            </p:txBody>
          </p:sp>
          <p:sp>
            <p:nvSpPr>
              <p:cNvPr id="52" name="Donut 51"/>
              <p:cNvSpPr/>
              <p:nvPr/>
            </p:nvSpPr>
            <p:spPr bwMode="auto">
              <a:xfrm>
                <a:off x="-1332746" y="1511054"/>
                <a:ext cx="1225182" cy="1136957"/>
              </a:xfrm>
              <a:prstGeom prst="donut">
                <a:avLst>
                  <a:gd name="adj" fmla="val 1557"/>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3" name="Rectangle 52"/>
              <p:cNvSpPr/>
              <p:nvPr/>
            </p:nvSpPr>
            <p:spPr bwMode="auto">
              <a:xfrm>
                <a:off x="-764805" y="2676739"/>
                <a:ext cx="95252" cy="624276"/>
              </a:xfrm>
              <a:prstGeom prst="rect">
                <a:avLst/>
              </a:prstGeom>
              <a:solidFill>
                <a:srgbClr val="2E95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nvGrpSpPr>
              <p:cNvPr id="54" name="Group 44"/>
              <p:cNvGrpSpPr>
                <a:grpSpLocks/>
              </p:cNvGrpSpPr>
              <p:nvPr/>
            </p:nvGrpSpPr>
            <p:grpSpPr bwMode="auto">
              <a:xfrm>
                <a:off x="-826663" y="3289595"/>
                <a:ext cx="218831" cy="203124"/>
                <a:chOff x="1574932" y="3625347"/>
                <a:chExt cx="484590" cy="484589"/>
              </a:xfrm>
            </p:grpSpPr>
            <p:sp>
              <p:nvSpPr>
                <p:cNvPr id="56" name="Oval 55"/>
                <p:cNvSpPr/>
                <p:nvPr/>
              </p:nvSpPr>
              <p:spPr>
                <a:xfrm>
                  <a:off x="1574807" y="3605144"/>
                  <a:ext cx="485141" cy="524559"/>
                </a:xfrm>
                <a:prstGeom prst="ellipse">
                  <a:avLst/>
                </a:prstGeom>
                <a:solidFill>
                  <a:srgbClr val="2E95C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sp>
              <p:nvSpPr>
                <p:cNvPr id="62" name="Oval 61"/>
                <p:cNvSpPr/>
                <p:nvPr/>
              </p:nvSpPr>
              <p:spPr>
                <a:xfrm>
                  <a:off x="1667091" y="3715855"/>
                  <a:ext cx="300577" cy="303138"/>
                </a:xfrm>
                <a:prstGeom prst="ellipse">
                  <a:avLst/>
                </a:prstGeom>
                <a:solidFill>
                  <a:schemeClr val="bg1"/>
                </a:solidFill>
                <a:ln w="3175">
                  <a:solidFill>
                    <a:srgbClr val="2E95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777777"/>
                    </a:solidFill>
                  </a:endParaRPr>
                </a:p>
              </p:txBody>
            </p:sp>
          </p:grpSp>
          <p:cxnSp>
            <p:nvCxnSpPr>
              <p:cNvPr id="55" name="Straight Connector 54"/>
              <p:cNvCxnSpPr/>
              <p:nvPr/>
            </p:nvCxnSpPr>
            <p:spPr bwMode="auto">
              <a:xfrm>
                <a:off x="-718495" y="2648011"/>
                <a:ext cx="3572" cy="679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0" name="TextBox 264"/>
          <p:cNvSpPr txBox="1">
            <a:spLocks noChangeArrowheads="1"/>
          </p:cNvSpPr>
          <p:nvPr/>
        </p:nvSpPr>
        <p:spPr bwMode="auto">
          <a:xfrm>
            <a:off x="7192700" y="1260478"/>
            <a:ext cx="1909122"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lvl1pPr marL="171450" indent="-17145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a:buNone/>
            </a:pPr>
            <a:r>
              <a:rPr lang="en-GB" sz="1800" b="1" err="1">
                <a:latin typeface="Times New Roman" panose="02020603050405020304" pitchFamily="18" charset="0"/>
                <a:cs typeface="Times New Roman" panose="02020603050405020304" pitchFamily="18" charset="0"/>
              </a:rPr>
              <a:t>Trở</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thành</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nước</a:t>
            </a:r>
            <a:r>
              <a:rPr lang="en-GB" sz="1800" b="1">
                <a:latin typeface="Times New Roman" panose="02020603050405020304" pitchFamily="18" charset="0"/>
                <a:cs typeface="Times New Roman" panose="02020603050405020304" pitchFamily="18" charset="0"/>
              </a:rPr>
              <a:t> phát </a:t>
            </a:r>
            <a:r>
              <a:rPr lang="en-GB" sz="1800" b="1" err="1">
                <a:latin typeface="Times New Roman" panose="02020603050405020304" pitchFamily="18" charset="0"/>
                <a:cs typeface="Times New Roman" panose="02020603050405020304" pitchFamily="18" charset="0"/>
              </a:rPr>
              <a:t>triển</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thu</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nhập</a:t>
            </a:r>
            <a:r>
              <a:rPr lang="en-GB" sz="1800" b="1">
                <a:latin typeface="Times New Roman" panose="02020603050405020304" pitchFamily="18" charset="0"/>
                <a:cs typeface="Times New Roman" panose="02020603050405020304" pitchFamily="18" charset="0"/>
              </a:rPr>
              <a:t> </a:t>
            </a:r>
            <a:r>
              <a:rPr lang="en-GB" sz="1800" b="1" err="1">
                <a:latin typeface="Times New Roman" panose="02020603050405020304" pitchFamily="18" charset="0"/>
                <a:cs typeface="Times New Roman" panose="02020603050405020304" pitchFamily="18" charset="0"/>
              </a:rPr>
              <a:t>cao</a:t>
            </a:r>
            <a:r>
              <a:rPr lang="en-GB" sz="1800" b="1">
                <a:latin typeface="Times New Roman" panose="02020603050405020304" pitchFamily="18" charset="0"/>
                <a:cs typeface="Times New Roman" panose="02020603050405020304" pitchFamily="18" charset="0"/>
              </a:rPr>
              <a:t>   </a:t>
            </a:r>
          </a:p>
        </p:txBody>
      </p:sp>
      <p:grpSp>
        <p:nvGrpSpPr>
          <p:cNvPr id="68" name="Group 67"/>
          <p:cNvGrpSpPr/>
          <p:nvPr/>
        </p:nvGrpSpPr>
        <p:grpSpPr>
          <a:xfrm>
            <a:off x="-214968" y="-31067"/>
            <a:ext cx="9358968" cy="1074973"/>
            <a:chOff x="393026" y="1767398"/>
            <a:chExt cx="8418667" cy="1074973"/>
          </a:xfrm>
        </p:grpSpPr>
        <p:grpSp>
          <p:nvGrpSpPr>
            <p:cNvPr id="69"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76"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77"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74" name="TextBox 73">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2</a:t>
              </a:r>
              <a:endParaRPr lang="ko-KR" altLang="en-US" sz="2400" b="1">
                <a:solidFill>
                  <a:schemeClr val="bg1"/>
                </a:solidFill>
                <a:cs typeface="Calibri" pitchFamily="34" charset="0"/>
              </a:endParaRPr>
            </a:p>
          </p:txBody>
        </p:sp>
        <p:sp>
          <p:nvSpPr>
            <p:cNvPr id="75" name="TextBox 74">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sp>
        <p:nvSpPr>
          <p:cNvPr id="78" name="Rectangle 77"/>
          <p:cNvSpPr/>
          <p:nvPr/>
        </p:nvSpPr>
        <p:spPr>
          <a:xfrm>
            <a:off x="0" y="1158948"/>
            <a:ext cx="1679944" cy="3678870"/>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err="1">
                <a:solidFill>
                  <a:schemeClr val="tx1"/>
                </a:solidFill>
                <a:latin typeface="Times New Roman" pitchFamily="18" charset="0"/>
                <a:cs typeface="Times New Roman" pitchFamily="18" charset="0"/>
              </a:rPr>
              <a:t>Hướng</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tới</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những</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dấu</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mốc</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phát</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triển</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quan</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trọng</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của</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đất</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nước</a:t>
            </a:r>
            <a:r>
              <a:rPr lang="en-US" sz="2000" b="1">
                <a:solidFill>
                  <a:schemeClr val="tx1"/>
                </a:solidFill>
                <a:latin typeface="Times New Roman" pitchFamily="18" charset="0"/>
                <a:cs typeface="Times New Roman" pitchFamily="18" charset="0"/>
              </a:rPr>
              <a:t> ta </a:t>
            </a:r>
            <a:r>
              <a:rPr lang="en-US" sz="2000" b="1" err="1">
                <a:solidFill>
                  <a:schemeClr val="tx1"/>
                </a:solidFill>
                <a:latin typeface="Times New Roman" pitchFamily="18" charset="0"/>
                <a:cs typeface="Times New Roman" pitchFamily="18" charset="0"/>
              </a:rPr>
              <a:t>trong</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những</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thập</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niên</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sắp</a:t>
            </a:r>
            <a:r>
              <a:rPr lang="en-US" sz="2000" b="1">
                <a:solidFill>
                  <a:schemeClr val="tx1"/>
                </a:solidFill>
                <a:latin typeface="Times New Roman" pitchFamily="18" charset="0"/>
                <a:cs typeface="Times New Roman" pitchFamily="18" charset="0"/>
              </a:rPr>
              <a:t> </a:t>
            </a:r>
            <a:r>
              <a:rPr lang="en-US" sz="2000" b="1" err="1">
                <a:solidFill>
                  <a:schemeClr val="tx1"/>
                </a:solidFill>
                <a:latin typeface="Times New Roman" pitchFamily="18" charset="0"/>
                <a:cs typeface="Times New Roman" pitchFamily="18" charset="0"/>
              </a:rPr>
              <a:t>tới</a:t>
            </a:r>
            <a:endParaRPr lang="en-US" sz="2000" b="1">
              <a:solidFill>
                <a:schemeClr val="tx1"/>
              </a:solidFill>
            </a:endParaRPr>
          </a:p>
        </p:txBody>
      </p:sp>
    </p:spTree>
    <p:extLst>
      <p:ext uri="{BB962C8B-B14F-4D97-AF65-F5344CB8AC3E}">
        <p14:creationId xmlns:p14="http://schemas.microsoft.com/office/powerpoint/2010/main" val="247837282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1" name="Rectangle 20"/>
          <p:cNvSpPr/>
          <p:nvPr/>
        </p:nvSpPr>
        <p:spPr>
          <a:xfrm>
            <a:off x="396034" y="1171575"/>
            <a:ext cx="3080188" cy="3409950"/>
          </a:xfrm>
          <a:prstGeom prst="rect">
            <a:avLst/>
          </a:prstGeom>
          <a:solidFill>
            <a:schemeClr val="tx2">
              <a:lumMod val="40000"/>
              <a:lumOff val="60000"/>
            </a:schemeClr>
          </a:solidFill>
          <a:ln>
            <a:noFill/>
          </a:ln>
          <a:effectLst>
            <a:outerShdw blurRad="107950" dist="12700" dir="5400000" algn="ctr">
              <a:srgbClr val="000000"/>
            </a:outerShdw>
            <a:reflection blurRad="6350" stA="50000" endA="300" endPos="5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êu đề 2"/>
          <p:cNvSpPr>
            <a:spLocks noGrp="1"/>
          </p:cNvSpPr>
          <p:nvPr>
            <p:ph type="title"/>
          </p:nvPr>
        </p:nvSpPr>
        <p:spPr>
          <a:xfrm>
            <a:off x="659219" y="1382233"/>
            <a:ext cx="2573079" cy="2753164"/>
          </a:xfrm>
        </p:spPr>
        <p:txBody>
          <a:bodyPr>
            <a:noAutofit/>
          </a:bodyPr>
          <a:lstStyle/>
          <a:p>
            <a:pPr algn="just"/>
            <a:r>
              <a:rPr lang="vi-VN" sz="2300" b="1">
                <a:solidFill>
                  <a:schemeClr val="tx1"/>
                </a:solidFill>
              </a:rPr>
              <a:t>3. “Khát vọng phát triển đất nước” được thể hiện trong các định hướng chiến lược phát triển đất nước</a:t>
            </a:r>
          </a:p>
        </p:txBody>
      </p:sp>
      <p:graphicFrame>
        <p:nvGraphicFramePr>
          <p:cNvPr id="12" name="Sơ đồ 17"/>
          <p:cNvGraphicFramePr/>
          <p:nvPr>
            <p:extLst>
              <p:ext uri="{D42A27DB-BD31-4B8C-83A1-F6EECF244321}">
                <p14:modId xmlns:p14="http://schemas.microsoft.com/office/powerpoint/2010/main" val="3159631702"/>
              </p:ext>
            </p:extLst>
          </p:nvPr>
        </p:nvGraphicFramePr>
        <p:xfrm>
          <a:off x="3567791" y="834629"/>
          <a:ext cx="4344243" cy="1930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9235" y="2481520"/>
            <a:ext cx="4605190" cy="2549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5" name="Group 24"/>
          <p:cNvGrpSpPr/>
          <p:nvPr/>
        </p:nvGrpSpPr>
        <p:grpSpPr>
          <a:xfrm>
            <a:off x="-214968" y="-31067"/>
            <a:ext cx="9358968" cy="1074973"/>
            <a:chOff x="393026" y="1767398"/>
            <a:chExt cx="8418667" cy="1074973"/>
          </a:xfrm>
        </p:grpSpPr>
        <p:grpSp>
          <p:nvGrpSpPr>
            <p:cNvPr id="26"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9"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0"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27" name="TextBox 26">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8" name="TextBox 27">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spTree>
    <p:extLst>
      <p:ext uri="{BB962C8B-B14F-4D97-AF65-F5344CB8AC3E}">
        <p14:creationId xmlns:p14="http://schemas.microsoft.com/office/powerpoint/2010/main" val="214891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11129" y="838476"/>
            <a:ext cx="4599010" cy="416945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iêu đề 10"/>
          <p:cNvSpPr>
            <a:spLocks noGrp="1"/>
          </p:cNvSpPr>
          <p:nvPr>
            <p:ph type="title"/>
          </p:nvPr>
        </p:nvSpPr>
        <p:spPr>
          <a:xfrm>
            <a:off x="111128" y="60143"/>
            <a:ext cx="4599011" cy="4169459"/>
          </a:xfrm>
        </p:spPr>
        <p:txBody>
          <a:bodyPr>
            <a:noAutofit/>
          </a:bodyPr>
          <a:lstStyle/>
          <a:p>
            <a:pPr algn="just"/>
            <a:r>
              <a:rPr lang="vi-VN" sz="2600" b="1">
                <a:solidFill>
                  <a:schemeClr val="tx1"/>
                </a:solidFill>
              </a:rPr>
              <a:t>Một là, </a:t>
            </a:r>
            <a:r>
              <a:rPr lang="en-US" sz="2600" b="1">
                <a:solidFill>
                  <a:schemeClr val="tx1"/>
                </a:solidFill>
              </a:rPr>
              <a:t>t</a:t>
            </a:r>
            <a:r>
              <a:rPr lang="vi-VN" sz="2600" b="1">
                <a:solidFill>
                  <a:schemeClr val="tx1"/>
                </a:solidFill>
              </a:rPr>
              <a:t>iếp tục đổi mới mạnh mẽ tư duy, xây dựng và hoàn thiện đồng bộ thể chế phát triển bền vững đất nướ</a:t>
            </a:r>
            <a:r>
              <a:rPr lang="en-US" sz="2600" b="1">
                <a:solidFill>
                  <a:schemeClr val="tx1"/>
                </a:solidFill>
              </a:rPr>
              <a:t>c; hoàn thiện toàn diện, đồng bộ thể chế phát triển kinh tế thị trường định hướng XHCN,..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578" y="1043906"/>
            <a:ext cx="4686300" cy="34275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13" name="Group 12"/>
          <p:cNvGrpSpPr/>
          <p:nvPr/>
        </p:nvGrpSpPr>
        <p:grpSpPr>
          <a:xfrm>
            <a:off x="-214968" y="-31067"/>
            <a:ext cx="9358968" cy="1074973"/>
            <a:chOff x="393026" y="1767398"/>
            <a:chExt cx="8418667" cy="1074973"/>
          </a:xfrm>
        </p:grpSpPr>
        <p:grpSp>
          <p:nvGrpSpPr>
            <p:cNvPr id="14"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3"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5" name="TextBox 14">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1" name="TextBox 20">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spTree>
    <p:extLst>
      <p:ext uri="{BB962C8B-B14F-4D97-AF65-F5344CB8AC3E}">
        <p14:creationId xmlns:p14="http://schemas.microsoft.com/office/powerpoint/2010/main" val="1215215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1043906"/>
            <a:ext cx="2870792" cy="392946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a:p>
        </p:txBody>
      </p:sp>
      <p:sp>
        <p:nvSpPr>
          <p:cNvPr id="11" name="Tiêu đề 10"/>
          <p:cNvSpPr>
            <a:spLocks noGrp="1"/>
          </p:cNvSpPr>
          <p:nvPr>
            <p:ph type="title"/>
          </p:nvPr>
        </p:nvSpPr>
        <p:spPr>
          <a:xfrm>
            <a:off x="85059" y="1043905"/>
            <a:ext cx="2788861" cy="3411137"/>
          </a:xfrm>
        </p:spPr>
        <p:txBody>
          <a:bodyPr>
            <a:noAutofit/>
          </a:bodyPr>
          <a:lstStyle/>
          <a:p>
            <a:pPr algn="just"/>
            <a:r>
              <a:rPr lang="vi-VN" sz="2400" b="1">
                <a:solidFill>
                  <a:schemeClr val="tx1"/>
                </a:solidFill>
              </a:rPr>
              <a:t>Hai là, </a:t>
            </a:r>
            <a:r>
              <a:rPr lang="en-US" sz="2400" b="1">
                <a:solidFill>
                  <a:schemeClr val="tx1"/>
                </a:solidFill>
              </a:rPr>
              <a:t>t</a:t>
            </a:r>
            <a:r>
              <a:rPr lang="vi-VN" sz="2400" b="1">
                <a:solidFill>
                  <a:schemeClr val="tx1"/>
                </a:solidFill>
              </a:rPr>
              <a:t>ạo đột phá trong đổi mới căn bản, toàn diện giáo dục và đào tạo, khoa học và công nghệ, phát triển nguồn nhân lực chất lượng cao</a:t>
            </a:r>
            <a:r>
              <a:rPr lang="en-US" sz="2400" b="1">
                <a:solidFill>
                  <a:schemeClr val="tx1"/>
                </a:solidFill>
              </a:rPr>
              <a:t>…</a:t>
            </a:r>
          </a:p>
        </p:txBody>
      </p:sp>
      <p:grpSp>
        <p:nvGrpSpPr>
          <p:cNvPr id="26" name="Group 25"/>
          <p:cNvGrpSpPr/>
          <p:nvPr/>
        </p:nvGrpSpPr>
        <p:grpSpPr>
          <a:xfrm>
            <a:off x="-214968" y="-31067"/>
            <a:ext cx="9358968" cy="1074973"/>
            <a:chOff x="393026" y="1767398"/>
            <a:chExt cx="8418667" cy="1074973"/>
          </a:xfrm>
        </p:grpSpPr>
        <p:grpSp>
          <p:nvGrpSpPr>
            <p:cNvPr id="27"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30"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1"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28" name="TextBox 27">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9" name="TextBox 28">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863" y="873778"/>
            <a:ext cx="5921059" cy="4099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933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718030"/>
            <a:ext cx="2785731" cy="4424485"/>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êu đề 10"/>
          <p:cNvSpPr>
            <a:spLocks noGrp="1"/>
          </p:cNvSpPr>
          <p:nvPr>
            <p:ph type="title"/>
          </p:nvPr>
        </p:nvSpPr>
        <p:spPr>
          <a:xfrm>
            <a:off x="63064" y="717625"/>
            <a:ext cx="2584444" cy="4290309"/>
          </a:xfrm>
        </p:spPr>
        <p:txBody>
          <a:bodyPr>
            <a:noAutofit/>
          </a:bodyPr>
          <a:lstStyle/>
          <a:p>
            <a:pPr algn="just"/>
            <a:r>
              <a:rPr lang="vi-VN" sz="2200" b="1">
                <a:solidFill>
                  <a:schemeClr val="tx1"/>
                </a:solidFill>
                <a:cs typeface="Times New Roman" pitchFamily="18" charset="0"/>
              </a:rPr>
              <a:t>Ba là, phát triển con người toàn diện và xây dựng nền văn hóa Việt Nam tiên tiến, đậm đà bản sắc dân tộc; quản lý phát triển xã hội có hiệu quả, nghiêm minh, bảo đảm an ninh xã hội, an ninh con người,...</a:t>
            </a:r>
            <a:endParaRPr lang="en-US" sz="2200" b="1">
              <a:solidFill>
                <a:schemeClr val="tx1"/>
              </a:solidFill>
              <a:latin typeface="Times New Roman" pitchFamily="18" charset="0"/>
              <a:cs typeface="Times New Roman" pitchFamily="18" charset="0"/>
            </a:endParaRPr>
          </a:p>
        </p:txBody>
      </p:sp>
      <p:grpSp>
        <p:nvGrpSpPr>
          <p:cNvPr id="14" name="Group 13"/>
          <p:cNvGrpSpPr/>
          <p:nvPr/>
        </p:nvGrpSpPr>
        <p:grpSpPr>
          <a:xfrm>
            <a:off x="-214968" y="-31067"/>
            <a:ext cx="9358968" cy="1074973"/>
            <a:chOff x="393026" y="1767398"/>
            <a:chExt cx="8418667" cy="1074973"/>
          </a:xfrm>
        </p:grpSpPr>
        <p:grpSp>
          <p:nvGrpSpPr>
            <p:cNvPr id="15"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3"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4"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21" name="TextBox 20">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2" name="TextBox 21">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9589" y="918536"/>
            <a:ext cx="2681416" cy="17458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851" y="918535"/>
            <a:ext cx="2915801" cy="17335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851" y="2927650"/>
            <a:ext cx="2915801" cy="17679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9589" y="2927650"/>
            <a:ext cx="2543175" cy="1773747"/>
          </a:xfrm>
          <a:prstGeom prst="rect">
            <a:avLst/>
          </a:prstGeom>
        </p:spPr>
      </p:pic>
    </p:spTree>
    <p:extLst>
      <p:ext uri="{BB962C8B-B14F-4D97-AF65-F5344CB8AC3E}">
        <p14:creationId xmlns:p14="http://schemas.microsoft.com/office/powerpoint/2010/main" val="36431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2273" y="870375"/>
            <a:ext cx="2854751" cy="412692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Tiêu đề 10"/>
          <p:cNvSpPr>
            <a:spLocks noGrp="1"/>
          </p:cNvSpPr>
          <p:nvPr>
            <p:ph type="title"/>
          </p:nvPr>
        </p:nvSpPr>
        <p:spPr>
          <a:xfrm>
            <a:off x="-12938" y="1052980"/>
            <a:ext cx="2872910" cy="3171647"/>
          </a:xfrm>
        </p:spPr>
        <p:txBody>
          <a:bodyPr>
            <a:noAutofit/>
          </a:bodyPr>
          <a:lstStyle/>
          <a:p>
            <a:pPr algn="l">
              <a:lnSpc>
                <a:spcPct val="100000"/>
              </a:lnSpc>
            </a:pPr>
            <a:r>
              <a:rPr lang="en-US" sz="2400" b="1">
                <a:solidFill>
                  <a:schemeClr val="tx1"/>
                </a:solidFill>
              </a:rPr>
              <a:t>Bốn </a:t>
            </a:r>
            <a:r>
              <a:rPr lang="vi-VN" sz="2400" b="1">
                <a:solidFill>
                  <a:schemeClr val="tx1"/>
                </a:solidFill>
              </a:rPr>
              <a:t>là, </a:t>
            </a:r>
            <a:r>
              <a:rPr lang="en-US" sz="2400" b="1">
                <a:solidFill>
                  <a:schemeClr val="tx1"/>
                </a:solidFill>
              </a:rPr>
              <a:t>k</a:t>
            </a:r>
            <a:r>
              <a:rPr lang="en-US" sz="2400" b="1">
                <a:solidFill>
                  <a:schemeClr val="tx1"/>
                </a:solidFill>
                <a:latin typeface="Times New Roman" pitchFamily="18" charset="0"/>
                <a:cs typeface="Times New Roman" pitchFamily="18" charset="0"/>
              </a:rPr>
              <a:t>iên </a:t>
            </a:r>
            <a:r>
              <a:rPr lang="en-US" sz="2400" b="1" err="1">
                <a:solidFill>
                  <a:schemeClr val="tx1"/>
                </a:solidFill>
                <a:latin typeface="Times New Roman" pitchFamily="18" charset="0"/>
                <a:cs typeface="Times New Roman" pitchFamily="18" charset="0"/>
              </a:rPr>
              <a:t>quyết</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kiên</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trì</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bảo</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vệ</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vững</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chắc</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độc</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lập</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thống</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nhất</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toàn</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vẹn</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lãnh</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thổ</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của</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Tổ</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quốc</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bảo</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vệ</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Đảng</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Nhà</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nước</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nhân</a:t>
            </a:r>
            <a:r>
              <a:rPr lang="en-US" sz="2400" b="1">
                <a:solidFill>
                  <a:schemeClr val="tx1"/>
                </a:solidFill>
                <a:latin typeface="Times New Roman" pitchFamily="18" charset="0"/>
                <a:cs typeface="Times New Roman" pitchFamily="18" charset="0"/>
              </a:rPr>
              <a:t> </a:t>
            </a:r>
            <a:r>
              <a:rPr lang="en-US" sz="2400" b="1" err="1">
                <a:solidFill>
                  <a:schemeClr val="tx1"/>
                </a:solidFill>
                <a:latin typeface="Times New Roman" pitchFamily="18" charset="0"/>
                <a:cs typeface="Times New Roman" pitchFamily="18" charset="0"/>
              </a:rPr>
              <a:t>dân</a:t>
            </a:r>
            <a:r>
              <a:rPr lang="en-US" sz="2400" b="1">
                <a:solidFill>
                  <a:schemeClr val="tx1"/>
                </a:solidFill>
                <a:latin typeface="Times New Roman" pitchFamily="18" charset="0"/>
                <a:cs typeface="Times New Roman" pitchFamily="18" charset="0"/>
              </a:rPr>
              <a:t>,..</a:t>
            </a:r>
          </a:p>
        </p:txBody>
      </p:sp>
      <p:grpSp>
        <p:nvGrpSpPr>
          <p:cNvPr id="14" name="Group 13"/>
          <p:cNvGrpSpPr/>
          <p:nvPr/>
        </p:nvGrpSpPr>
        <p:grpSpPr>
          <a:xfrm>
            <a:off x="-214968" y="-31067"/>
            <a:ext cx="9358968" cy="1074973"/>
            <a:chOff x="393026" y="1767398"/>
            <a:chExt cx="8418667" cy="1074973"/>
          </a:xfrm>
        </p:grpSpPr>
        <p:grpSp>
          <p:nvGrpSpPr>
            <p:cNvPr id="15"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3"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4"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21" name="TextBox 20">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2" name="TextBox 21">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pic>
        <p:nvPicPr>
          <p:cNvPr id="2" name="Picture 1"/>
          <p:cNvPicPr>
            <a:picLocks noChangeAspect="1"/>
          </p:cNvPicPr>
          <p:nvPr/>
        </p:nvPicPr>
        <p:blipFill>
          <a:blip r:embed="rId2"/>
          <a:stretch>
            <a:fillRect/>
          </a:stretch>
        </p:blipFill>
        <p:spPr>
          <a:xfrm>
            <a:off x="3094266" y="870376"/>
            <a:ext cx="2799908" cy="1862796"/>
          </a:xfrm>
          <a:prstGeom prst="rect">
            <a:avLst/>
          </a:prstGeom>
        </p:spPr>
      </p:pic>
      <p:pic>
        <p:nvPicPr>
          <p:cNvPr id="3" name="Picture 2"/>
          <p:cNvPicPr>
            <a:picLocks noChangeAspect="1"/>
          </p:cNvPicPr>
          <p:nvPr/>
        </p:nvPicPr>
        <p:blipFill>
          <a:blip r:embed="rId3"/>
          <a:stretch>
            <a:fillRect/>
          </a:stretch>
        </p:blipFill>
        <p:spPr>
          <a:xfrm>
            <a:off x="6121416" y="870375"/>
            <a:ext cx="2801198" cy="1862797"/>
          </a:xfrm>
          <a:prstGeom prst="rect">
            <a:avLst/>
          </a:prstGeom>
        </p:spPr>
      </p:pic>
      <p:pic>
        <p:nvPicPr>
          <p:cNvPr id="5" name="Picture 4"/>
          <p:cNvPicPr>
            <a:picLocks noChangeAspect="1"/>
          </p:cNvPicPr>
          <p:nvPr/>
        </p:nvPicPr>
        <p:blipFill>
          <a:blip r:embed="rId4"/>
          <a:stretch>
            <a:fillRect/>
          </a:stretch>
        </p:blipFill>
        <p:spPr>
          <a:xfrm>
            <a:off x="3087213" y="2897074"/>
            <a:ext cx="2806961" cy="1867905"/>
          </a:xfrm>
          <a:prstGeom prst="rect">
            <a:avLst/>
          </a:prstGeom>
        </p:spPr>
      </p:pic>
      <p:pic>
        <p:nvPicPr>
          <p:cNvPr id="1028" name="Picture 4" descr="Đường lối đối ngoại độc lập, tự chủ, đa dạng hoá, đa phương hoá: Sự kế thừa  và phát triển của Đại hội XI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1416" y="2897073"/>
            <a:ext cx="2801198" cy="186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15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27683"/>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1986368"/>
                <a:ext cx="674064" cy="5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1</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616125" y="1778862"/>
            <a:ext cx="7251440" cy="2492990"/>
          </a:xfrm>
          <a:prstGeom prst="rect">
            <a:avLst/>
          </a:prstGeom>
        </p:spPr>
        <p:txBody>
          <a:bodyPr wrap="square">
            <a:spAutoFit/>
          </a:bodyPr>
          <a:lstStyle/>
          <a:p>
            <a:pPr algn="just"/>
            <a:r>
              <a:rPr lang="vi-VN" sz="2600" b="1"/>
              <a:t>Chủ động nghiên cứu, nắm bắt, đánh giá, dự báo đúng tình hình, bám sát thực tiễn, phát huy trí tuệ, trách nhiệm, kịp thời tham mưu, đề xuất với cấp ủy cấp trên và chính quyền địa phương các chủ trương, chính sách liên quan đến bảo hiểm y tế, các chế độ đặc thù đối với nhân viên y tế.</a:t>
            </a:r>
            <a:endParaRPr lang="en-US" sz="2600" b="1"/>
          </a:p>
        </p:txBody>
      </p:sp>
    </p:spTree>
    <p:extLst>
      <p:ext uri="{BB962C8B-B14F-4D97-AF65-F5344CB8AC3E}">
        <p14:creationId xmlns:p14="http://schemas.microsoft.com/office/powerpoint/2010/main" val="305852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27683"/>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2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2</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1499192" y="2334590"/>
            <a:ext cx="7378995" cy="1246495"/>
          </a:xfrm>
          <a:prstGeom prst="rect">
            <a:avLst/>
          </a:prstGeom>
        </p:spPr>
        <p:txBody>
          <a:bodyPr wrap="square">
            <a:spAutoFit/>
          </a:bodyPr>
          <a:lstStyle/>
          <a:p>
            <a:pPr algn="just"/>
            <a:r>
              <a:rPr lang="en-US" sz="2500" b="1">
                <a:latin typeface="Times New Roman" panose="02020603050405020304" pitchFamily="18" charset="0"/>
                <a:cs typeface="Times New Roman" panose="02020603050405020304" pitchFamily="18" charset="0"/>
              </a:rPr>
              <a:t>Xác </a:t>
            </a:r>
            <a:r>
              <a:rPr lang="en-US" sz="2500" b="1" err="1">
                <a:latin typeface="Times New Roman" panose="02020603050405020304" pitchFamily="18" charset="0"/>
                <a:cs typeface="Times New Roman" panose="02020603050405020304" pitchFamily="18" charset="0"/>
              </a:rPr>
              <a:t>định</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nhiệm</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vụ</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đặt</a:t>
            </a:r>
            <a:r>
              <a:rPr lang="en-US" sz="2500" b="1">
                <a:latin typeface="Times New Roman" panose="02020603050405020304" pitchFamily="18" charset="0"/>
                <a:cs typeface="Times New Roman" panose="02020603050405020304" pitchFamily="18" charset="0"/>
              </a:rPr>
              <a:t> ra </a:t>
            </a:r>
            <a:r>
              <a:rPr lang="en-US" sz="2500" b="1" err="1">
                <a:latin typeface="Times New Roman" panose="02020603050405020304" pitchFamily="18" charset="0"/>
                <a:cs typeface="Times New Roman" panose="02020603050405020304" pitchFamily="18" charset="0"/>
              </a:rPr>
              <a:t>hàng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đầu</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lúc</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này</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là</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cùng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với</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cả</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hệ</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thống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chính</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trị</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phát</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động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phong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trào</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toàn</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dân</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phòng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chống</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dịch</a:t>
            </a:r>
            <a:r>
              <a:rPr lang="en-US" sz="2500" b="1">
                <a:latin typeface="Times New Roman" panose="02020603050405020304" pitchFamily="18" charset="0"/>
                <a:cs typeface="Times New Roman" panose="02020603050405020304" pitchFamily="18" charset="0"/>
              </a:rPr>
              <a:t> </a:t>
            </a:r>
            <a:r>
              <a:rPr lang="en-US" sz="2500" b="1" err="1">
                <a:latin typeface="Times New Roman" panose="02020603050405020304" pitchFamily="18" charset="0"/>
                <a:cs typeface="Times New Roman" panose="02020603050405020304" pitchFamily="18" charset="0"/>
              </a:rPr>
              <a:t>bệnh</a:t>
            </a:r>
            <a:r>
              <a:rPr lang="en-US" sz="2500" b="1">
                <a:latin typeface="Times New Roman" panose="02020603050405020304" pitchFamily="18" charset="0"/>
                <a:cs typeface="Times New Roman" panose="02020603050405020304" pitchFamily="18" charset="0"/>
              </a:rPr>
              <a:t> Covid – 19.</a:t>
            </a:r>
            <a:endParaRPr lang="vi-VN" sz="25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9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3" name="Group 2"/>
          <p:cNvGrpSpPr/>
          <p:nvPr/>
        </p:nvGrpSpPr>
        <p:grpSpPr>
          <a:xfrm>
            <a:off x="116888" y="866739"/>
            <a:ext cx="8942051" cy="3881506"/>
            <a:chOff x="116888" y="866739"/>
            <a:chExt cx="8942051" cy="1605933"/>
          </a:xfrm>
        </p:grpSpPr>
        <p:grpSp>
          <p:nvGrpSpPr>
            <p:cNvPr id="8" name="Group 7"/>
            <p:cNvGrpSpPr/>
            <p:nvPr/>
          </p:nvGrpSpPr>
          <p:grpSpPr>
            <a:xfrm>
              <a:off x="116888" y="866739"/>
              <a:ext cx="8942051" cy="1605933"/>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3</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507796" y="1148573"/>
              <a:ext cx="7445279" cy="1196990"/>
            </a:xfrm>
            <a:prstGeom prst="rect">
              <a:avLst/>
            </a:prstGeom>
          </p:spPr>
          <p:txBody>
            <a:bodyPr wrap="square">
              <a:spAutoFit/>
            </a:bodyPr>
            <a:lstStyle/>
            <a:p>
              <a:pPr algn="just"/>
              <a:r>
                <a:rPr lang="vi-VN" sz="2600" b="1"/>
                <a:t>Đổi mới nâng cao chất lượng công tác giáo dục chính trị tư tưởng. Xây dựng cho cán bộ, viên chức, người lao động có bản lĩnh chính trị kiên định, vững vàng, tuyệt đối trung thành với Tổ quốc, với Đảng, Nhà nước và nhân dân, khắc phục khó khăn, sẵn sàng nhận và hoàn thành tốt mọi nhiệm vụ được giao.</a:t>
              </a:r>
              <a:endParaRPr lang="en-US" sz="2600" b="1"/>
            </a:p>
          </p:txBody>
        </p:sp>
      </p:grpSp>
    </p:spTree>
    <p:extLst>
      <p:ext uri="{BB962C8B-B14F-4D97-AF65-F5344CB8AC3E}">
        <p14:creationId xmlns:p14="http://schemas.microsoft.com/office/powerpoint/2010/main" val="120763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4</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03488" y="1799302"/>
            <a:ext cx="7500068" cy="2400657"/>
          </a:xfrm>
          <a:prstGeom prst="rect">
            <a:avLst/>
          </a:prstGeom>
        </p:spPr>
        <p:txBody>
          <a:bodyPr wrap="square">
            <a:spAutoFit/>
          </a:bodyPr>
          <a:lstStyle/>
          <a:p>
            <a:pPr algn="just"/>
            <a:r>
              <a:rPr lang="vi-VN" sz="3000" b="1"/>
              <a:t>Quy hoạch, xây dựng bổ sung về cơ sở hạ tầng, thành lập các khoa mới đáp ứng nhu cầu điều trị của người bệnh; đảm bảo an ninh trật tự, phòng cháy chữa cháy; xây dựng Bệnh viện xanh - sạch - đẹp.</a:t>
            </a:r>
            <a:endParaRPr lang="en-US" sz="3000" b="1"/>
          </a:p>
        </p:txBody>
      </p:sp>
    </p:spTree>
    <p:extLst>
      <p:ext uri="{BB962C8B-B14F-4D97-AF65-F5344CB8AC3E}">
        <p14:creationId xmlns:p14="http://schemas.microsoft.com/office/powerpoint/2010/main" val="4560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9" y="723900"/>
            <a:ext cx="3980476" cy="20002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28" name="Group 27"/>
          <p:cNvGrpSpPr/>
          <p:nvPr/>
        </p:nvGrpSpPr>
        <p:grpSpPr>
          <a:xfrm>
            <a:off x="-144966" y="-19511"/>
            <a:ext cx="9288966" cy="1074973"/>
            <a:chOff x="89448" y="1767398"/>
            <a:chExt cx="8722245" cy="1074973"/>
          </a:xfrm>
        </p:grpSpPr>
        <p:grpSp>
          <p:nvGrpSpPr>
            <p:cNvPr id="29"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3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7822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3" name="Freeform 7">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30" name="TextBox 29">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a:t>
              </a:r>
              <a:endParaRPr lang="ko-KR" altLang="en-US" sz="2400" b="1">
                <a:solidFill>
                  <a:schemeClr val="bg1"/>
                </a:solidFill>
                <a:cs typeface="Calibri" pitchFamily="34" charset="0"/>
              </a:endParaRPr>
            </a:p>
          </p:txBody>
        </p:sp>
        <p:sp>
          <p:nvSpPr>
            <p:cNvPr id="31" name="TextBox 30">
              <a:extLst>
                <a:ext uri="{FF2B5EF4-FFF2-40B4-BE49-F238E27FC236}">
                  <a16:creationId xmlns:a16="http://schemas.microsoft.com/office/drawing/2014/main" xmlns="" id="{21B5F4E2-B3BA-4D42-950C-402B698E5471}"/>
                </a:ext>
              </a:extLst>
            </p:cNvPr>
            <p:cNvSpPr txBox="1"/>
            <p:nvPr/>
          </p:nvSpPr>
          <p:spPr>
            <a:xfrm>
              <a:off x="1303402" y="1858608"/>
              <a:ext cx="7508291" cy="353943"/>
            </a:xfrm>
            <a:prstGeom prst="rect">
              <a:avLst/>
            </a:prstGeom>
            <a:noFill/>
          </p:spPr>
          <p:txBody>
            <a:bodyPr wrap="square" rtlCol="0">
              <a:spAutoFit/>
            </a:bodyPr>
            <a:lstStyle/>
            <a:p>
              <a:pPr marL="225425"/>
              <a:r>
                <a:rPr lang="en-US" sz="1700" b="1">
                  <a:solidFill>
                    <a:schemeClr val="bg1"/>
                  </a:solidFill>
                  <a:latin typeface="Times New Roman" pitchFamily="18" charset="0"/>
                  <a:cs typeface="Times New Roman" pitchFamily="18" charset="0"/>
                </a:rPr>
                <a:t>SỰ CẦN THIẾT PHẢI KHƠI DẬY KHÁT VỌNG PHÁT TRIỂN ĐẤT NƯỚC</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3152" y="723900"/>
            <a:ext cx="3893197" cy="20002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33" y="2836226"/>
            <a:ext cx="3994992" cy="2114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152" y="2836226"/>
            <a:ext cx="3893198" cy="2114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Oval 3"/>
          <p:cNvSpPr/>
          <p:nvPr/>
        </p:nvSpPr>
        <p:spPr>
          <a:xfrm>
            <a:off x="3094074" y="1581150"/>
            <a:ext cx="3168503" cy="2181225"/>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C00000"/>
                </a:solidFill>
                <a:latin typeface="Times New Roman" pitchFamily="18" charset="0"/>
                <a:cs typeface="Times New Roman" pitchFamily="18" charset="0"/>
              </a:rPr>
              <a:t>KHÁT VỌNG</a:t>
            </a:r>
          </a:p>
        </p:txBody>
      </p:sp>
    </p:spTree>
    <p:extLst>
      <p:ext uri="{BB962C8B-B14F-4D97-AF65-F5344CB8AC3E}">
        <p14:creationId xmlns:p14="http://schemas.microsoft.com/office/powerpoint/2010/main" val="10707007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2000"/>
                                        <p:tgtEl>
                                          <p:spTgt spid="5"/>
                                        </p:tgtEl>
                                      </p:cBhvr>
                                    </p:animEffect>
                                  </p:childTnLst>
                                </p:cTn>
                              </p:par>
                              <p:par>
                                <p:cTn id="15" presetID="6" presetClass="entr" presetSubtype="3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2000"/>
                                        <p:tgtEl>
                                          <p:spTgt spid="7"/>
                                        </p:tgtEl>
                                      </p:cBhvr>
                                    </p:animEffect>
                                  </p:childTnLst>
                                </p:cTn>
                              </p:par>
                              <p:par>
                                <p:cTn id="18" presetID="6" presetClass="entr" presetSubtype="3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out)">
                                      <p:cBhvr>
                                        <p:cTn id="20" dur="2000"/>
                                        <p:tgtEl>
                                          <p:spTgt spid="6"/>
                                        </p:tgtEl>
                                      </p:cBhvr>
                                    </p:animEffect>
                                  </p:childTnLst>
                                </p:cTn>
                              </p:par>
                              <p:par>
                                <p:cTn id="21" presetID="6" presetClass="entr" presetSubtype="3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1"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4"/>
                                        </p:tgtEl>
                                        <p:attrNameLst>
                                          <p:attrName>ppt_x</p:attrName>
                                          <p:attrName>ppt_y</p:attrName>
                                        </p:attrNameLst>
                                      </p:cBhvr>
                                    </p:animMotion>
                                    <p:animRot by="1500000">
                                      <p:cBhvr>
                                        <p:cTn id="28" dur="125" fill="hold">
                                          <p:stCondLst>
                                            <p:cond delay="0"/>
                                          </p:stCondLst>
                                        </p:cTn>
                                        <p:tgtEl>
                                          <p:spTgt spid="4"/>
                                        </p:tgtEl>
                                        <p:attrNameLst>
                                          <p:attrName>r</p:attrName>
                                        </p:attrNameLst>
                                      </p:cBhvr>
                                    </p:animRot>
                                    <p:animRot by="-1500000">
                                      <p:cBhvr>
                                        <p:cTn id="29" dur="125" fill="hold">
                                          <p:stCondLst>
                                            <p:cond delay="125"/>
                                          </p:stCondLst>
                                        </p:cTn>
                                        <p:tgtEl>
                                          <p:spTgt spid="4"/>
                                        </p:tgtEl>
                                        <p:attrNameLst>
                                          <p:attrName>r</p:attrName>
                                        </p:attrNameLst>
                                      </p:cBhvr>
                                    </p:animRot>
                                    <p:animRot by="-1500000">
                                      <p:cBhvr>
                                        <p:cTn id="30" dur="125" fill="hold">
                                          <p:stCondLst>
                                            <p:cond delay="250"/>
                                          </p:stCondLst>
                                        </p:cTn>
                                        <p:tgtEl>
                                          <p:spTgt spid="4"/>
                                        </p:tgtEl>
                                        <p:attrNameLst>
                                          <p:attrName>r</p:attrName>
                                        </p:attrNameLst>
                                      </p:cBhvr>
                                    </p:animRot>
                                    <p:animRot by="1500000">
                                      <p:cBhvr>
                                        <p:cTn id="31"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5</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33867" y="2070003"/>
            <a:ext cx="7500068" cy="1938992"/>
          </a:xfrm>
          <a:prstGeom prst="rect">
            <a:avLst/>
          </a:prstGeom>
        </p:spPr>
        <p:txBody>
          <a:bodyPr wrap="square">
            <a:spAutoFit/>
          </a:bodyPr>
          <a:lstStyle/>
          <a:p>
            <a:pPr algn="just"/>
            <a:r>
              <a:rPr lang="vi-VN" sz="3000" b="1"/>
              <a:t>Tăng cường công tác phòng ngừa, kiểm soát nhiễm khuẩn trong Bệnh viện, Áp dụng các giải pháp để giảm thiểu phát sinh chất thải lỏng tại nguồn.</a:t>
            </a:r>
            <a:endParaRPr lang="en-US" sz="3000" b="1"/>
          </a:p>
        </p:txBody>
      </p:sp>
    </p:spTree>
    <p:extLst>
      <p:ext uri="{BB962C8B-B14F-4D97-AF65-F5344CB8AC3E}">
        <p14:creationId xmlns:p14="http://schemas.microsoft.com/office/powerpoint/2010/main" val="271884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CÁC CẤP ỦY, TỔ CHỨC ĐẢNG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6</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33866" y="1799302"/>
            <a:ext cx="7500068" cy="1938992"/>
          </a:xfrm>
          <a:prstGeom prst="rect">
            <a:avLst/>
          </a:prstGeom>
        </p:spPr>
        <p:txBody>
          <a:bodyPr wrap="square">
            <a:spAutoFit/>
          </a:bodyPr>
          <a:lstStyle/>
          <a:p>
            <a:pPr algn="just"/>
            <a:r>
              <a:rPr lang="vi-VN" sz="3000" b="1"/>
              <a:t>Đào tạo, bồi dưỡng nâng cao trình độ chuyên môn, nghiệp vụ và tập huấn kỹ năng cho cán bộ, viên chức là cộng tác viên trong mạng lưới công tác xã hội tại Bệnh viện.</a:t>
            </a:r>
            <a:endParaRPr lang="en-US" sz="3000" b="1"/>
          </a:p>
        </p:txBody>
      </p:sp>
    </p:spTree>
    <p:extLst>
      <p:ext uri="{BB962C8B-B14F-4D97-AF65-F5344CB8AC3E}">
        <p14:creationId xmlns:p14="http://schemas.microsoft.com/office/powerpoint/2010/main" val="11923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CÁN BỘ, ĐẢNG VIÊN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1</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24751" y="1977612"/>
            <a:ext cx="7500068" cy="1938992"/>
          </a:xfrm>
          <a:prstGeom prst="rect">
            <a:avLst/>
          </a:prstGeom>
        </p:spPr>
        <p:txBody>
          <a:bodyPr wrap="square">
            <a:spAutoFit/>
          </a:bodyPr>
          <a:lstStyle/>
          <a:p>
            <a:pPr algn="just"/>
            <a:r>
              <a:rPr lang="vi-VN" sz="3000" b="1"/>
              <a:t>Đề cao vai trò nêu gương của cán bộ, đảng viên, nhất là trách nhiệm người đứng đầu trong tổ chức tuyên truyền, học tập, lan tỏa tinh thần Đại hội.</a:t>
            </a:r>
            <a:endParaRPr lang="en-US" sz="3000" b="1"/>
          </a:p>
        </p:txBody>
      </p:sp>
    </p:spTree>
    <p:extLst>
      <p:ext uri="{BB962C8B-B14F-4D97-AF65-F5344CB8AC3E}">
        <p14:creationId xmlns:p14="http://schemas.microsoft.com/office/powerpoint/2010/main" val="20852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CÁN BỘ, ĐẢNG VIÊN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2</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24751" y="1770837"/>
            <a:ext cx="7500068" cy="2585323"/>
          </a:xfrm>
          <a:prstGeom prst="rect">
            <a:avLst/>
          </a:prstGeom>
        </p:spPr>
        <p:txBody>
          <a:bodyPr wrap="square">
            <a:spAutoFit/>
          </a:bodyPr>
          <a:lstStyle/>
          <a:p>
            <a:pPr algn="just"/>
            <a:r>
              <a:rPr lang="vi-VN" sz="2700" b="1"/>
              <a:t>Mỗi cán bộ, đảng viên phải nghiêm túc, thường xuyên tự kiểm điểm bản thân, đi kèm với đó là tiếp tục đổi mới phong cách, lề lối làm việc. Kiên quyết chống những biểu hiện vi phạm chủ trương, đường lối của Đảng và chính sách, pháp luật của Nhà nước.</a:t>
            </a:r>
            <a:endParaRPr lang="en-US" sz="2700" b="1"/>
          </a:p>
        </p:txBody>
      </p:sp>
    </p:spTree>
    <p:extLst>
      <p:ext uri="{BB962C8B-B14F-4D97-AF65-F5344CB8AC3E}">
        <p14:creationId xmlns:p14="http://schemas.microsoft.com/office/powerpoint/2010/main" val="11217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CÁN BỘ, ĐẢNG VIÊN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76467"/>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3</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33866" y="1984128"/>
            <a:ext cx="7500068" cy="1938992"/>
          </a:xfrm>
          <a:prstGeom prst="rect">
            <a:avLst/>
          </a:prstGeom>
        </p:spPr>
        <p:txBody>
          <a:bodyPr wrap="square">
            <a:spAutoFit/>
          </a:bodyPr>
          <a:lstStyle/>
          <a:p>
            <a:pPr algn="just"/>
            <a:r>
              <a:rPr lang="vi-VN" sz="3000" b="1"/>
              <a:t>Tự giác, gương mẫu trong việc thực hiện Chỉ thị 05-CT/TW của Bộ Chính trị; gắn với việc thực hiện Nghị quyết Trung ương 4 khóa XII về xây dựng, chỉnh đốn Đảng.</a:t>
            </a:r>
            <a:endParaRPr lang="en-US" sz="3000" b="1"/>
          </a:p>
        </p:txBody>
      </p:sp>
    </p:spTree>
    <p:extLst>
      <p:ext uri="{BB962C8B-B14F-4D97-AF65-F5344CB8AC3E}">
        <p14:creationId xmlns:p14="http://schemas.microsoft.com/office/powerpoint/2010/main" val="19878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44966" y="-19511"/>
            <a:ext cx="9288966" cy="1074973"/>
            <a:chOff x="89448" y="1767398"/>
            <a:chExt cx="8722245" cy="1074973"/>
          </a:xfrm>
        </p:grpSpPr>
        <p:grpSp>
          <p:nvGrpSpPr>
            <p:cNvPr id="17"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20" name="Rectangle 19">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1" name="Freeform 20">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8" name="TextBox 17">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III</a:t>
              </a:r>
              <a:endParaRPr lang="ko-KR" altLang="en-US" sz="2400" b="1">
                <a:solidFill>
                  <a:schemeClr val="bg1"/>
                </a:solidFill>
                <a:cs typeface="Calibri" pitchFamily="34" charset="0"/>
              </a:endParaRPr>
            </a:p>
          </p:txBody>
        </p:sp>
        <p:sp>
          <p:nvSpPr>
            <p:cNvPr id="19" name="TextBox 18">
              <a:extLst>
                <a:ext uri="{FF2B5EF4-FFF2-40B4-BE49-F238E27FC236}">
                  <a16:creationId xmlns:a16="http://schemas.microsoft.com/office/drawing/2014/main" xmlns="" id="{21B5F4E2-B3BA-4D42-950C-402B698E5471}"/>
                </a:ext>
              </a:extLst>
            </p:cNvPr>
            <p:cNvSpPr txBox="1"/>
            <p:nvPr/>
          </p:nvSpPr>
          <p:spPr>
            <a:xfrm>
              <a:off x="1213973" y="1858608"/>
              <a:ext cx="7597720" cy="584775"/>
            </a:xfrm>
            <a:prstGeom prst="rect">
              <a:avLst/>
            </a:prstGeom>
            <a:noFill/>
          </p:spPr>
          <p:txBody>
            <a:bodyPr wrap="square" rtlCol="0">
              <a:spAutoFit/>
            </a:bodyPr>
            <a:lstStyle/>
            <a:p>
              <a:pPr algn="ctr" defTabSz="612487"/>
              <a:r>
                <a:rPr lang="en-US" sz="1800">
                  <a:solidFill>
                    <a:schemeClr val="bg1"/>
                  </a:solidFill>
                  <a:latin typeface="UTM Swiss 721 Black Condensed" panose="02000500000000000000" pitchFamily="2" charset="0"/>
                </a:rPr>
                <a:t>  </a:t>
              </a:r>
              <a:r>
                <a:rPr lang="en-US" b="1">
                  <a:solidFill>
                    <a:schemeClr val="bg1"/>
                  </a:solidFill>
                  <a:latin typeface="Times New Roman" pitchFamily="18" charset="0"/>
                  <a:cs typeface="Times New Roman" pitchFamily="18" charset="0"/>
                </a:rPr>
                <a:t>TRÁCH NHIỆM CỦA CÁN BỘ, ĐẢNG VIÊN TRONG ĐỊNH HƯỚNG TƯ TƯỞNG,</a:t>
              </a:r>
            </a:p>
            <a:p>
              <a:pPr algn="ctr" defTabSz="612487"/>
              <a:r>
                <a:rPr lang="en-US" b="1">
                  <a:solidFill>
                    <a:schemeClr val="bg1"/>
                  </a:solidFill>
                  <a:latin typeface="Times New Roman" pitchFamily="18" charset="0"/>
                  <a:cs typeface="Times New Roman" pitchFamily="18" charset="0"/>
                </a:rPr>
                <a:t>TỔ CHỨC TUYÊN TRUYỀN “KHÁT VỌNG PHÁT TRIỂN ĐẤT NƯỚC”</a:t>
              </a:r>
            </a:p>
          </p:txBody>
        </p:sp>
      </p:grpSp>
      <p:grpSp>
        <p:nvGrpSpPr>
          <p:cNvPr id="8" name="Group 7"/>
          <p:cNvGrpSpPr/>
          <p:nvPr/>
        </p:nvGrpSpPr>
        <p:grpSpPr>
          <a:xfrm>
            <a:off x="116888" y="866739"/>
            <a:ext cx="8942051" cy="3902969"/>
            <a:chOff x="-437189" y="1487152"/>
            <a:chExt cx="9370892" cy="2176814"/>
          </a:xfrm>
        </p:grpSpPr>
        <p:sp>
          <p:nvSpPr>
            <p:cNvPr id="9" name="Rectangle 8"/>
            <p:cNvSpPr/>
            <p:nvPr/>
          </p:nvSpPr>
          <p:spPr>
            <a:xfrm>
              <a:off x="-437189" y="1742963"/>
              <a:ext cx="9370892" cy="1921003"/>
            </a:xfrm>
            <a:prstGeom prst="rect">
              <a:avLst/>
            </a:prstGeom>
            <a:gradFill flip="none" rotWithShape="1">
              <a:gsLst>
                <a:gs pos="0">
                  <a:srgbClr val="EEEBE6">
                    <a:shade val="30000"/>
                    <a:satMod val="115000"/>
                    <a:alpha val="0"/>
                    <a:lumMod val="48000"/>
                    <a:lumOff val="52000"/>
                  </a:srgbClr>
                </a:gs>
                <a:gs pos="25000">
                  <a:srgbClr val="E7E2E5">
                    <a:lumMod val="63000"/>
                    <a:lumOff val="37000"/>
                  </a:srgbClr>
                </a:gs>
                <a:gs pos="50000">
                  <a:srgbClr val="EEE6EB"/>
                </a:gs>
                <a:gs pos="97917">
                  <a:srgbClr val="EEEBE6">
                    <a:shade val="100000"/>
                    <a:satMod val="115000"/>
                    <a:lumMod val="100000"/>
                    <a:alpha val="0"/>
                  </a:srgbClr>
                </a:gs>
                <a:gs pos="85000">
                  <a:srgbClr val="EEEBE6">
                    <a:shade val="100000"/>
                    <a:satMod val="115000"/>
                    <a:alpha val="52000"/>
                    <a:lumMod val="93000"/>
                  </a:srgbClr>
                </a:gs>
              </a:gsLst>
              <a:lin ang="108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grpSp>
          <p:nvGrpSpPr>
            <p:cNvPr id="10" name="Group 9"/>
            <p:cNvGrpSpPr/>
            <p:nvPr/>
          </p:nvGrpSpPr>
          <p:grpSpPr>
            <a:xfrm>
              <a:off x="-17654" y="1487152"/>
              <a:ext cx="1029061" cy="2176813"/>
              <a:chOff x="1104375" y="1537559"/>
              <a:chExt cx="1029061" cy="1743635"/>
            </a:xfrm>
          </p:grpSpPr>
          <p:sp>
            <p:nvSpPr>
              <p:cNvPr id="12" name="Freeform 11"/>
              <p:cNvSpPr/>
              <p:nvPr/>
            </p:nvSpPr>
            <p:spPr>
              <a:xfrm>
                <a:off x="1104375" y="1537560"/>
                <a:ext cx="1029061" cy="204904"/>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100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3" name="Freeform 12"/>
              <p:cNvSpPr/>
              <p:nvPr/>
            </p:nvSpPr>
            <p:spPr>
              <a:xfrm flipV="1">
                <a:off x="1141734" y="3086959"/>
                <a:ext cx="991702" cy="194235"/>
              </a:xfrm>
              <a:custGeom>
                <a:avLst/>
                <a:gdLst>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119 h 197644"/>
                  <a:gd name="connsiteX1" fmla="*/ 1566862 w 1712118"/>
                  <a:gd name="connsiteY1" fmla="*/ 195263 h 197644"/>
                  <a:gd name="connsiteX2" fmla="*/ 0 w 1712118"/>
                  <a:gd name="connsiteY2" fmla="*/ 197644 h 197644"/>
                  <a:gd name="connsiteX3" fmla="*/ 159543 w 1712118"/>
                  <a:gd name="connsiteY3" fmla="*/ 0 h 197644"/>
                  <a:gd name="connsiteX4" fmla="*/ 1588293 w 1712118"/>
                  <a:gd name="connsiteY4" fmla="*/ 4763 h 197644"/>
                  <a:gd name="connsiteX5" fmla="*/ 1712118 w 1712118"/>
                  <a:gd name="connsiteY5" fmla="*/ 188119 h 197644"/>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88291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88291 h 197816"/>
                  <a:gd name="connsiteX0" fmla="*/ 1712118 w 1712118"/>
                  <a:gd name="connsiteY0" fmla="*/ 195435 h 197816"/>
                  <a:gd name="connsiteX1" fmla="*/ 1566862 w 1712118"/>
                  <a:gd name="connsiteY1" fmla="*/ 195435 h 197816"/>
                  <a:gd name="connsiteX2" fmla="*/ 0 w 1712118"/>
                  <a:gd name="connsiteY2" fmla="*/ 197816 h 197816"/>
                  <a:gd name="connsiteX3" fmla="*/ 159543 w 1712118"/>
                  <a:gd name="connsiteY3" fmla="*/ 172 h 197816"/>
                  <a:gd name="connsiteX4" fmla="*/ 1588293 w 1712118"/>
                  <a:gd name="connsiteY4" fmla="*/ 4935 h 197816"/>
                  <a:gd name="connsiteX5" fmla="*/ 1712118 w 1712118"/>
                  <a:gd name="connsiteY5" fmla="*/ 195435 h 197816"/>
                  <a:gd name="connsiteX0" fmla="*/ 1712118 w 1712279"/>
                  <a:gd name="connsiteY0" fmla="*/ 195435 h 197816"/>
                  <a:gd name="connsiteX1" fmla="*/ 1566862 w 1712279"/>
                  <a:gd name="connsiteY1" fmla="*/ 195435 h 197816"/>
                  <a:gd name="connsiteX2" fmla="*/ 0 w 1712279"/>
                  <a:gd name="connsiteY2" fmla="*/ 197816 h 197816"/>
                  <a:gd name="connsiteX3" fmla="*/ 159543 w 1712279"/>
                  <a:gd name="connsiteY3" fmla="*/ 172 h 197816"/>
                  <a:gd name="connsiteX4" fmla="*/ 1588293 w 1712279"/>
                  <a:gd name="connsiteY4" fmla="*/ 4935 h 197816"/>
                  <a:gd name="connsiteX5" fmla="*/ 1712118 w 1712279"/>
                  <a:gd name="connsiteY5" fmla="*/ 195435 h 197816"/>
                  <a:gd name="connsiteX0" fmla="*/ 1712118 w 1712470"/>
                  <a:gd name="connsiteY0" fmla="*/ 195435 h 197816"/>
                  <a:gd name="connsiteX1" fmla="*/ 1566862 w 1712470"/>
                  <a:gd name="connsiteY1" fmla="*/ 195435 h 197816"/>
                  <a:gd name="connsiteX2" fmla="*/ 0 w 1712470"/>
                  <a:gd name="connsiteY2" fmla="*/ 197816 h 197816"/>
                  <a:gd name="connsiteX3" fmla="*/ 159543 w 1712470"/>
                  <a:gd name="connsiteY3" fmla="*/ 172 h 197816"/>
                  <a:gd name="connsiteX4" fmla="*/ 1588293 w 1712470"/>
                  <a:gd name="connsiteY4" fmla="*/ 4935 h 197816"/>
                  <a:gd name="connsiteX5" fmla="*/ 1712118 w 1712470"/>
                  <a:gd name="connsiteY5" fmla="*/ 195435 h 19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2470" h="197816">
                    <a:moveTo>
                      <a:pt x="1712118" y="195435"/>
                    </a:moveTo>
                    <a:lnTo>
                      <a:pt x="1566862" y="195435"/>
                    </a:lnTo>
                    <a:lnTo>
                      <a:pt x="0" y="197816"/>
                    </a:lnTo>
                    <a:cubicBezTo>
                      <a:pt x="10318" y="36685"/>
                      <a:pt x="15875" y="-3003"/>
                      <a:pt x="159543" y="172"/>
                    </a:cubicBezTo>
                    <a:lnTo>
                      <a:pt x="1588293" y="4935"/>
                    </a:lnTo>
                    <a:cubicBezTo>
                      <a:pt x="1715292" y="1760"/>
                      <a:pt x="1713706" y="67641"/>
                      <a:pt x="1712118" y="195435"/>
                    </a:cubicBezTo>
                    <a:close/>
                  </a:path>
                </a:pathLst>
              </a:custGeom>
              <a:gradFill flip="none" rotWithShape="1">
                <a:gsLst>
                  <a:gs pos="0">
                    <a:srgbClr val="266568"/>
                  </a:gs>
                  <a:gs pos="99000">
                    <a:srgbClr val="3296A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4" name="Freeform 13"/>
              <p:cNvSpPr/>
              <p:nvPr/>
            </p:nvSpPr>
            <p:spPr>
              <a:xfrm>
                <a:off x="1113927" y="1537559"/>
                <a:ext cx="941498" cy="1743635"/>
              </a:xfrm>
              <a:custGeom>
                <a:avLst/>
                <a:gdLst>
                  <a:gd name="connsiteX0" fmla="*/ 1638300 w 1645920"/>
                  <a:gd name="connsiteY0" fmla="*/ 0 h 1752600"/>
                  <a:gd name="connsiteX1" fmla="*/ 182880 w 1645920"/>
                  <a:gd name="connsiteY1" fmla="*/ 15240 h 1752600"/>
                  <a:gd name="connsiteX2" fmla="*/ 7620 w 1645920"/>
                  <a:gd name="connsiteY2" fmla="*/ 205740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182880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7622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40 w 1645960"/>
                  <a:gd name="connsiteY0" fmla="*/ 0 h 1752600"/>
                  <a:gd name="connsiteX1" fmla="*/ 254358 w 1645960"/>
                  <a:gd name="connsiteY1" fmla="*/ 17622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40 w 1645960"/>
                  <a:gd name="connsiteY0" fmla="*/ 0 h 1752600"/>
                  <a:gd name="connsiteX1" fmla="*/ 254358 w 1645960"/>
                  <a:gd name="connsiteY1" fmla="*/ 10478 h 1752600"/>
                  <a:gd name="connsiteX2" fmla="*/ 516 w 1645960"/>
                  <a:gd name="connsiteY2" fmla="*/ 203358 h 1752600"/>
                  <a:gd name="connsiteX3" fmla="*/ 40 w 1645960"/>
                  <a:gd name="connsiteY3" fmla="*/ 1478280 h 1752600"/>
                  <a:gd name="connsiteX4" fmla="*/ 243880 w 1645960"/>
                  <a:gd name="connsiteY4" fmla="*/ 1752600 h 1752600"/>
                  <a:gd name="connsiteX5" fmla="*/ 1645960 w 1645960"/>
                  <a:gd name="connsiteY5" fmla="*/ 1737360 h 1752600"/>
                  <a:gd name="connsiteX6" fmla="*/ 1546900 w 1645960"/>
                  <a:gd name="connsiteY6" fmla="*/ 1417320 h 1752600"/>
                  <a:gd name="connsiteX7" fmla="*/ 1569760 w 1645960"/>
                  <a:gd name="connsiteY7" fmla="*/ 251460 h 1752600"/>
                  <a:gd name="connsiteX8" fmla="*/ 1638340 w 164596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54318 w 1645920"/>
                  <a:gd name="connsiteY1" fmla="*/ 10478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0036 w 1645920"/>
                  <a:gd name="connsiteY1" fmla="*/ 15240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38300 w 1645920"/>
                  <a:gd name="connsiteY0" fmla="*/ 0 h 1752600"/>
                  <a:gd name="connsiteX1" fmla="*/ 294799 w 1645920"/>
                  <a:gd name="connsiteY1" fmla="*/ 5715 h 1752600"/>
                  <a:gd name="connsiteX2" fmla="*/ 476 w 1645920"/>
                  <a:gd name="connsiteY2" fmla="*/ 203358 h 1752600"/>
                  <a:gd name="connsiteX3" fmla="*/ 0 w 1645920"/>
                  <a:gd name="connsiteY3" fmla="*/ 1478280 h 1752600"/>
                  <a:gd name="connsiteX4" fmla="*/ 243840 w 1645920"/>
                  <a:gd name="connsiteY4" fmla="*/ 1752600 h 1752600"/>
                  <a:gd name="connsiteX5" fmla="*/ 1645920 w 1645920"/>
                  <a:gd name="connsiteY5" fmla="*/ 1737360 h 1752600"/>
                  <a:gd name="connsiteX6" fmla="*/ 1546860 w 1645920"/>
                  <a:gd name="connsiteY6" fmla="*/ 1417320 h 1752600"/>
                  <a:gd name="connsiteX7" fmla="*/ 1569720 w 1645920"/>
                  <a:gd name="connsiteY7" fmla="*/ 251460 h 1752600"/>
                  <a:gd name="connsiteX8" fmla="*/ 1638300 w 1645920"/>
                  <a:gd name="connsiteY8" fmla="*/ 0 h 1752600"/>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9720 w 1645920"/>
                  <a:gd name="connsiteY7" fmla="*/ 246698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0195 w 1645920"/>
                  <a:gd name="connsiteY7" fmla="*/ 337186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46860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45920"/>
                  <a:gd name="connsiteY0" fmla="*/ 0 h 1747838"/>
                  <a:gd name="connsiteX1" fmla="*/ 294799 w 1645920"/>
                  <a:gd name="connsiteY1" fmla="*/ 953 h 1747838"/>
                  <a:gd name="connsiteX2" fmla="*/ 476 w 1645920"/>
                  <a:gd name="connsiteY2" fmla="*/ 198596 h 1747838"/>
                  <a:gd name="connsiteX3" fmla="*/ 0 w 1645920"/>
                  <a:gd name="connsiteY3" fmla="*/ 1473518 h 1747838"/>
                  <a:gd name="connsiteX4" fmla="*/ 243840 w 1645920"/>
                  <a:gd name="connsiteY4" fmla="*/ 1747838 h 1747838"/>
                  <a:gd name="connsiteX5" fmla="*/ 1645920 w 1645920"/>
                  <a:gd name="connsiteY5" fmla="*/ 1732598 h 1747838"/>
                  <a:gd name="connsiteX6" fmla="*/ 1563529 w 1645920"/>
                  <a:gd name="connsiteY6" fmla="*/ 1412558 h 1747838"/>
                  <a:gd name="connsiteX7" fmla="*/ 1564958 w 1645920"/>
                  <a:gd name="connsiteY7" fmla="*/ 391955 h 1747838"/>
                  <a:gd name="connsiteX8" fmla="*/ 1643062 w 1645920"/>
                  <a:gd name="connsiteY8" fmla="*/ 0 h 1747838"/>
                  <a:gd name="connsiteX0" fmla="*/ 1643062 w 1650682"/>
                  <a:gd name="connsiteY0" fmla="*/ 0 h 1747838"/>
                  <a:gd name="connsiteX1" fmla="*/ 294799 w 1650682"/>
                  <a:gd name="connsiteY1" fmla="*/ 953 h 1747838"/>
                  <a:gd name="connsiteX2" fmla="*/ 476 w 1650682"/>
                  <a:gd name="connsiteY2" fmla="*/ 198596 h 1747838"/>
                  <a:gd name="connsiteX3" fmla="*/ 0 w 1650682"/>
                  <a:gd name="connsiteY3" fmla="*/ 1473518 h 1747838"/>
                  <a:gd name="connsiteX4" fmla="*/ 243840 w 1650682"/>
                  <a:gd name="connsiteY4" fmla="*/ 1747838 h 1747838"/>
                  <a:gd name="connsiteX5" fmla="*/ 1650682 w 1650682"/>
                  <a:gd name="connsiteY5" fmla="*/ 1739742 h 1747838"/>
                  <a:gd name="connsiteX6" fmla="*/ 1563529 w 1650682"/>
                  <a:gd name="connsiteY6" fmla="*/ 1412558 h 1747838"/>
                  <a:gd name="connsiteX7" fmla="*/ 1564958 w 1650682"/>
                  <a:gd name="connsiteY7" fmla="*/ 391955 h 1747838"/>
                  <a:gd name="connsiteX8" fmla="*/ 1643062 w 1650682"/>
                  <a:gd name="connsiteY8" fmla="*/ 0 h 1747838"/>
                  <a:gd name="connsiteX0" fmla="*/ 1643062 w 1650682"/>
                  <a:gd name="connsiteY0" fmla="*/ 0 h 1743075"/>
                  <a:gd name="connsiteX1" fmla="*/ 294799 w 1650682"/>
                  <a:gd name="connsiteY1" fmla="*/ 953 h 1743075"/>
                  <a:gd name="connsiteX2" fmla="*/ 476 w 1650682"/>
                  <a:gd name="connsiteY2" fmla="*/ 198596 h 1743075"/>
                  <a:gd name="connsiteX3" fmla="*/ 0 w 1650682"/>
                  <a:gd name="connsiteY3" fmla="*/ 1473518 h 1743075"/>
                  <a:gd name="connsiteX4" fmla="*/ 243840 w 1650682"/>
                  <a:gd name="connsiteY4" fmla="*/ 1743075 h 1743075"/>
                  <a:gd name="connsiteX5" fmla="*/ 1650682 w 1650682"/>
                  <a:gd name="connsiteY5" fmla="*/ 1739742 h 1743075"/>
                  <a:gd name="connsiteX6" fmla="*/ 1563529 w 1650682"/>
                  <a:gd name="connsiteY6" fmla="*/ 1412558 h 1743075"/>
                  <a:gd name="connsiteX7" fmla="*/ 1564958 w 1650682"/>
                  <a:gd name="connsiteY7" fmla="*/ 391955 h 1743075"/>
                  <a:gd name="connsiteX8" fmla="*/ 1643062 w 1650682"/>
                  <a:gd name="connsiteY8" fmla="*/ 0 h 1743075"/>
                  <a:gd name="connsiteX0" fmla="*/ 1643062 w 1650682"/>
                  <a:gd name="connsiteY0" fmla="*/ 0 h 1743076"/>
                  <a:gd name="connsiteX1" fmla="*/ 294799 w 1650682"/>
                  <a:gd name="connsiteY1" fmla="*/ 953 h 1743076"/>
                  <a:gd name="connsiteX2" fmla="*/ 476 w 1650682"/>
                  <a:gd name="connsiteY2" fmla="*/ 198596 h 1743076"/>
                  <a:gd name="connsiteX3" fmla="*/ 0 w 1650682"/>
                  <a:gd name="connsiteY3" fmla="*/ 1473518 h 1743076"/>
                  <a:gd name="connsiteX4" fmla="*/ 243840 w 1650682"/>
                  <a:gd name="connsiteY4" fmla="*/ 1743075 h 1743076"/>
                  <a:gd name="connsiteX5" fmla="*/ 1650682 w 1650682"/>
                  <a:gd name="connsiteY5" fmla="*/ 1739742 h 1743076"/>
                  <a:gd name="connsiteX6" fmla="*/ 1563529 w 1650682"/>
                  <a:gd name="connsiteY6" fmla="*/ 1412558 h 1743076"/>
                  <a:gd name="connsiteX7" fmla="*/ 1564958 w 1650682"/>
                  <a:gd name="connsiteY7" fmla="*/ 391955 h 1743076"/>
                  <a:gd name="connsiteX8" fmla="*/ 1643062 w 1650682"/>
                  <a:gd name="connsiteY8" fmla="*/ 0 h 1743076"/>
                  <a:gd name="connsiteX0" fmla="*/ 1643504 w 1651124"/>
                  <a:gd name="connsiteY0" fmla="*/ 0 h 1748137"/>
                  <a:gd name="connsiteX1" fmla="*/ 295241 w 1651124"/>
                  <a:gd name="connsiteY1" fmla="*/ 953 h 1748137"/>
                  <a:gd name="connsiteX2" fmla="*/ 918 w 1651124"/>
                  <a:gd name="connsiteY2" fmla="*/ 198596 h 1748137"/>
                  <a:gd name="connsiteX3" fmla="*/ 442 w 1651124"/>
                  <a:gd name="connsiteY3" fmla="*/ 1473518 h 1748137"/>
                  <a:gd name="connsiteX4" fmla="*/ 244282 w 1651124"/>
                  <a:gd name="connsiteY4" fmla="*/ 1743075 h 1748137"/>
                  <a:gd name="connsiteX5" fmla="*/ 1651124 w 1651124"/>
                  <a:gd name="connsiteY5" fmla="*/ 1739742 h 1748137"/>
                  <a:gd name="connsiteX6" fmla="*/ 1563971 w 1651124"/>
                  <a:gd name="connsiteY6" fmla="*/ 1412558 h 1748137"/>
                  <a:gd name="connsiteX7" fmla="*/ 1565400 w 1651124"/>
                  <a:gd name="connsiteY7" fmla="*/ 391955 h 1748137"/>
                  <a:gd name="connsiteX8" fmla="*/ 1643504 w 1651124"/>
                  <a:gd name="connsiteY8" fmla="*/ 0 h 1748137"/>
                  <a:gd name="connsiteX0" fmla="*/ 1643613 w 1651233"/>
                  <a:gd name="connsiteY0" fmla="*/ 0 h 1747104"/>
                  <a:gd name="connsiteX1" fmla="*/ 295350 w 1651233"/>
                  <a:gd name="connsiteY1" fmla="*/ 953 h 1747104"/>
                  <a:gd name="connsiteX2" fmla="*/ 1027 w 1651233"/>
                  <a:gd name="connsiteY2" fmla="*/ 198596 h 1747104"/>
                  <a:gd name="connsiteX3" fmla="*/ 551 w 1651233"/>
                  <a:gd name="connsiteY3" fmla="*/ 1473518 h 1747104"/>
                  <a:gd name="connsiteX4" fmla="*/ 244391 w 1651233"/>
                  <a:gd name="connsiteY4" fmla="*/ 1743075 h 1747104"/>
                  <a:gd name="connsiteX5" fmla="*/ 1651233 w 1651233"/>
                  <a:gd name="connsiteY5" fmla="*/ 1739742 h 1747104"/>
                  <a:gd name="connsiteX6" fmla="*/ 1564080 w 1651233"/>
                  <a:gd name="connsiteY6" fmla="*/ 1412558 h 1747104"/>
                  <a:gd name="connsiteX7" fmla="*/ 1565509 w 1651233"/>
                  <a:gd name="connsiteY7" fmla="*/ 391955 h 1747104"/>
                  <a:gd name="connsiteX8" fmla="*/ 1643613 w 1651233"/>
                  <a:gd name="connsiteY8" fmla="*/ 0 h 1747104"/>
                  <a:gd name="connsiteX0" fmla="*/ 1643993 w 1651613"/>
                  <a:gd name="connsiteY0" fmla="*/ 0 h 1746724"/>
                  <a:gd name="connsiteX1" fmla="*/ 295730 w 1651613"/>
                  <a:gd name="connsiteY1" fmla="*/ 953 h 1746724"/>
                  <a:gd name="connsiteX2" fmla="*/ 1407 w 1651613"/>
                  <a:gd name="connsiteY2" fmla="*/ 198596 h 1746724"/>
                  <a:gd name="connsiteX3" fmla="*/ 931 w 1651613"/>
                  <a:gd name="connsiteY3" fmla="*/ 1473518 h 1746724"/>
                  <a:gd name="connsiteX4" fmla="*/ 244771 w 1651613"/>
                  <a:gd name="connsiteY4" fmla="*/ 1743075 h 1746724"/>
                  <a:gd name="connsiteX5" fmla="*/ 1651613 w 1651613"/>
                  <a:gd name="connsiteY5" fmla="*/ 1739742 h 1746724"/>
                  <a:gd name="connsiteX6" fmla="*/ 1564460 w 1651613"/>
                  <a:gd name="connsiteY6" fmla="*/ 1412558 h 1746724"/>
                  <a:gd name="connsiteX7" fmla="*/ 1565889 w 1651613"/>
                  <a:gd name="connsiteY7" fmla="*/ 391955 h 1746724"/>
                  <a:gd name="connsiteX8" fmla="*/ 1643993 w 1651613"/>
                  <a:gd name="connsiteY8" fmla="*/ 0 h 17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613" h="1746724">
                    <a:moveTo>
                      <a:pt x="1643993" y="0"/>
                    </a:moveTo>
                    <a:lnTo>
                      <a:pt x="295730" y="953"/>
                    </a:lnTo>
                    <a:cubicBezTo>
                      <a:pt x="58715" y="8892"/>
                      <a:pt x="2676" y="-45085"/>
                      <a:pt x="1407" y="198596"/>
                    </a:cubicBezTo>
                    <a:cubicBezTo>
                      <a:pt x="1248" y="623570"/>
                      <a:pt x="1090" y="1048544"/>
                      <a:pt x="931" y="1473518"/>
                    </a:cubicBezTo>
                    <a:cubicBezTo>
                      <a:pt x="-8276" y="1803877"/>
                      <a:pt x="49191" y="1741329"/>
                      <a:pt x="244771" y="1743075"/>
                    </a:cubicBezTo>
                    <a:lnTo>
                      <a:pt x="1651613" y="1739742"/>
                    </a:lnTo>
                    <a:cubicBezTo>
                      <a:pt x="1593193" y="1749743"/>
                      <a:pt x="1570492" y="1685926"/>
                      <a:pt x="1564460" y="1412558"/>
                    </a:cubicBezTo>
                    <a:cubicBezTo>
                      <a:pt x="1564936" y="1072357"/>
                      <a:pt x="1565413" y="732156"/>
                      <a:pt x="1565889" y="391955"/>
                    </a:cubicBezTo>
                    <a:cubicBezTo>
                      <a:pt x="1566525" y="159703"/>
                      <a:pt x="1540965" y="53658"/>
                      <a:pt x="1643993" y="0"/>
                    </a:cubicBezTo>
                    <a:close/>
                  </a:path>
                </a:pathLst>
              </a:cu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prstClr val="white"/>
                  </a:solidFill>
                </a:endParaRPr>
              </a:p>
            </p:txBody>
          </p:sp>
          <p:sp>
            <p:nvSpPr>
              <p:cNvPr id="15" name="TextBox 12"/>
              <p:cNvSpPr txBox="1">
                <a:spLocks noChangeArrowheads="1"/>
              </p:cNvSpPr>
              <p:nvPr/>
            </p:nvSpPr>
            <p:spPr bwMode="auto">
              <a:xfrm>
                <a:off x="1236503" y="2021002"/>
                <a:ext cx="674064" cy="53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3600" b="1">
                  <a:solidFill>
                    <a:schemeClr val="bg1"/>
                  </a:solidFill>
                  <a:effectLst>
                    <a:outerShdw blurRad="38100" dist="38100" dir="2700000" algn="tl">
                      <a:srgbClr val="000000">
                        <a:alpha val="43137"/>
                      </a:srgbClr>
                    </a:outerShdw>
                  </a:effectLst>
                  <a:latin typeface="+mn-lt"/>
                </a:endParaRPr>
              </a:p>
              <a:p>
                <a:pPr algn="ctr" eaLnBrk="1" hangingPunct="1"/>
                <a:r>
                  <a:rPr lang="en-US" altLang="en-US" sz="3600" b="1">
                    <a:solidFill>
                      <a:schemeClr val="bg1"/>
                    </a:solidFill>
                    <a:effectLst>
                      <a:outerShdw blurRad="38100" dist="38100" dir="2700000" algn="tl">
                        <a:srgbClr val="000000">
                          <a:alpha val="43137"/>
                        </a:srgbClr>
                      </a:outerShdw>
                    </a:effectLst>
                    <a:latin typeface="+mn-lt"/>
                  </a:rPr>
                  <a:t>4</a:t>
                </a:r>
              </a:p>
            </p:txBody>
          </p:sp>
        </p:grpSp>
        <p:sp>
          <p:nvSpPr>
            <p:cNvPr id="11" name="Rectangle 10"/>
            <p:cNvSpPr/>
            <p:nvPr/>
          </p:nvSpPr>
          <p:spPr>
            <a:xfrm>
              <a:off x="2263548" y="2072602"/>
              <a:ext cx="6134441" cy="639755"/>
            </a:xfrm>
            <a:prstGeom prst="rect">
              <a:avLst/>
            </a:prstGeom>
          </p:spPr>
          <p:txBody>
            <a:bodyPr wrap="square">
              <a:spAutoFit/>
            </a:bodyPr>
            <a:lstStyle/>
            <a:p>
              <a:pPr>
                <a:lnSpc>
                  <a:spcPct val="110000"/>
                </a:lnSpc>
              </a:pPr>
              <a:endParaRPr lang="en-GB" sz="2800" b="1">
                <a:solidFill>
                  <a:srgbClr val="FF0000"/>
                </a:solidFill>
                <a:latin typeface="Times New Roman" panose="02020603050405020304" pitchFamily="18" charset="0"/>
                <a:cs typeface="Times New Roman" panose="02020603050405020304" pitchFamily="18" charset="0"/>
              </a:endParaRPr>
            </a:p>
          </p:txBody>
        </p:sp>
      </p:grpSp>
      <p:sp>
        <p:nvSpPr>
          <p:cNvPr id="4" name="Rectangle 3"/>
          <p:cNvSpPr/>
          <p:nvPr/>
        </p:nvSpPr>
        <p:spPr>
          <a:xfrm>
            <a:off x="1452128" y="1595339"/>
            <a:ext cx="7500068" cy="2862322"/>
          </a:xfrm>
          <a:prstGeom prst="rect">
            <a:avLst/>
          </a:prstGeom>
        </p:spPr>
        <p:txBody>
          <a:bodyPr wrap="square">
            <a:spAutoFit/>
          </a:bodyPr>
          <a:lstStyle/>
          <a:p>
            <a:pPr algn="just"/>
            <a:r>
              <a:rPr lang="vi-VN" sz="3000" b="1"/>
              <a:t>Kết hợp chặt chẽ giữa việc đẩy mạnh học tập và làm theo tư tưởng, đạo đức, phong cách Hồ Chí Minh với thực hiện nhiệm vụ chính trị, vận động quần chúng tích cực tham gia xây dựng Đảng, xây dựng đơn vị trong sạch, vững mạnh.</a:t>
            </a:r>
            <a:endParaRPr lang="en-US" sz="3000" b="1"/>
          </a:p>
        </p:txBody>
      </p:sp>
    </p:spTree>
    <p:extLst>
      <p:ext uri="{BB962C8B-B14F-4D97-AF65-F5344CB8AC3E}">
        <p14:creationId xmlns:p14="http://schemas.microsoft.com/office/powerpoint/2010/main" val="30049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9924" b="89695" l="0" r="100000"/>
                    </a14:imgEffect>
                    <a14:imgEffect>
                      <a14:sharpenSoften amount="19000"/>
                    </a14:imgEffect>
                    <a14:imgEffect>
                      <a14:brightnessContrast contrast="31000"/>
                    </a14:imgEffect>
                  </a14:imgLayer>
                </a14:imgProps>
              </a:ext>
              <a:ext uri="{28A0092B-C50C-407E-A947-70E740481C1C}">
                <a14:useLocalDpi xmlns:a14="http://schemas.microsoft.com/office/drawing/2010/main" val="0"/>
              </a:ext>
            </a:extLst>
          </a:blip>
          <a:stretch>
            <a:fillRect/>
          </a:stretch>
        </p:blipFill>
        <p:spPr>
          <a:xfrm>
            <a:off x="-20075" y="1159706"/>
            <a:ext cx="4484929" cy="588114"/>
          </a:xfrm>
          <a:prstGeom prst="rect">
            <a:avLst/>
          </a:prstGeom>
        </p:spPr>
      </p:pic>
      <p:grpSp>
        <p:nvGrpSpPr>
          <p:cNvPr id="28" name="Group 27"/>
          <p:cNvGrpSpPr/>
          <p:nvPr/>
        </p:nvGrpSpPr>
        <p:grpSpPr>
          <a:xfrm>
            <a:off x="-144966" y="-19511"/>
            <a:ext cx="9288966" cy="1074973"/>
            <a:chOff x="89448" y="1767398"/>
            <a:chExt cx="8722245" cy="1074973"/>
          </a:xfrm>
        </p:grpSpPr>
        <p:grpSp>
          <p:nvGrpSpPr>
            <p:cNvPr id="29"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3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7822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3" name="Freeform 7">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30" name="TextBox 29">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a:t>
              </a:r>
              <a:endParaRPr lang="ko-KR" altLang="en-US" sz="2400" b="1">
                <a:solidFill>
                  <a:schemeClr val="bg1"/>
                </a:solidFill>
                <a:cs typeface="Calibri" pitchFamily="34" charset="0"/>
              </a:endParaRPr>
            </a:p>
          </p:txBody>
        </p:sp>
        <p:sp>
          <p:nvSpPr>
            <p:cNvPr id="31" name="TextBox 30">
              <a:extLst>
                <a:ext uri="{FF2B5EF4-FFF2-40B4-BE49-F238E27FC236}">
                  <a16:creationId xmlns:a16="http://schemas.microsoft.com/office/drawing/2014/main" xmlns="" id="{21B5F4E2-B3BA-4D42-950C-402B698E5471}"/>
                </a:ext>
              </a:extLst>
            </p:cNvPr>
            <p:cNvSpPr txBox="1"/>
            <p:nvPr/>
          </p:nvSpPr>
          <p:spPr>
            <a:xfrm>
              <a:off x="1419848" y="1858608"/>
              <a:ext cx="7391844" cy="400110"/>
            </a:xfrm>
            <a:prstGeom prst="rect">
              <a:avLst/>
            </a:prstGeom>
            <a:noFill/>
          </p:spPr>
          <p:txBody>
            <a:bodyPr wrap="square" rtlCol="0">
              <a:spAutoFit/>
            </a:bodyPr>
            <a:lstStyle/>
            <a:p>
              <a:pPr marL="225425"/>
              <a:r>
                <a:rPr lang="en-US" sz="2000" b="1">
                  <a:solidFill>
                    <a:schemeClr val="bg1"/>
                  </a:solidFill>
                  <a:latin typeface="Times New Roman" pitchFamily="18" charset="0"/>
                  <a:cs typeface="Times New Roman" pitchFamily="18" charset="0"/>
                </a:rPr>
                <a:t>SỰ CẦN THIẾT PHẢI KHƠI DẬY PHÁT TRIỂN ĐẤT NƯỚC</a:t>
              </a:r>
            </a:p>
          </p:txBody>
        </p:sp>
      </p:grpSp>
      <p:sp>
        <p:nvSpPr>
          <p:cNvPr id="15" name="TextBox 14"/>
          <p:cNvSpPr txBox="1"/>
          <p:nvPr/>
        </p:nvSpPr>
        <p:spPr>
          <a:xfrm>
            <a:off x="695326" y="727541"/>
            <a:ext cx="8248649" cy="830997"/>
          </a:xfrm>
          <a:prstGeom prst="rect">
            <a:avLst/>
          </a:prstGeom>
          <a:noFill/>
        </p:spPr>
        <p:txBody>
          <a:bodyPr wrap="square" rtlCol="0">
            <a:spAutoFit/>
          </a:bodyPr>
          <a:lstStyle/>
          <a:p>
            <a:r>
              <a:rPr lang="en-US" sz="2400">
                <a:ln w="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1. XUẤT PHÁT TỪ QUAN ĐIỂM CỦA CHỦ NGHĨA MÁC – LÊ NIN, TƯ TƯỞNG HỒ CHÍ MINH</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34" y="1835269"/>
            <a:ext cx="4505575" cy="31367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5207937" y="1747820"/>
            <a:ext cx="3736038" cy="3138505"/>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err="1">
                <a:solidFill>
                  <a:schemeClr val="tx1"/>
                </a:solidFill>
                <a:latin typeface="Times New Roman" pitchFamily="18" charset="0"/>
                <a:cs typeface="Times New Roman" pitchFamily="18" charset="0"/>
              </a:rPr>
              <a:t>Ðó</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là</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quá</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trình</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cái</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cũ</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cái</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lạc</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hậu</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sẽ</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được</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thay</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thế</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bằng</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cái</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mới</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cái</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tiến</a:t>
            </a:r>
            <a:r>
              <a:rPr lang="en-US" sz="3200" b="1">
                <a:solidFill>
                  <a:schemeClr val="tx1"/>
                </a:solidFill>
                <a:latin typeface="Times New Roman" pitchFamily="18" charset="0"/>
                <a:cs typeface="Times New Roman" pitchFamily="18" charset="0"/>
              </a:rPr>
              <a:t> </a:t>
            </a:r>
            <a:r>
              <a:rPr lang="en-US" sz="3200" b="1" err="1">
                <a:solidFill>
                  <a:schemeClr val="tx1"/>
                </a:solidFill>
                <a:latin typeface="Times New Roman" pitchFamily="18" charset="0"/>
                <a:cs typeface="Times New Roman" pitchFamily="18" charset="0"/>
              </a:rPr>
              <a:t>bộ</a:t>
            </a:r>
            <a:r>
              <a:rPr lang="en-US" sz="3200" b="1">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1778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9924" b="89695" l="0" r="100000"/>
                    </a14:imgEffect>
                    <a14:imgEffect>
                      <a14:sharpenSoften amount="19000"/>
                    </a14:imgEffect>
                    <a14:imgEffect>
                      <a14:brightnessContrast contrast="31000"/>
                    </a14:imgEffect>
                  </a14:imgLayer>
                </a14:imgProps>
              </a:ext>
              <a:ext uri="{28A0092B-C50C-407E-A947-70E740481C1C}">
                <a14:useLocalDpi xmlns:a14="http://schemas.microsoft.com/office/drawing/2010/main" val="0"/>
              </a:ext>
            </a:extLst>
          </a:blip>
          <a:stretch>
            <a:fillRect/>
          </a:stretch>
        </p:blipFill>
        <p:spPr>
          <a:xfrm>
            <a:off x="-20075" y="1159706"/>
            <a:ext cx="4484929" cy="588114"/>
          </a:xfrm>
          <a:prstGeom prst="rect">
            <a:avLst/>
          </a:prstGeom>
        </p:spPr>
      </p:pic>
      <p:grpSp>
        <p:nvGrpSpPr>
          <p:cNvPr id="28" name="Group 27"/>
          <p:cNvGrpSpPr/>
          <p:nvPr/>
        </p:nvGrpSpPr>
        <p:grpSpPr>
          <a:xfrm>
            <a:off x="-144966" y="-19511"/>
            <a:ext cx="9288966" cy="1074973"/>
            <a:chOff x="89448" y="1767398"/>
            <a:chExt cx="8722245" cy="1074973"/>
          </a:xfrm>
        </p:grpSpPr>
        <p:grpSp>
          <p:nvGrpSpPr>
            <p:cNvPr id="29"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3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7822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3" name="Freeform 7">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30" name="TextBox 29">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a:t>
              </a:r>
              <a:endParaRPr lang="ko-KR" altLang="en-US" sz="2400" b="1">
                <a:solidFill>
                  <a:schemeClr val="bg1"/>
                </a:solidFill>
                <a:cs typeface="Calibri" pitchFamily="34" charset="0"/>
              </a:endParaRPr>
            </a:p>
          </p:txBody>
        </p:sp>
        <p:sp>
          <p:nvSpPr>
            <p:cNvPr id="31" name="TextBox 30">
              <a:extLst>
                <a:ext uri="{FF2B5EF4-FFF2-40B4-BE49-F238E27FC236}">
                  <a16:creationId xmlns:a16="http://schemas.microsoft.com/office/drawing/2014/main" xmlns="" id="{21B5F4E2-B3BA-4D42-950C-402B698E5471}"/>
                </a:ext>
              </a:extLst>
            </p:cNvPr>
            <p:cNvSpPr txBox="1"/>
            <p:nvPr/>
          </p:nvSpPr>
          <p:spPr>
            <a:xfrm>
              <a:off x="1419849" y="1858608"/>
              <a:ext cx="7007257" cy="400110"/>
            </a:xfrm>
            <a:prstGeom prst="rect">
              <a:avLst/>
            </a:prstGeom>
            <a:noFill/>
          </p:spPr>
          <p:txBody>
            <a:bodyPr wrap="square" rtlCol="0">
              <a:spAutoFit/>
            </a:bodyPr>
            <a:lstStyle/>
            <a:p>
              <a:pPr marL="225425"/>
              <a:r>
                <a:rPr lang="en-US" sz="2000" b="1">
                  <a:solidFill>
                    <a:schemeClr val="bg1"/>
                  </a:solidFill>
                  <a:latin typeface="Times New Roman" pitchFamily="18" charset="0"/>
                  <a:cs typeface="Times New Roman" pitchFamily="18" charset="0"/>
                </a:rPr>
                <a:t>SỰ CẦN THIẾT PHẢI KHƠI DẬY PHÁT TRIỂN ĐẤT NƯỚC</a:t>
              </a:r>
            </a:p>
          </p:txBody>
        </p:sp>
      </p:grpSp>
      <p:sp>
        <p:nvSpPr>
          <p:cNvPr id="15" name="TextBox 14"/>
          <p:cNvSpPr txBox="1"/>
          <p:nvPr/>
        </p:nvSpPr>
        <p:spPr>
          <a:xfrm>
            <a:off x="695326" y="727541"/>
            <a:ext cx="8248649" cy="830997"/>
          </a:xfrm>
          <a:prstGeom prst="rect">
            <a:avLst/>
          </a:prstGeom>
          <a:noFill/>
        </p:spPr>
        <p:txBody>
          <a:bodyPr wrap="square" rtlCol="0">
            <a:spAutoFit/>
          </a:bodyPr>
          <a:lstStyle/>
          <a:p>
            <a:pPr algn="just"/>
            <a:r>
              <a:rPr lang="en-US" sz="2400">
                <a:ln w="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XUẤT PHÁT TỪ THỰC TIỄN ĐẤU TRANH DỰNG NƯỚC VÀ GIỮ NƯỚC CỦA DÂN TỘC</a:t>
            </a:r>
            <a:endParaRPr lang="en-US" sz="2400" b="1">
              <a:ln w="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5749925" y="1747820"/>
            <a:ext cx="3067050" cy="3138505"/>
          </a:xfrm>
          <a:prstGeom prst="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err="1">
                <a:solidFill>
                  <a:schemeClr val="tx1"/>
                </a:solidFill>
                <a:latin typeface="Times New Roman" pitchFamily="18" charset="0"/>
                <a:cs typeface="Times New Roman" pitchFamily="18" charset="0"/>
              </a:rPr>
              <a:t>Tinh</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thần</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yêu</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nước</a:t>
            </a:r>
            <a:r>
              <a:rPr lang="en-US" sz="2600">
                <a:solidFill>
                  <a:schemeClr val="tx1"/>
                </a:solidFill>
                <a:latin typeface="Times New Roman" pitchFamily="18" charset="0"/>
                <a:cs typeface="Times New Roman" pitchFamily="18" charset="0"/>
              </a:rPr>
              <a:t>,</a:t>
            </a:r>
          </a:p>
          <a:p>
            <a:pPr algn="ctr"/>
            <a:r>
              <a:rPr lang="en-US" sz="2600">
                <a:solidFill>
                  <a:schemeClr val="tx1"/>
                </a:solidFill>
                <a:latin typeface="Times New Roman" pitchFamily="18" charset="0"/>
                <a:cs typeface="Times New Roman" pitchFamily="18" charset="0"/>
              </a:rPr>
              <a:t>Ý </a:t>
            </a:r>
            <a:r>
              <a:rPr lang="en-US" sz="2600" err="1">
                <a:solidFill>
                  <a:schemeClr val="tx1"/>
                </a:solidFill>
                <a:latin typeface="Times New Roman" pitchFamily="18" charset="0"/>
                <a:cs typeface="Times New Roman" pitchFamily="18" charset="0"/>
              </a:rPr>
              <a:t>chí</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tự</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cường</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dân</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tộc</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và</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khát</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vọng</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phát</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triển</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là</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những</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giá</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trị</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tiêu</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biểu</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tạo</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nên</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sức</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mạnh</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nội</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sinh</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của</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dân</a:t>
            </a:r>
            <a:r>
              <a:rPr lang="en-US" sz="2600">
                <a:solidFill>
                  <a:schemeClr val="tx1"/>
                </a:solidFill>
                <a:latin typeface="Times New Roman" pitchFamily="18" charset="0"/>
                <a:cs typeface="Times New Roman" pitchFamily="18" charset="0"/>
              </a:rPr>
              <a:t> </a:t>
            </a:r>
            <a:r>
              <a:rPr lang="en-US" sz="2600" err="1">
                <a:solidFill>
                  <a:schemeClr val="tx1"/>
                </a:solidFill>
                <a:latin typeface="Times New Roman" pitchFamily="18" charset="0"/>
                <a:cs typeface="Times New Roman" pitchFamily="18" charset="0"/>
              </a:rPr>
              <a:t>tộc</a:t>
            </a:r>
            <a:endParaRPr lang="en-US" sz="2600">
              <a:solidFill>
                <a:schemeClr val="tx1"/>
              </a:solidFill>
              <a:latin typeface="Times New Roman" pitchFamily="18" charset="0"/>
              <a:cs typeface="Times New Roman" pitchFamily="18" charset="0"/>
            </a:endParaRPr>
          </a:p>
        </p:txBody>
      </p:sp>
      <p:pic>
        <p:nvPicPr>
          <p:cNvPr id="1026" name="Picture 2" descr="Văn Lang civilization (Thời kỳ Hồng Bàng: Par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63" y="1747819"/>
            <a:ext cx="5065011" cy="31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9924" b="89695" l="0" r="100000"/>
                    </a14:imgEffect>
                    <a14:imgEffect>
                      <a14:sharpenSoften amount="19000"/>
                    </a14:imgEffect>
                    <a14:imgEffect>
                      <a14:brightnessContrast contrast="31000"/>
                    </a14:imgEffect>
                  </a14:imgLayer>
                </a14:imgProps>
              </a:ext>
              <a:ext uri="{28A0092B-C50C-407E-A947-70E740481C1C}">
                <a14:useLocalDpi xmlns:a14="http://schemas.microsoft.com/office/drawing/2010/main" val="0"/>
              </a:ext>
            </a:extLst>
          </a:blip>
          <a:stretch>
            <a:fillRect/>
          </a:stretch>
        </p:blipFill>
        <p:spPr>
          <a:xfrm>
            <a:off x="-20075" y="1159706"/>
            <a:ext cx="4484929" cy="588114"/>
          </a:xfrm>
          <a:prstGeom prst="rect">
            <a:avLst/>
          </a:prstGeom>
        </p:spPr>
      </p:pic>
      <p:grpSp>
        <p:nvGrpSpPr>
          <p:cNvPr id="28" name="Group 27"/>
          <p:cNvGrpSpPr/>
          <p:nvPr/>
        </p:nvGrpSpPr>
        <p:grpSpPr>
          <a:xfrm>
            <a:off x="-144966" y="-19511"/>
            <a:ext cx="9288966" cy="1074973"/>
            <a:chOff x="89448" y="1767398"/>
            <a:chExt cx="8722245" cy="1074973"/>
          </a:xfrm>
        </p:grpSpPr>
        <p:grpSp>
          <p:nvGrpSpPr>
            <p:cNvPr id="29" name="그룹 18">
              <a:extLst>
                <a:ext uri="{FF2B5EF4-FFF2-40B4-BE49-F238E27FC236}">
                  <a16:creationId xmlns:a16="http://schemas.microsoft.com/office/drawing/2014/main" xmlns="" id="{8CEFD164-4BE5-4CCE-BFCC-3B9A6C2617F9}"/>
                </a:ext>
              </a:extLst>
            </p:cNvPr>
            <p:cNvGrpSpPr/>
            <p:nvPr/>
          </p:nvGrpSpPr>
          <p:grpSpPr>
            <a:xfrm>
              <a:off x="89448" y="1767398"/>
              <a:ext cx="8722245" cy="1074973"/>
              <a:chOff x="881604" y="2379524"/>
              <a:chExt cx="10675262" cy="1315673"/>
            </a:xfrm>
          </p:grpSpPr>
          <p:sp>
            <p:nvSpPr>
              <p:cNvPr id="3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78221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33" name="Freeform 7">
                <a:extLst>
                  <a:ext uri="{FF2B5EF4-FFF2-40B4-BE49-F238E27FC236}">
                    <a16:creationId xmlns:a16="http://schemas.microsoft.com/office/drawing/2014/main" xmlns="" id="{5E873848-643D-40D3-9D1C-08D8C58F24C9}"/>
                  </a:ext>
                </a:extLst>
              </p:cNvPr>
              <p:cNvSpPr>
                <a:spLocks/>
              </p:cNvSpPr>
              <p:nvPr/>
            </p:nvSpPr>
            <p:spPr bwMode="auto">
              <a:xfrm>
                <a:off x="881604" y="2379524"/>
                <a:ext cx="1628294"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30" name="TextBox 29">
              <a:extLst>
                <a:ext uri="{FF2B5EF4-FFF2-40B4-BE49-F238E27FC236}">
                  <a16:creationId xmlns:a16="http://schemas.microsoft.com/office/drawing/2014/main" xmlns="" id="{5A1CAC6B-46EA-40A1-9442-0E3EB51D7581}"/>
                </a:ext>
              </a:extLst>
            </p:cNvPr>
            <p:cNvSpPr txBox="1"/>
            <p:nvPr/>
          </p:nvSpPr>
          <p:spPr>
            <a:xfrm rot="18452284">
              <a:off x="234421" y="2076580"/>
              <a:ext cx="753300" cy="433499"/>
            </a:xfrm>
            <a:prstGeom prst="rect">
              <a:avLst/>
            </a:prstGeom>
            <a:noFill/>
          </p:spPr>
          <p:txBody>
            <a:bodyPr wrap="square" rtlCol="0">
              <a:spAutoFit/>
            </a:bodyPr>
            <a:lstStyle/>
            <a:p>
              <a:pPr algn="ctr"/>
              <a:r>
                <a:rPr lang="en-US" altLang="ko-KR" sz="2400" b="1">
                  <a:solidFill>
                    <a:schemeClr val="bg1"/>
                  </a:solidFill>
                  <a:cs typeface="Calibri" pitchFamily="34" charset="0"/>
                </a:rPr>
                <a:t>I</a:t>
              </a:r>
              <a:endParaRPr lang="ko-KR" altLang="en-US" sz="2400" b="1">
                <a:solidFill>
                  <a:schemeClr val="bg1"/>
                </a:solidFill>
                <a:cs typeface="Calibri" pitchFamily="34" charset="0"/>
              </a:endParaRPr>
            </a:p>
          </p:txBody>
        </p:sp>
        <p:sp>
          <p:nvSpPr>
            <p:cNvPr id="31" name="TextBox 30">
              <a:extLst>
                <a:ext uri="{FF2B5EF4-FFF2-40B4-BE49-F238E27FC236}">
                  <a16:creationId xmlns:a16="http://schemas.microsoft.com/office/drawing/2014/main" xmlns="" id="{21B5F4E2-B3BA-4D42-950C-402B698E5471}"/>
                </a:ext>
              </a:extLst>
            </p:cNvPr>
            <p:cNvSpPr txBox="1"/>
            <p:nvPr/>
          </p:nvSpPr>
          <p:spPr>
            <a:xfrm>
              <a:off x="1312536" y="1858608"/>
              <a:ext cx="7114570" cy="400110"/>
            </a:xfrm>
            <a:prstGeom prst="rect">
              <a:avLst/>
            </a:prstGeom>
            <a:noFill/>
          </p:spPr>
          <p:txBody>
            <a:bodyPr wrap="square" rtlCol="0">
              <a:spAutoFit/>
            </a:bodyPr>
            <a:lstStyle/>
            <a:p>
              <a:pPr marL="225425"/>
              <a:r>
                <a:rPr lang="en-US" sz="2000" b="1">
                  <a:solidFill>
                    <a:schemeClr val="bg1"/>
                  </a:solidFill>
                  <a:latin typeface="Times New Roman" pitchFamily="18" charset="0"/>
                  <a:cs typeface="Times New Roman" pitchFamily="18" charset="0"/>
                </a:rPr>
                <a:t>SỰ CẦN THIẾT PHẢI KHƠI DẬY PHÁT TRIỂN ĐẤT NƯỚC</a:t>
              </a:r>
            </a:p>
          </p:txBody>
        </p:sp>
      </p:grpSp>
      <p:sp>
        <p:nvSpPr>
          <p:cNvPr id="15" name="TextBox 14"/>
          <p:cNvSpPr txBox="1"/>
          <p:nvPr/>
        </p:nvSpPr>
        <p:spPr>
          <a:xfrm>
            <a:off x="695326" y="727541"/>
            <a:ext cx="8248649" cy="830997"/>
          </a:xfrm>
          <a:prstGeom prst="rect">
            <a:avLst/>
          </a:prstGeom>
          <a:noFill/>
        </p:spPr>
        <p:txBody>
          <a:bodyPr wrap="square" rtlCol="0">
            <a:spAutoFit/>
          </a:bodyPr>
          <a:lstStyle/>
          <a:p>
            <a:pPr algn="just"/>
            <a:r>
              <a:rPr lang="en-US" sz="2400">
                <a:ln w="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XUẤT PHÁT TỪ KẾT QUẢ THỰC HIỆN NGHỊ QUYẾT ĐẠI HỘI XII VÀ CƠ ĐỒ ĐẤT NƯỚC SAU 35 NĂM ĐỔI MỚI</a:t>
            </a:r>
            <a:endParaRPr lang="en-US" sz="2400" b="1">
              <a:ln w="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Hộp Văn bản 11"/>
          <p:cNvSpPr txBox="1"/>
          <p:nvPr/>
        </p:nvSpPr>
        <p:spPr>
          <a:xfrm>
            <a:off x="563455" y="1620323"/>
            <a:ext cx="4987594" cy="523220"/>
          </a:xfrm>
          <a:prstGeom prst="rect">
            <a:avLst/>
          </a:prstGeom>
          <a:noFill/>
        </p:spPr>
        <p:txBody>
          <a:bodyPr wrap="square" rtlCol="0">
            <a:spAutoFit/>
          </a:bodyPr>
          <a:lstStyle/>
          <a:p>
            <a:r>
              <a:rPr lang="en-US" sz="2800" b="1" err="1">
                <a:solidFill>
                  <a:srgbClr val="C00000"/>
                </a:solidFill>
                <a:latin typeface="Times New Roman" pitchFamily="18" charset="0"/>
                <a:cs typeface="Times New Roman" pitchFamily="18" charset="0"/>
              </a:rPr>
              <a:t>Báo</a:t>
            </a:r>
            <a:r>
              <a:rPr lang="en-US" sz="2800" b="1">
                <a:solidFill>
                  <a:srgbClr val="C00000"/>
                </a:solidFill>
                <a:latin typeface="Times New Roman" pitchFamily="18" charset="0"/>
                <a:cs typeface="Times New Roman" pitchFamily="18" charset="0"/>
              </a:rPr>
              <a:t> </a:t>
            </a:r>
            <a:r>
              <a:rPr lang="en-US" sz="2800" b="1" err="1">
                <a:solidFill>
                  <a:srgbClr val="C00000"/>
                </a:solidFill>
                <a:latin typeface="Times New Roman" pitchFamily="18" charset="0"/>
                <a:cs typeface="Times New Roman" pitchFamily="18" charset="0"/>
              </a:rPr>
              <a:t>cáo</a:t>
            </a:r>
            <a:r>
              <a:rPr lang="en-US" sz="2800" b="1">
                <a:solidFill>
                  <a:srgbClr val="C00000"/>
                </a:solidFill>
                <a:latin typeface="Times New Roman" pitchFamily="18" charset="0"/>
                <a:cs typeface="Times New Roman" pitchFamily="18" charset="0"/>
              </a:rPr>
              <a:t> </a:t>
            </a:r>
            <a:r>
              <a:rPr lang="en-US" sz="2800" b="1" err="1">
                <a:solidFill>
                  <a:srgbClr val="C00000"/>
                </a:solidFill>
                <a:latin typeface="Times New Roman" pitchFamily="18" charset="0"/>
                <a:cs typeface="Times New Roman" pitchFamily="18" charset="0"/>
              </a:rPr>
              <a:t>chính</a:t>
            </a:r>
            <a:r>
              <a:rPr lang="en-US" sz="2800" b="1">
                <a:solidFill>
                  <a:srgbClr val="C00000"/>
                </a:solidFill>
                <a:latin typeface="Times New Roman" pitchFamily="18" charset="0"/>
                <a:cs typeface="Times New Roman" pitchFamily="18" charset="0"/>
              </a:rPr>
              <a:t> </a:t>
            </a:r>
            <a:r>
              <a:rPr lang="en-US" sz="2800" b="1" err="1">
                <a:solidFill>
                  <a:srgbClr val="C00000"/>
                </a:solidFill>
                <a:latin typeface="Times New Roman" pitchFamily="18" charset="0"/>
                <a:cs typeface="Times New Roman" pitchFamily="18" charset="0"/>
              </a:rPr>
              <a:t>trị</a:t>
            </a:r>
            <a:r>
              <a:rPr lang="en-US" sz="2800" b="1">
                <a:solidFill>
                  <a:srgbClr val="C00000"/>
                </a:solidFill>
                <a:latin typeface="Times New Roman" pitchFamily="18" charset="0"/>
                <a:cs typeface="Times New Roman" pitchFamily="18" charset="0"/>
              </a:rPr>
              <a:t> </a:t>
            </a:r>
            <a:r>
              <a:rPr lang="en-US" sz="2800" b="1" err="1">
                <a:solidFill>
                  <a:srgbClr val="C00000"/>
                </a:solidFill>
                <a:latin typeface="Times New Roman" pitchFamily="18" charset="0"/>
                <a:cs typeface="Times New Roman" pitchFamily="18" charset="0"/>
              </a:rPr>
              <a:t>khẳng</a:t>
            </a:r>
            <a:r>
              <a:rPr lang="en-US" sz="2800" b="1">
                <a:solidFill>
                  <a:srgbClr val="C00000"/>
                </a:solidFill>
                <a:latin typeface="Times New Roman" pitchFamily="18" charset="0"/>
                <a:cs typeface="Times New Roman" pitchFamily="18" charset="0"/>
              </a:rPr>
              <a:t> </a:t>
            </a:r>
            <a:r>
              <a:rPr lang="en-US" sz="2800" b="1" err="1">
                <a:solidFill>
                  <a:srgbClr val="C00000"/>
                </a:solidFill>
                <a:latin typeface="Times New Roman" pitchFamily="18" charset="0"/>
                <a:cs typeface="Times New Roman" pitchFamily="18" charset="0"/>
              </a:rPr>
              <a:t>định</a:t>
            </a:r>
            <a:endParaRPr lang="en-US" sz="2800" b="1">
              <a:solidFill>
                <a:srgbClr val="C00000"/>
              </a:solidFill>
              <a:latin typeface="Times New Roman" pitchFamily="18" charset="0"/>
              <a:cs typeface="Times New Roman" pitchFamily="18" charset="0"/>
            </a:endParaRPr>
          </a:p>
        </p:txBody>
      </p:sp>
      <p:sp>
        <p:nvSpPr>
          <p:cNvPr id="14" name="Hộp Văn bản 14"/>
          <p:cNvSpPr txBox="1"/>
          <p:nvPr/>
        </p:nvSpPr>
        <p:spPr>
          <a:xfrm>
            <a:off x="306246" y="1946600"/>
            <a:ext cx="8516478" cy="3093154"/>
          </a:xfrm>
          <a:prstGeom prst="rect">
            <a:avLst/>
          </a:prstGeom>
          <a:noFill/>
        </p:spPr>
        <p:txBody>
          <a:bodyPr wrap="square" rtlCol="0">
            <a:spAutoFit/>
          </a:bodyPr>
          <a:lstStyle/>
          <a:p>
            <a:pPr algn="just">
              <a:lnSpc>
                <a:spcPct val="150000"/>
              </a:lnSpc>
            </a:pPr>
            <a:r>
              <a:rPr lang="vi-VN" sz="2600" b="1">
                <a:solidFill>
                  <a:srgbClr val="FF0000"/>
                </a:solidFill>
              </a:rPr>
              <a:t>“Nhìn lại 35 năm thực hiện công cuộc đổi mới, 30 năm thực hiện Cương lĩnh xây dựng đất nước trong thời kỳ quá độ lên chủ nghĩa xã hội; đất nước đã đạt được những thành tựu to lớn, có ý nghĩa lịch sử, phát triển mạnh mẽ, toàn diện”</a:t>
            </a:r>
            <a:endParaRPr lang="en-US" sz="2600" b="1">
              <a:solidFill>
                <a:srgbClr val="FF0000"/>
              </a:solidFill>
            </a:endParaRPr>
          </a:p>
        </p:txBody>
      </p:sp>
    </p:spTree>
    <p:extLst>
      <p:ext uri="{BB962C8B-B14F-4D97-AF65-F5344CB8AC3E}">
        <p14:creationId xmlns:p14="http://schemas.microsoft.com/office/powerpoint/2010/main" val="254628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67" y="78059"/>
            <a:ext cx="4890977" cy="49220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p:cNvSpPr/>
          <p:nvPr/>
        </p:nvSpPr>
        <p:spPr>
          <a:xfrm>
            <a:off x="148855" y="696821"/>
            <a:ext cx="3795824" cy="3477875"/>
          </a:xfrm>
          <a:prstGeom prst="rect">
            <a:avLst/>
          </a:prstGeom>
        </p:spPr>
        <p:txBody>
          <a:bodyPr wrap="square">
            <a:spAutoFit/>
          </a:bodyPr>
          <a:lstStyle/>
          <a:p>
            <a:pPr algn="just"/>
            <a:r>
              <a:rPr lang="en-US" sz="2000" b="1" i="1">
                <a:solidFill>
                  <a:srgbClr val="FF0000"/>
                </a:solidFill>
                <a:latin typeface="Times New Roman" panose="02020603050405020304" pitchFamily="18" charset="0"/>
                <a:cs typeface="Times New Roman" panose="02020603050405020304" pitchFamily="18" charset="0"/>
              </a:rPr>
              <a:t>“</a:t>
            </a:r>
            <a:r>
              <a:rPr lang="en-US" sz="2000" b="1" i="1" err="1">
                <a:solidFill>
                  <a:srgbClr val="FF0000"/>
                </a:solidFill>
                <a:latin typeface="Times New Roman" panose="02020603050405020304" pitchFamily="18" charset="0"/>
                <a:cs typeface="Times New Roman" panose="02020603050405020304" pitchFamily="18" charset="0"/>
              </a:rPr>
              <a:t>Khát</a:t>
            </a:r>
            <a:r>
              <a:rPr lang="en-US" sz="2000" b="1" i="1">
                <a:solidFill>
                  <a:srgbClr val="FF0000"/>
                </a:solidFill>
                <a:latin typeface="Times New Roman" panose="02020603050405020304" pitchFamily="18" charset="0"/>
                <a:cs typeface="Times New Roman" panose="02020603050405020304" pitchFamily="18" charset="0"/>
              </a:rPr>
              <a:t> </a:t>
            </a:r>
            <a:r>
              <a:rPr lang="en-US" sz="2000" b="1" i="1" err="1">
                <a:solidFill>
                  <a:srgbClr val="FF0000"/>
                </a:solidFill>
                <a:latin typeface="Times New Roman" panose="02020603050405020304" pitchFamily="18" charset="0"/>
                <a:cs typeface="Times New Roman" panose="02020603050405020304" pitchFamily="18" charset="0"/>
              </a:rPr>
              <a:t>vọng</a:t>
            </a:r>
            <a:r>
              <a:rPr lang="en-US" sz="2000" b="1" i="1">
                <a:solidFill>
                  <a:srgbClr val="FF0000"/>
                </a:solidFill>
                <a:latin typeface="Times New Roman" panose="02020603050405020304" pitchFamily="18" charset="0"/>
                <a:cs typeface="Times New Roman" panose="02020603050405020304" pitchFamily="18" charset="0"/>
              </a:rPr>
              <a:t> </a:t>
            </a:r>
            <a:r>
              <a:rPr lang="en-US" sz="2000" b="1" i="1" err="1">
                <a:solidFill>
                  <a:srgbClr val="FF0000"/>
                </a:solidFill>
                <a:latin typeface="Times New Roman" panose="02020603050405020304" pitchFamily="18" charset="0"/>
                <a:cs typeface="Times New Roman" panose="02020603050405020304" pitchFamily="18" charset="0"/>
              </a:rPr>
              <a:t>phát</a:t>
            </a:r>
            <a:r>
              <a:rPr lang="en-US" sz="2000" b="1" i="1">
                <a:solidFill>
                  <a:srgbClr val="FF0000"/>
                </a:solidFill>
                <a:latin typeface="Times New Roman" panose="02020603050405020304" pitchFamily="18" charset="0"/>
                <a:cs typeface="Times New Roman" panose="02020603050405020304" pitchFamily="18" charset="0"/>
              </a:rPr>
              <a:t> </a:t>
            </a:r>
            <a:r>
              <a:rPr lang="en-US" sz="2000" b="1" i="1" err="1">
                <a:solidFill>
                  <a:srgbClr val="FF0000"/>
                </a:solidFill>
                <a:latin typeface="Times New Roman" panose="02020603050405020304" pitchFamily="18" charset="0"/>
                <a:cs typeface="Times New Roman" panose="02020603050405020304" pitchFamily="18" charset="0"/>
              </a:rPr>
              <a:t>triển</a:t>
            </a:r>
            <a:r>
              <a:rPr lang="en-US" sz="2000" b="1" i="1">
                <a:solidFill>
                  <a:srgbClr val="FF0000"/>
                </a:solidFill>
                <a:latin typeface="Times New Roman" panose="02020603050405020304" pitchFamily="18" charset="0"/>
                <a:cs typeface="Times New Roman" panose="02020603050405020304" pitchFamily="18" charset="0"/>
              </a:rPr>
              <a:t> </a:t>
            </a:r>
            <a:r>
              <a:rPr lang="en-US" sz="2000" b="1" i="1" err="1">
                <a:solidFill>
                  <a:srgbClr val="FF0000"/>
                </a:solidFill>
                <a:latin typeface="Times New Roman" panose="02020603050405020304" pitchFamily="18" charset="0"/>
                <a:cs typeface="Times New Roman" panose="02020603050405020304" pitchFamily="18" charset="0"/>
              </a:rPr>
              <a:t>đất</a:t>
            </a:r>
            <a:r>
              <a:rPr lang="en-US" sz="2000" b="1" i="1">
                <a:solidFill>
                  <a:srgbClr val="FF0000"/>
                </a:solidFill>
                <a:latin typeface="Times New Roman" panose="02020603050405020304" pitchFamily="18" charset="0"/>
                <a:cs typeface="Times New Roman" panose="02020603050405020304" pitchFamily="18" charset="0"/>
              </a:rPr>
              <a:t> </a:t>
            </a:r>
            <a:r>
              <a:rPr lang="en-US" sz="2000" b="1" i="1" err="1">
                <a:solidFill>
                  <a:srgbClr val="FF0000"/>
                </a:solidFill>
                <a:latin typeface="Times New Roman" panose="02020603050405020304" pitchFamily="18" charset="0"/>
                <a:cs typeface="Times New Roman" panose="02020603050405020304" pitchFamily="18" charset="0"/>
              </a:rPr>
              <a:t>nước</a:t>
            </a:r>
            <a:r>
              <a:rPr lang="en-US" sz="2000" b="1" i="1">
                <a:solidFill>
                  <a:srgbClr val="FF0000"/>
                </a:solidFill>
                <a:latin typeface="Times New Roman" panose="02020603050405020304" pitchFamily="18" charset="0"/>
                <a:cs typeface="Times New Roman" panose="02020603050405020304" pitchFamily="18" charset="0"/>
              </a:rPr>
              <a:t>”</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không</a:t>
            </a:r>
            <a:r>
              <a:rPr lang="en-US" sz="2000" b="1">
                <a:latin typeface="Times New Roman" panose="02020603050405020304" pitchFamily="18" charset="0"/>
                <a:cs typeface="Times New Roman" panose="02020603050405020304" pitchFamily="18" charset="0"/>
              </a:rPr>
              <a:t> xuất </a:t>
            </a:r>
            <a:r>
              <a:rPr lang="en-US" sz="2000" b="1" err="1">
                <a:latin typeface="Times New Roman" panose="02020603050405020304" pitchFamily="18" charset="0"/>
                <a:cs typeface="Times New Roman" panose="02020603050405020304" pitchFamily="18" charset="0"/>
              </a:rPr>
              <a:t>phát</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từ</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ngẫu</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hứng</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chủ</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quan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mà</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là</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một</a:t>
            </a:r>
            <a:r>
              <a:rPr lang="en-US" sz="2000" b="1">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khát</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solidFill>
                  <a:srgbClr val="FF0000"/>
                </a:solidFill>
                <a:latin typeface="Times New Roman" panose="02020603050405020304" pitchFamily="18" charset="0"/>
                <a:cs typeface="Times New Roman" panose="02020603050405020304" pitchFamily="18" charset="0"/>
              </a:rPr>
              <a:t>vọng</a:t>
            </a:r>
            <a:r>
              <a:rPr lang="en-US" sz="2000" b="1">
                <a:solidFill>
                  <a:srgbClr val="FF0000"/>
                </a:solidFill>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bắt</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nguồn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thực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tiễn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lịch</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sử</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từ</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niềm</a:t>
            </a:r>
            <a:r>
              <a:rPr lang="en-US" sz="2000" b="1">
                <a:latin typeface="Times New Roman" panose="02020603050405020304" pitchFamily="18" charset="0"/>
                <a:cs typeface="Times New Roman" panose="02020603050405020304" pitchFamily="18" charset="0"/>
              </a:rPr>
              <a:t> tin </a:t>
            </a:r>
            <a:r>
              <a:rPr lang="en-US" sz="2000" b="1" err="1">
                <a:latin typeface="Times New Roman" panose="02020603050405020304" pitchFamily="18" charset="0"/>
                <a:cs typeface="Times New Roman" panose="02020603050405020304" pitchFamily="18" charset="0"/>
              </a:rPr>
              <a:t>vững</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chắc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vào</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cơ</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đồ</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tiềm</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lực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vị</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thế</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và</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uy</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tín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của</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đất</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nước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mà</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Đảng</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Nhân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dân</a:t>
            </a:r>
            <a:r>
              <a:rPr lang="en-US" sz="2000" b="1">
                <a:latin typeface="Times New Roman" panose="02020603050405020304" pitchFamily="18" charset="0"/>
                <a:cs typeface="Times New Roman" panose="02020603050405020304" pitchFamily="18" charset="0"/>
              </a:rPr>
              <a:t> ta </a:t>
            </a:r>
            <a:r>
              <a:rPr lang="en-US" sz="2000" b="1" err="1">
                <a:latin typeface="Times New Roman" panose="02020603050405020304" pitchFamily="18" charset="0"/>
                <a:cs typeface="Times New Roman" panose="02020603050405020304" pitchFamily="18" charset="0"/>
              </a:rPr>
              <a:t>đã</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kiểm</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nghiệm</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đúc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kết</a:t>
            </a:r>
            <a:r>
              <a:rPr lang="en-US" sz="2000" b="1">
                <a:latin typeface="Times New Roman" panose="02020603050405020304" pitchFamily="18" charset="0"/>
                <a:cs typeface="Times New Roman" panose="02020603050405020304" pitchFamily="18" charset="0"/>
              </a:rPr>
              <a:t> trong </a:t>
            </a:r>
            <a:r>
              <a:rPr lang="en-US" sz="2000" b="1" err="1">
                <a:latin typeface="Times New Roman" panose="02020603050405020304" pitchFamily="18" charset="0"/>
                <a:cs typeface="Times New Roman" panose="02020603050405020304" pitchFamily="18" charset="0"/>
              </a:rPr>
              <a:t>lịch</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sử</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đấu</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tranh</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cách</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mạng</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và</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sau</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gần</a:t>
            </a:r>
            <a:r>
              <a:rPr lang="en-US" sz="2000" b="1">
                <a:latin typeface="Times New Roman" panose="02020603050405020304" pitchFamily="18" charset="0"/>
                <a:cs typeface="Times New Roman" panose="02020603050405020304" pitchFamily="18" charset="0"/>
              </a:rPr>
              <a:t> 35 </a:t>
            </a:r>
            <a:r>
              <a:rPr lang="en-US" sz="2000" b="1" err="1">
                <a:latin typeface="Times New Roman" panose="02020603050405020304" pitchFamily="18" charset="0"/>
                <a:cs typeface="Times New Roman" panose="02020603050405020304" pitchFamily="18" charset="0"/>
              </a:rPr>
              <a:t>năm</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tiến</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hành</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công</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cuộc</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đổi</a:t>
            </a:r>
            <a:r>
              <a:rPr lang="en-US" sz="2000" b="1">
                <a:latin typeface="Times New Roman" panose="02020603050405020304" pitchFamily="18" charset="0"/>
                <a:cs typeface="Times New Roman" panose="02020603050405020304" pitchFamily="18" charset="0"/>
              </a:rPr>
              <a:t> </a:t>
            </a:r>
            <a:r>
              <a:rPr lang="en-US" sz="2000" b="1" err="1">
                <a:latin typeface="Times New Roman" panose="02020603050405020304" pitchFamily="18" charset="0"/>
                <a:cs typeface="Times New Roman" panose="02020603050405020304" pitchFamily="18" charset="0"/>
              </a:rPr>
              <a:t>mới</a:t>
            </a:r>
            <a:r>
              <a:rPr lang="en-US" sz="2000" b="1">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5346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433777" y="520995"/>
            <a:ext cx="4476307" cy="3359889"/>
          </a:xfrm>
          <a:prstGeom prst="cloudCallout">
            <a:avLst>
              <a:gd name="adj1" fmla="val -49736"/>
              <a:gd name="adj2" fmla="val 59019"/>
            </a:avLst>
          </a:prstGeom>
          <a:solidFill>
            <a:srgbClr val="CCFF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err="1">
                <a:solidFill>
                  <a:srgbClr val="FF0000"/>
                </a:solidFill>
              </a:rPr>
              <a:t>Nội</a:t>
            </a:r>
            <a:r>
              <a:rPr lang="en-US" sz="2800" b="1">
                <a:solidFill>
                  <a:srgbClr val="FF0000"/>
                </a:solidFill>
              </a:rPr>
              <a:t> dung </a:t>
            </a:r>
            <a:r>
              <a:rPr lang="en-US" sz="2800" b="1" err="1">
                <a:solidFill>
                  <a:srgbClr val="FF0000"/>
                </a:solidFill>
              </a:rPr>
              <a:t>của</a:t>
            </a:r>
            <a:r>
              <a:rPr lang="en-US" sz="2800" b="1">
                <a:solidFill>
                  <a:srgbClr val="FF0000"/>
                </a:solidFill>
              </a:rPr>
              <a:t> “</a:t>
            </a:r>
            <a:r>
              <a:rPr lang="en-US" sz="2800" b="1" err="1">
                <a:solidFill>
                  <a:srgbClr val="FF0000"/>
                </a:solidFill>
              </a:rPr>
              <a:t>Khát</a:t>
            </a:r>
            <a:r>
              <a:rPr lang="en-US" sz="2800" b="1">
                <a:solidFill>
                  <a:srgbClr val="FF0000"/>
                </a:solidFill>
              </a:rPr>
              <a:t> </a:t>
            </a:r>
            <a:r>
              <a:rPr lang="en-US" sz="2800" b="1" err="1">
                <a:solidFill>
                  <a:srgbClr val="FF0000"/>
                </a:solidFill>
              </a:rPr>
              <a:t>vọng</a:t>
            </a:r>
            <a:r>
              <a:rPr lang="en-US" sz="2800" b="1">
                <a:solidFill>
                  <a:srgbClr val="FF0000"/>
                </a:solidFill>
              </a:rPr>
              <a:t> </a:t>
            </a:r>
            <a:r>
              <a:rPr lang="en-US" sz="2800" b="1" err="1">
                <a:solidFill>
                  <a:srgbClr val="FF0000"/>
                </a:solidFill>
              </a:rPr>
              <a:t>phát</a:t>
            </a:r>
            <a:r>
              <a:rPr lang="en-US" sz="2800" b="1">
                <a:solidFill>
                  <a:srgbClr val="FF0000"/>
                </a:solidFill>
              </a:rPr>
              <a:t> </a:t>
            </a:r>
            <a:r>
              <a:rPr lang="en-US" sz="2800" b="1" err="1">
                <a:solidFill>
                  <a:srgbClr val="FF0000"/>
                </a:solidFill>
              </a:rPr>
              <a:t>triển</a:t>
            </a:r>
            <a:r>
              <a:rPr lang="en-US" sz="2800" b="1">
                <a:solidFill>
                  <a:srgbClr val="FF0000"/>
                </a:solidFill>
              </a:rPr>
              <a:t> </a:t>
            </a:r>
            <a:r>
              <a:rPr lang="en-US" sz="2800" b="1" err="1">
                <a:solidFill>
                  <a:srgbClr val="FF0000"/>
                </a:solidFill>
              </a:rPr>
              <a:t>đất</a:t>
            </a:r>
            <a:r>
              <a:rPr lang="en-US" sz="2800" b="1">
                <a:solidFill>
                  <a:srgbClr val="FF0000"/>
                </a:solidFill>
              </a:rPr>
              <a:t> </a:t>
            </a:r>
            <a:r>
              <a:rPr lang="en-US" sz="2800" b="1" err="1">
                <a:solidFill>
                  <a:srgbClr val="FF0000"/>
                </a:solidFill>
              </a:rPr>
              <a:t>nước</a:t>
            </a:r>
            <a:r>
              <a:rPr lang="en-US" sz="2800" b="1">
                <a:solidFill>
                  <a:srgbClr val="FF0000"/>
                </a:solidFill>
              </a:rPr>
              <a:t> </a:t>
            </a:r>
            <a:r>
              <a:rPr lang="en-US" sz="2800" b="1" err="1">
                <a:solidFill>
                  <a:srgbClr val="FF0000"/>
                </a:solidFill>
              </a:rPr>
              <a:t>là</a:t>
            </a:r>
            <a:r>
              <a:rPr lang="en-US" sz="2800" b="1">
                <a:solidFill>
                  <a:srgbClr val="FF0000"/>
                </a:solidFill>
              </a:rPr>
              <a:t> </a:t>
            </a:r>
            <a:r>
              <a:rPr lang="en-US" sz="2800" b="1" err="1">
                <a:solidFill>
                  <a:srgbClr val="FF0000"/>
                </a:solidFill>
              </a:rPr>
              <a:t>như</a:t>
            </a:r>
            <a:r>
              <a:rPr lang="en-US" sz="2800" b="1">
                <a:solidFill>
                  <a:srgbClr val="FF0000"/>
                </a:solidFill>
              </a:rPr>
              <a:t> </a:t>
            </a:r>
            <a:r>
              <a:rPr lang="en-US" sz="2800" b="1" err="1">
                <a:solidFill>
                  <a:srgbClr val="FF0000"/>
                </a:solidFill>
              </a:rPr>
              <a:t>thế</a:t>
            </a:r>
            <a:r>
              <a:rPr lang="en-US" sz="2800" b="1">
                <a:solidFill>
                  <a:srgbClr val="FF0000"/>
                </a:solidFill>
              </a:rPr>
              <a:t> </a:t>
            </a:r>
            <a:r>
              <a:rPr lang="en-US" sz="2800" b="1" err="1">
                <a:solidFill>
                  <a:srgbClr val="FF0000"/>
                </a:solidFill>
              </a:rPr>
              <a:t>nào</a:t>
            </a:r>
            <a:r>
              <a:rPr lang="en-US" sz="2800" b="1">
                <a:solidFill>
                  <a:srgbClr val="FF0000"/>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84" y="202018"/>
            <a:ext cx="3974583" cy="475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35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66774" y="718030"/>
            <a:ext cx="2548835" cy="442547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êu đề 2"/>
          <p:cNvSpPr>
            <a:spLocks noGrp="1"/>
          </p:cNvSpPr>
          <p:nvPr>
            <p:ph type="title"/>
          </p:nvPr>
        </p:nvSpPr>
        <p:spPr>
          <a:xfrm>
            <a:off x="148857" y="1203286"/>
            <a:ext cx="2328530" cy="2940089"/>
          </a:xfrm>
        </p:spPr>
        <p:txBody>
          <a:bodyPr anchor="ctr">
            <a:noAutofit/>
          </a:bodyPr>
          <a:lstStyle/>
          <a:p>
            <a:pPr lvl="0" algn="just">
              <a:lnSpc>
                <a:spcPct val="150000"/>
              </a:lnSpc>
            </a:pPr>
            <a:r>
              <a:rPr lang="en-US" sz="2600">
                <a:solidFill>
                  <a:schemeClr val="tx1"/>
                </a:solidFill>
              </a:rPr>
              <a:t>1</a:t>
            </a:r>
            <a:r>
              <a:rPr lang="vi-VN" sz="2600">
                <a:solidFill>
                  <a:schemeClr val="tx1"/>
                </a:solidFill>
              </a:rPr>
              <a:t>. “Khát vọng </a:t>
            </a:r>
            <a:r>
              <a:rPr lang="en-US" sz="2600">
                <a:solidFill>
                  <a:schemeClr val="tx1"/>
                </a:solidFill>
              </a:rPr>
              <a:t/>
            </a:r>
            <a:br>
              <a:rPr lang="en-US" sz="2600">
                <a:solidFill>
                  <a:schemeClr val="tx1"/>
                </a:solidFill>
              </a:rPr>
            </a:br>
            <a:r>
              <a:rPr lang="vi-VN" sz="2600">
                <a:solidFill>
                  <a:schemeClr val="tx1"/>
                </a:solidFill>
              </a:rPr>
              <a:t>phát triển đất nước” được thể hiện trong quan điểm chỉ đạo</a:t>
            </a:r>
            <a:endParaRPr lang="vi-VN" sz="2600">
              <a:solidFill>
                <a:schemeClr val="tx1"/>
              </a:solidFill>
              <a:latin typeface="Times New Roman" pitchFamily="18" charset="0"/>
              <a:cs typeface="Times New Roman" pitchFamily="18" charset="0"/>
            </a:endParaRPr>
          </a:p>
        </p:txBody>
      </p:sp>
      <p:graphicFrame>
        <p:nvGraphicFramePr>
          <p:cNvPr id="7" name="Sơ đồ 6"/>
          <p:cNvGraphicFramePr/>
          <p:nvPr>
            <p:extLst>
              <p:ext uri="{D42A27DB-BD31-4B8C-83A1-F6EECF244321}">
                <p14:modId xmlns:p14="http://schemas.microsoft.com/office/powerpoint/2010/main" val="1991468621"/>
              </p:ext>
            </p:extLst>
          </p:nvPr>
        </p:nvGraphicFramePr>
        <p:xfrm>
          <a:off x="2784689" y="718031"/>
          <a:ext cx="6547806" cy="4663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214968" y="-31067"/>
            <a:ext cx="9358968" cy="1074973"/>
            <a:chOff x="393026" y="1767398"/>
            <a:chExt cx="8418667" cy="1074973"/>
          </a:xfrm>
        </p:grpSpPr>
        <p:grpSp>
          <p:nvGrpSpPr>
            <p:cNvPr id="15"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2"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3"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16" name="TextBox 15">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1" name="TextBox 20">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spTree>
    <p:extLst>
      <p:ext uri="{BB962C8B-B14F-4D97-AF65-F5344CB8AC3E}">
        <p14:creationId xmlns:p14="http://schemas.microsoft.com/office/powerpoint/2010/main" val="36973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p:cNvSpPr/>
          <p:nvPr/>
        </p:nvSpPr>
        <p:spPr>
          <a:xfrm>
            <a:off x="-1" y="718030"/>
            <a:ext cx="3080188" cy="4425470"/>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êu đề 2"/>
          <p:cNvSpPr>
            <a:spLocks noGrp="1"/>
          </p:cNvSpPr>
          <p:nvPr>
            <p:ph type="title"/>
          </p:nvPr>
        </p:nvSpPr>
        <p:spPr>
          <a:xfrm>
            <a:off x="180752" y="1181100"/>
            <a:ext cx="2513021" cy="3088358"/>
          </a:xfrm>
        </p:spPr>
        <p:txBody>
          <a:bodyPr>
            <a:noAutofit/>
          </a:bodyPr>
          <a:lstStyle/>
          <a:p>
            <a:pPr algn="just"/>
            <a:r>
              <a:rPr lang="vi-VN" sz="3000">
                <a:solidFill>
                  <a:schemeClr val="tx1"/>
                </a:solidFill>
              </a:rPr>
              <a:t>2. “Khát vọng </a:t>
            </a:r>
            <a:r>
              <a:rPr lang="en-US" sz="3000">
                <a:solidFill>
                  <a:schemeClr val="tx1"/>
                </a:solidFill>
              </a:rPr>
              <a:t/>
            </a:r>
            <a:br>
              <a:rPr lang="en-US" sz="3000">
                <a:solidFill>
                  <a:schemeClr val="tx1"/>
                </a:solidFill>
              </a:rPr>
            </a:br>
            <a:r>
              <a:rPr lang="vi-VN" sz="3000">
                <a:solidFill>
                  <a:schemeClr val="tx1"/>
                </a:solidFill>
              </a:rPr>
              <a:t>phát triển đất</a:t>
            </a:r>
            <a:r>
              <a:rPr lang="en-US" sz="3000">
                <a:solidFill>
                  <a:schemeClr val="tx1"/>
                </a:solidFill>
              </a:rPr>
              <a:t> </a:t>
            </a:r>
            <a:r>
              <a:rPr lang="vi-VN" sz="3000">
                <a:solidFill>
                  <a:schemeClr val="tx1"/>
                </a:solidFill>
              </a:rPr>
              <a:t>nước” được thể hiện trong </a:t>
            </a:r>
            <a:r>
              <a:rPr lang="en-US" sz="3000">
                <a:solidFill>
                  <a:schemeClr val="tx1"/>
                </a:solidFill>
              </a:rPr>
              <a:t/>
            </a:r>
            <a:br>
              <a:rPr lang="en-US" sz="3000">
                <a:solidFill>
                  <a:schemeClr val="tx1"/>
                </a:solidFill>
              </a:rPr>
            </a:br>
            <a:r>
              <a:rPr lang="vi-VN" sz="3000">
                <a:solidFill>
                  <a:schemeClr val="tx1"/>
                </a:solidFill>
              </a:rPr>
              <a:t>các mục tiêu </a:t>
            </a:r>
            <a:r>
              <a:rPr lang="en-US" sz="3000">
                <a:solidFill>
                  <a:schemeClr val="tx1"/>
                </a:solidFill>
              </a:rPr>
              <a:t/>
            </a:r>
            <a:br>
              <a:rPr lang="en-US" sz="3000">
                <a:solidFill>
                  <a:schemeClr val="tx1"/>
                </a:solidFill>
              </a:rPr>
            </a:br>
            <a:r>
              <a:rPr lang="vi-VN" sz="3000">
                <a:solidFill>
                  <a:schemeClr val="tx1"/>
                </a:solidFill>
              </a:rPr>
              <a:t>phát triển</a:t>
            </a:r>
          </a:p>
        </p:txBody>
      </p:sp>
      <p:graphicFrame>
        <p:nvGraphicFramePr>
          <p:cNvPr id="17" name="Sơ đồ 16"/>
          <p:cNvGraphicFramePr/>
          <p:nvPr>
            <p:extLst>
              <p:ext uri="{D42A27DB-BD31-4B8C-83A1-F6EECF244321}">
                <p14:modId xmlns:p14="http://schemas.microsoft.com/office/powerpoint/2010/main" val="2778043583"/>
              </p:ext>
            </p:extLst>
          </p:nvPr>
        </p:nvGraphicFramePr>
        <p:xfrm>
          <a:off x="4264067" y="834629"/>
          <a:ext cx="2896162" cy="1930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3750" y="2406929"/>
            <a:ext cx="5400675" cy="2667000"/>
          </a:xfrm>
          <a:prstGeom prst="rect">
            <a:avLst/>
          </a:prstGeom>
          <a:ln>
            <a:noFill/>
          </a:ln>
          <a:effectLst>
            <a:softEdge rad="112500"/>
          </a:effectLst>
        </p:spPr>
      </p:pic>
      <p:grpSp>
        <p:nvGrpSpPr>
          <p:cNvPr id="15" name="Group 14"/>
          <p:cNvGrpSpPr/>
          <p:nvPr/>
        </p:nvGrpSpPr>
        <p:grpSpPr>
          <a:xfrm>
            <a:off x="-214968" y="-31067"/>
            <a:ext cx="9358968" cy="1074973"/>
            <a:chOff x="393026" y="1767398"/>
            <a:chExt cx="8418667" cy="1074973"/>
          </a:xfrm>
        </p:grpSpPr>
        <p:grpSp>
          <p:nvGrpSpPr>
            <p:cNvPr id="19" name="그룹 18">
              <a:extLst>
                <a:ext uri="{FF2B5EF4-FFF2-40B4-BE49-F238E27FC236}">
                  <a16:creationId xmlns:a16="http://schemas.microsoft.com/office/drawing/2014/main" xmlns="" id="{8CEFD164-4BE5-4CCE-BFCC-3B9A6C2617F9}"/>
                </a:ext>
              </a:extLst>
            </p:cNvPr>
            <p:cNvGrpSpPr/>
            <p:nvPr/>
          </p:nvGrpSpPr>
          <p:grpSpPr>
            <a:xfrm>
              <a:off x="393026" y="1767398"/>
              <a:ext cx="8418667" cy="1074973"/>
              <a:chOff x="1253163" y="2379524"/>
              <a:chExt cx="10303703" cy="1315673"/>
            </a:xfrm>
          </p:grpSpPr>
          <p:sp>
            <p:nvSpPr>
              <p:cNvPr id="24" name="Rectangle 6">
                <a:extLst>
                  <a:ext uri="{FF2B5EF4-FFF2-40B4-BE49-F238E27FC236}">
                    <a16:creationId xmlns:a16="http://schemas.microsoft.com/office/drawing/2014/main" xmlns="" id="{A696A48E-A7B0-4902-8B05-D2ABC9763DD1}"/>
                  </a:ext>
                </a:extLst>
              </p:cNvPr>
              <p:cNvSpPr>
                <a:spLocks noChangeArrowheads="1"/>
              </p:cNvSpPr>
              <p:nvPr/>
            </p:nvSpPr>
            <p:spPr bwMode="auto">
              <a:xfrm>
                <a:off x="1503343" y="2393172"/>
                <a:ext cx="10053523" cy="8890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sp>
            <p:nvSpPr>
              <p:cNvPr id="25" name="Freeform 7">
                <a:extLst>
                  <a:ext uri="{FF2B5EF4-FFF2-40B4-BE49-F238E27FC236}">
                    <a16:creationId xmlns:a16="http://schemas.microsoft.com/office/drawing/2014/main" xmlns="" id="{5E873848-643D-40D3-9D1C-08D8C58F24C9}"/>
                  </a:ext>
                </a:extLst>
              </p:cNvPr>
              <p:cNvSpPr>
                <a:spLocks/>
              </p:cNvSpPr>
              <p:nvPr/>
            </p:nvSpPr>
            <p:spPr bwMode="auto">
              <a:xfrm>
                <a:off x="1253163" y="2379524"/>
                <a:ext cx="1408912" cy="1315673"/>
              </a:xfrm>
              <a:custGeom>
                <a:avLst/>
                <a:gdLst>
                  <a:gd name="T0" fmla="*/ 0 w 1224"/>
                  <a:gd name="T1" fmla="*/ 630 h 989"/>
                  <a:gd name="T2" fmla="*/ 465 w 1224"/>
                  <a:gd name="T3" fmla="*/ 989 h 989"/>
                  <a:gd name="T4" fmla="*/ 1224 w 1224"/>
                  <a:gd name="T5" fmla="*/ 0 h 989"/>
                  <a:gd name="T6" fmla="*/ 484 w 1224"/>
                  <a:gd name="T7" fmla="*/ 0 h 989"/>
                  <a:gd name="T8" fmla="*/ 0 w 1224"/>
                  <a:gd name="T9" fmla="*/ 630 h 989"/>
                </a:gdLst>
                <a:ahLst/>
                <a:cxnLst>
                  <a:cxn ang="0">
                    <a:pos x="T0" y="T1"/>
                  </a:cxn>
                  <a:cxn ang="0">
                    <a:pos x="T2" y="T3"/>
                  </a:cxn>
                  <a:cxn ang="0">
                    <a:pos x="T4" y="T5"/>
                  </a:cxn>
                  <a:cxn ang="0">
                    <a:pos x="T6" y="T7"/>
                  </a:cxn>
                  <a:cxn ang="0">
                    <a:pos x="T8" y="T9"/>
                  </a:cxn>
                </a:cxnLst>
                <a:rect l="0" t="0" r="r" b="b"/>
                <a:pathLst>
                  <a:path w="1224" h="989">
                    <a:moveTo>
                      <a:pt x="0" y="630"/>
                    </a:moveTo>
                    <a:lnTo>
                      <a:pt x="465" y="989"/>
                    </a:lnTo>
                    <a:lnTo>
                      <a:pt x="1224" y="0"/>
                    </a:lnTo>
                    <a:lnTo>
                      <a:pt x="484" y="0"/>
                    </a:lnTo>
                    <a:lnTo>
                      <a:pt x="0" y="630"/>
                    </a:lnTo>
                    <a:close/>
                  </a:path>
                </a:pathLst>
              </a:custGeom>
              <a:gradFill>
                <a:gsLst>
                  <a:gs pos="0">
                    <a:schemeClr val="accent1">
                      <a:lumMod val="88000"/>
                    </a:schemeClr>
                  </a:gs>
                  <a:gs pos="100000">
                    <a:schemeClr val="accent1">
                      <a:lumMod val="92000"/>
                    </a:schemeClr>
                  </a:gs>
                </a:gsLst>
                <a:lin ang="8400000" scaled="0"/>
              </a:gra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2025"/>
              </a:p>
            </p:txBody>
          </p:sp>
        </p:grpSp>
        <p:sp>
          <p:nvSpPr>
            <p:cNvPr id="20" name="TextBox 19">
              <a:extLst>
                <a:ext uri="{FF2B5EF4-FFF2-40B4-BE49-F238E27FC236}">
                  <a16:creationId xmlns:a16="http://schemas.microsoft.com/office/drawing/2014/main" xmlns="" id="{5A1CAC6B-46EA-40A1-9442-0E3EB51D7581}"/>
                </a:ext>
              </a:extLst>
            </p:cNvPr>
            <p:cNvSpPr txBox="1"/>
            <p:nvPr/>
          </p:nvSpPr>
          <p:spPr>
            <a:xfrm rot="18452284">
              <a:off x="569188" y="1989992"/>
              <a:ext cx="753300" cy="415281"/>
            </a:xfrm>
            <a:prstGeom prst="rect">
              <a:avLst/>
            </a:prstGeom>
            <a:noFill/>
          </p:spPr>
          <p:txBody>
            <a:bodyPr wrap="square" rtlCol="0">
              <a:spAutoFit/>
            </a:bodyPr>
            <a:lstStyle/>
            <a:p>
              <a:pPr algn="ctr"/>
              <a:r>
                <a:rPr lang="en-US" altLang="ko-KR" sz="2400" b="1">
                  <a:solidFill>
                    <a:schemeClr val="bg1"/>
                  </a:solidFill>
                  <a:cs typeface="Calibri" pitchFamily="34" charset="0"/>
                </a:rPr>
                <a:t>II</a:t>
              </a:r>
              <a:endParaRPr lang="ko-KR" altLang="en-US" sz="2400" b="1">
                <a:solidFill>
                  <a:schemeClr val="bg1"/>
                </a:solidFill>
                <a:cs typeface="Calibri" pitchFamily="34" charset="0"/>
              </a:endParaRPr>
            </a:p>
          </p:txBody>
        </p:sp>
        <p:sp>
          <p:nvSpPr>
            <p:cNvPr id="23" name="TextBox 22">
              <a:extLst>
                <a:ext uri="{FF2B5EF4-FFF2-40B4-BE49-F238E27FC236}">
                  <a16:creationId xmlns:a16="http://schemas.microsoft.com/office/drawing/2014/main" xmlns="" id="{21B5F4E2-B3BA-4D42-950C-402B698E5471}"/>
                </a:ext>
              </a:extLst>
            </p:cNvPr>
            <p:cNvSpPr txBox="1"/>
            <p:nvPr/>
          </p:nvSpPr>
          <p:spPr>
            <a:xfrm>
              <a:off x="1419848" y="1858608"/>
              <a:ext cx="7382740" cy="646331"/>
            </a:xfrm>
            <a:prstGeom prst="rect">
              <a:avLst/>
            </a:prstGeom>
            <a:noFill/>
          </p:spPr>
          <p:txBody>
            <a:bodyPr wrap="square" rtlCol="0">
              <a:spAutoFit/>
            </a:bodyPr>
            <a:lstStyle/>
            <a:p>
              <a:pPr algn="just" defTabSz="612487"/>
              <a:r>
                <a:rPr lang="vi-VN" sz="1800" b="1">
                  <a:solidFill>
                    <a:schemeClr val="bg1"/>
                  </a:solidFill>
                </a:rPr>
                <a:t>KHÁT VỌNG PHÁT TRIỂN ĐẤT NƯỚC</a:t>
              </a:r>
              <a:r>
                <a:rPr lang="en-US" sz="1800" b="1">
                  <a:solidFill>
                    <a:schemeClr val="bg1"/>
                  </a:solidFill>
                </a:rPr>
                <a:t> TRONG BÁO CÁO CHÍNH TRỊ TẠI ĐẠI HỘI ĐẠI BIỂU TOÀN QUỐC LẦN THỨ XIII CỦA ĐẢNG</a:t>
              </a:r>
            </a:p>
          </p:txBody>
        </p:sp>
      </p:grpSp>
    </p:spTree>
    <p:extLst>
      <p:ext uri="{BB962C8B-B14F-4D97-AF65-F5344CB8AC3E}">
        <p14:creationId xmlns:p14="http://schemas.microsoft.com/office/powerpoint/2010/main" val="1747512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11531</TotalTime>
  <Words>1688</Words>
  <Application>Microsoft Office PowerPoint</Application>
  <PresentationFormat>On-screen Show (16:9)</PresentationFormat>
  <Paragraphs>127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“Khát vọng  phát triển đất nước” được thể hiện trong quan điểm chỉ đạo</vt:lpstr>
      <vt:lpstr>2. “Khát vọng  phát triển đất nước” được thể hiện trong  các mục tiêu  phát triển</vt:lpstr>
      <vt:lpstr>PowerPoint Presentation</vt:lpstr>
      <vt:lpstr>3. “Khát vọng phát triển đất nước” được thể hiện trong các định hướng chiến lược phát triển đất nước</vt:lpstr>
      <vt:lpstr>Một là, tiếp tục đổi mới mạnh mẽ tư duy, xây dựng và hoàn thiện đồng bộ thể chế phát triển bền vững đất nước; hoàn thiện toàn diện, đồng bộ thể chế phát triển kinh tế thị trường định hướng XHCN,..</vt:lpstr>
      <vt:lpstr>Hai là, tạo đột phá trong đổi mới căn bản, toàn diện giáo dục và đào tạo, khoa học và công nghệ, phát triển nguồn nhân lực chất lượng cao…</vt:lpstr>
      <vt:lpstr>Ba là, phát triển con người toàn diện và xây dựng nền văn hóa Việt Nam tiên tiến, đậm đà bản sắc dân tộc; quản lý phát triển xã hội có hiệu quả, nghiêm minh, bảo đảm an ninh xã hội, an ninh con người,...</vt:lpstr>
      <vt:lpstr>Bốn là, kiên quyết, kiên trì bảo vệ vững chắc độc lập, thống nhất toàn vẹn lãnh thổ của Tổ quốc; bảo vệ Đảng, Nhà nước, nhân dân,..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ThienIT</cp:lastModifiedBy>
  <cp:revision>705</cp:revision>
  <dcterms:created xsi:type="dcterms:W3CDTF">2020-09-04T01:28:06Z</dcterms:created>
  <dcterms:modified xsi:type="dcterms:W3CDTF">2021-11-02T08:51:23Z</dcterms:modified>
</cp:coreProperties>
</file>