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7"/>
  </p:notesMasterIdLst>
  <p:sldIdLst>
    <p:sldId id="257" r:id="rId2"/>
    <p:sldId id="259" r:id="rId3"/>
    <p:sldId id="294" r:id="rId4"/>
    <p:sldId id="258" r:id="rId5"/>
    <p:sldId id="305" r:id="rId6"/>
    <p:sldId id="261" r:id="rId7"/>
    <p:sldId id="295" r:id="rId8"/>
    <p:sldId id="310" r:id="rId9"/>
    <p:sldId id="264" r:id="rId10"/>
    <p:sldId id="271" r:id="rId11"/>
    <p:sldId id="272" r:id="rId12"/>
    <p:sldId id="263" r:id="rId13"/>
    <p:sldId id="275" r:id="rId14"/>
    <p:sldId id="300" r:id="rId15"/>
    <p:sldId id="278" r:id="rId16"/>
    <p:sldId id="301" r:id="rId17"/>
    <p:sldId id="302" r:id="rId18"/>
    <p:sldId id="306" r:id="rId19"/>
    <p:sldId id="307" r:id="rId20"/>
    <p:sldId id="303" r:id="rId21"/>
    <p:sldId id="308" r:id="rId22"/>
    <p:sldId id="309" r:id="rId23"/>
    <p:sldId id="318" r:id="rId24"/>
    <p:sldId id="313" r:id="rId25"/>
    <p:sldId id="281"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206" y="6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342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A12807A-9169-446A-B541-869FBAF9E2C0}" type="datetimeFigureOut">
              <a:rPr lang="en-US" smtClean="0"/>
              <a:pPr/>
              <a:t>11/2/2021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2B81FB0-6323-46DE-84EE-7D28230843F7}" type="slidenum">
              <a:rPr lang="en-US" smtClean="0"/>
              <a:pPr/>
              <a:t>‹#›</a:t>
            </a:fld>
            <a:endParaRPr lang="en-US"/>
          </a:p>
        </p:txBody>
      </p:sp>
    </p:spTree>
    <p:extLst>
      <p:ext uri="{BB962C8B-B14F-4D97-AF65-F5344CB8AC3E}">
        <p14:creationId xmlns:p14="http://schemas.microsoft.com/office/powerpoint/2010/main" val="32071665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9511C3-0810-4B14-9E98-D779A1E753D4}" type="slidenum">
              <a:rPr lang="en-US" smtClean="0"/>
              <a:pPr/>
              <a:t>1</a:t>
            </a:fld>
            <a:endParaRPr lang="en-US"/>
          </a:p>
        </p:txBody>
      </p:sp>
    </p:spTree>
    <p:extLst>
      <p:ext uri="{BB962C8B-B14F-4D97-AF65-F5344CB8AC3E}">
        <p14:creationId xmlns:p14="http://schemas.microsoft.com/office/powerpoint/2010/main" val="18227539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D8BD707-D9CF-40AE-B4C6-C98DA3205C09}" type="datetimeFigureOut">
              <a:rPr lang="en-US" smtClean="0"/>
              <a:pPr/>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8" name="Title 7"/>
          <p:cNvSpPr>
            <a:spLocks noGrp="1"/>
          </p:cNvSpPr>
          <p:nvPr>
            <p:ph type="title"/>
          </p:nvPr>
        </p:nvSpPr>
        <p:spPr/>
        <p:txBody>
          <a:bodyPr/>
          <a:lstStyle/>
          <a:p>
            <a:r>
              <a:rPr lang="en-US"/>
              <a:t>Click to edit Master title style</a:t>
            </a:r>
          </a:p>
        </p:txBody>
      </p:sp>
      <p:sp>
        <p:nvSpPr>
          <p:cNvPr id="10" name="Content Placeholder 9"/>
          <p:cNvSpPr>
            <a:spLocks noGrp="1"/>
          </p:cNvSpPr>
          <p:nvPr>
            <p:ph sz="quarter" idx="13"/>
          </p:nvPr>
        </p:nvSpPr>
        <p:spPr>
          <a:xfrm>
            <a:off x="1143000" y="731520"/>
            <a:ext cx="6400800"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D8BD707-D9CF-40AE-B4C6-C98DA3205C09}" type="datetimeFigureOut">
              <a:rPr lang="en-US" smtClean="0"/>
              <a:pPr/>
              <a:t>11/2/2021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8" name="Title 7"/>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3"/>
          </p:nvPr>
        </p:nvSpPr>
        <p:spPr>
          <a:xfrm>
            <a:off x="1142999" y="731519"/>
            <a:ext cx="3346704"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45152" y="731520"/>
            <a:ext cx="3346704"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11/2/2021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7000" b="-17000"/>
          </a:stretch>
        </a:blipFill>
        <a:effectLst/>
      </p:bgPr>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1D8BD707-D9CF-40AE-B4C6-C98DA3205C09}" type="datetimeFigureOut">
              <a:rPr lang="en-US" smtClean="0"/>
              <a:pPr/>
              <a:t>11/2/2021</a:t>
            </a:fld>
            <a:endParaRPr lang="en-US"/>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6.gif"/><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gif"/><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gif"/><Relationship Id="rId1" Type="http://schemas.openxmlformats.org/officeDocument/2006/relationships/slideLayout" Target="../slideLayouts/slideLayout7.xml"/><Relationship Id="rId4" Type="http://schemas.openxmlformats.org/officeDocument/2006/relationships/image" Target="https://www.gso.gov.vn/wp-content/uploads/2021/01/GDP-2020.pn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5"/>
          <p:cNvSpPr txBox="1">
            <a:spLocks noChangeArrowheads="1"/>
          </p:cNvSpPr>
          <p:nvPr/>
        </p:nvSpPr>
        <p:spPr bwMode="auto">
          <a:xfrm>
            <a:off x="0" y="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ctr"/>
          <a:lstStyle>
            <a:lvl1pPr>
              <a:defRPr sz="2800">
                <a:solidFill>
                  <a:srgbClr val="FF0000"/>
                </a:solidFill>
                <a:latin typeface="Arial" charset="0"/>
              </a:defRPr>
            </a:lvl1pPr>
            <a:lvl2pPr marL="742950" indent="-285750">
              <a:defRPr sz="2800">
                <a:solidFill>
                  <a:srgbClr val="FF0000"/>
                </a:solidFill>
                <a:latin typeface="Arial" charset="0"/>
              </a:defRPr>
            </a:lvl2pPr>
            <a:lvl3pPr marL="1143000" indent="-228600">
              <a:defRPr sz="2800">
                <a:solidFill>
                  <a:srgbClr val="FF0000"/>
                </a:solidFill>
                <a:latin typeface="Arial" charset="0"/>
              </a:defRPr>
            </a:lvl3pPr>
            <a:lvl4pPr marL="1600200" indent="-228600">
              <a:defRPr sz="2800">
                <a:solidFill>
                  <a:srgbClr val="FF0000"/>
                </a:solidFill>
                <a:latin typeface="Arial" charset="0"/>
              </a:defRPr>
            </a:lvl4pPr>
            <a:lvl5pPr marL="2057400" indent="-228600">
              <a:defRPr sz="2800">
                <a:solidFill>
                  <a:srgbClr val="FF0000"/>
                </a:solidFill>
                <a:latin typeface="Arial" charset="0"/>
              </a:defRPr>
            </a:lvl5pPr>
            <a:lvl6pPr marL="2514600" indent="-228600" eaLnBrk="0" fontAlgn="base" hangingPunct="0">
              <a:spcBef>
                <a:spcPct val="0"/>
              </a:spcBef>
              <a:spcAft>
                <a:spcPct val="0"/>
              </a:spcAft>
              <a:defRPr sz="2800">
                <a:solidFill>
                  <a:srgbClr val="FF0000"/>
                </a:solidFill>
                <a:latin typeface="Arial" charset="0"/>
              </a:defRPr>
            </a:lvl6pPr>
            <a:lvl7pPr marL="2971800" indent="-228600" eaLnBrk="0" fontAlgn="base" hangingPunct="0">
              <a:spcBef>
                <a:spcPct val="0"/>
              </a:spcBef>
              <a:spcAft>
                <a:spcPct val="0"/>
              </a:spcAft>
              <a:defRPr sz="2800">
                <a:solidFill>
                  <a:srgbClr val="FF0000"/>
                </a:solidFill>
                <a:latin typeface="Arial" charset="0"/>
              </a:defRPr>
            </a:lvl7pPr>
            <a:lvl8pPr marL="3429000" indent="-228600" eaLnBrk="0" fontAlgn="base" hangingPunct="0">
              <a:spcBef>
                <a:spcPct val="0"/>
              </a:spcBef>
              <a:spcAft>
                <a:spcPct val="0"/>
              </a:spcAft>
              <a:defRPr sz="2800">
                <a:solidFill>
                  <a:srgbClr val="FF0000"/>
                </a:solidFill>
                <a:latin typeface="Arial" charset="0"/>
              </a:defRPr>
            </a:lvl8pPr>
            <a:lvl9pPr marL="3886200" indent="-228600" eaLnBrk="0" fontAlgn="base" hangingPunct="0">
              <a:spcBef>
                <a:spcPct val="0"/>
              </a:spcBef>
              <a:spcAft>
                <a:spcPct val="0"/>
              </a:spcAft>
              <a:defRPr sz="2800">
                <a:solidFill>
                  <a:srgbClr val="FF0000"/>
                </a:solidFill>
                <a:latin typeface="Arial" charset="0"/>
              </a:defRPr>
            </a:lvl9pPr>
          </a:lstStyle>
          <a:p>
            <a:pPr algn="ctr" eaLnBrk="1" hangingPunct="1"/>
            <a:endParaRPr lang="en-US" sz="2400" b="1" dirty="0">
              <a:solidFill>
                <a:schemeClr val="accent2"/>
              </a:solidFill>
              <a:latin typeface="Times New Roman" pitchFamily="18" charset="0"/>
              <a:cs typeface="Times New Roman" pitchFamily="18" charset="0"/>
            </a:endParaRPr>
          </a:p>
        </p:txBody>
      </p:sp>
      <p:sp>
        <p:nvSpPr>
          <p:cNvPr id="3076" name="AutoShape 15" descr="Image result for BÁC HỒ CƯỜI"/>
          <p:cNvSpPr>
            <a:spLocks noChangeAspect="1" noChangeArrowheads="1"/>
          </p:cNvSpPr>
          <p:nvPr/>
        </p:nvSpPr>
        <p:spPr bwMode="auto">
          <a:xfrm>
            <a:off x="190500" y="-2127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077" name="AutoShape 17" descr="Related image"/>
          <p:cNvSpPr>
            <a:spLocks noChangeAspect="1" noChangeArrowheads="1"/>
          </p:cNvSpPr>
          <p:nvPr/>
        </p:nvSpPr>
        <p:spPr bwMode="auto">
          <a:xfrm>
            <a:off x="190500" y="-2127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nvGrpSpPr>
          <p:cNvPr id="3079" name="Group 76"/>
          <p:cNvGrpSpPr>
            <a:grpSpLocks/>
          </p:cNvGrpSpPr>
          <p:nvPr/>
        </p:nvGrpSpPr>
        <p:grpSpPr bwMode="auto">
          <a:xfrm>
            <a:off x="4184650" y="4267200"/>
            <a:ext cx="5111750" cy="2514600"/>
            <a:chOff x="2290" y="1527"/>
            <a:chExt cx="3072" cy="1637"/>
          </a:xfrm>
        </p:grpSpPr>
        <p:pic>
          <p:nvPicPr>
            <p:cNvPr id="3081" name="Picture 77" descr="BD13635_"/>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057" y="1527"/>
              <a:ext cx="95" cy="1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2" name="Rectangle 78"/>
            <p:cNvSpPr>
              <a:spLocks noChangeArrowheads="1"/>
            </p:cNvSpPr>
            <p:nvPr/>
          </p:nvSpPr>
          <p:spPr bwMode="auto">
            <a:xfrm>
              <a:off x="2290" y="3068"/>
              <a:ext cx="3072" cy="96"/>
            </a:xfrm>
            <a:prstGeom prst="rect">
              <a:avLst/>
            </a:prstGeom>
            <a:gradFill rotWithShape="0">
              <a:gsLst>
                <a:gs pos="0">
                  <a:srgbClr val="FFF200"/>
                </a:gs>
                <a:gs pos="45000">
                  <a:srgbClr val="FF7A00"/>
                </a:gs>
                <a:gs pos="70000">
                  <a:srgbClr val="FF0300"/>
                </a:gs>
                <a:gs pos="100000">
                  <a:srgbClr val="4D0808"/>
                </a:gs>
              </a:gsLst>
              <a:lin ang="5400000" scaled="1"/>
            </a:gradFill>
            <a:ln w="9525">
              <a:solidFill>
                <a:schemeClr val="tx1"/>
              </a:solidFill>
              <a:miter lim="800000"/>
              <a:headEnd/>
              <a:tailEnd/>
            </a:ln>
          </p:spPr>
          <p:txBody>
            <a:bodyPr wrap="none" anchor="ctr"/>
            <a:lstStyle/>
            <a:p>
              <a:endParaRPr lang="en-US">
                <a:latin typeface="Calibri" pitchFamily="34" charset="0"/>
              </a:endParaRPr>
            </a:p>
          </p:txBody>
        </p:sp>
        <p:pic>
          <p:nvPicPr>
            <p:cNvPr id="3083" name="Picture 79" descr="celtic0131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 y="2706"/>
              <a:ext cx="396"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201" y="0"/>
            <a:ext cx="1554970" cy="1327951"/>
          </a:xfrm>
          <a:prstGeom prst="rect">
            <a:avLst/>
          </a:prstGeom>
        </p:spPr>
      </p:pic>
      <p:sp>
        <p:nvSpPr>
          <p:cNvPr id="13" name="Title 1"/>
          <p:cNvSpPr txBox="1">
            <a:spLocks/>
          </p:cNvSpPr>
          <p:nvPr/>
        </p:nvSpPr>
        <p:spPr bwMode="auto">
          <a:xfrm>
            <a:off x="65675" y="0"/>
            <a:ext cx="9144000" cy="1752600"/>
          </a:xfrm>
          <a:prstGeom prst="rect">
            <a:avLst/>
          </a:prstGeom>
          <a:noFill/>
          <a:ln w="9525">
            <a:noFill/>
            <a:miter lim="800000"/>
            <a:headEnd/>
            <a:tailEnd/>
          </a:ln>
        </p:spPr>
        <p:txBody>
          <a:bodyPr anchor="ctr"/>
          <a:lstStyle/>
          <a:p>
            <a:pPr lvl="0" algn="ctr">
              <a:defRPr/>
            </a:pPr>
            <a:r>
              <a:rPr lang="en-US" sz="2800" b="1" u="sng" kern="0" dirty="0">
                <a:ln w="11430"/>
                <a:solidFill>
                  <a:srgbClr val="002060"/>
                </a:solidFill>
                <a:effectLst>
                  <a:outerShdw blurRad="50800" dist="39000" dir="5460000" algn="tl">
                    <a:srgbClr val="000000">
                      <a:alpha val="38000"/>
                    </a:srgbClr>
                  </a:outerShdw>
                </a:effectLst>
                <a:latin typeface="Times New Roman" pitchFamily="18" charset="0"/>
                <a:cs typeface="Times New Roman" pitchFamily="18" charset="0"/>
              </a:rPr>
              <a:t>CHUYÊN ĐỀ</a:t>
            </a:r>
          </a:p>
          <a:p>
            <a:pPr algn="ctr">
              <a:defRPr/>
            </a:pPr>
            <a:r>
              <a:rPr lang="en-US" sz="2800" b="1" kern="0" dirty="0">
                <a:ln w="11430"/>
                <a:solidFill>
                  <a:srgbClr val="002060"/>
                </a:solidFill>
                <a:effectLst>
                  <a:outerShdw blurRad="50800" dist="39000" dir="5460000" algn="tl">
                    <a:srgbClr val="000000">
                      <a:alpha val="38000"/>
                    </a:srgbClr>
                  </a:outerShdw>
                </a:effectLst>
                <a:latin typeface="Times New Roman" pitchFamily="18" charset="0"/>
                <a:cs typeface="Times New Roman" pitchFamily="18" charset="0"/>
              </a:rPr>
              <a:t>NHỮNG NỘI DUNG CHỦ YẾU </a:t>
            </a:r>
            <a:r>
              <a:rPr lang="vi-VN" sz="2800" b="1" kern="0" dirty="0">
                <a:ln w="11430"/>
                <a:solidFill>
                  <a:srgbClr val="002060"/>
                </a:solidFill>
                <a:effectLst>
                  <a:outerShdw blurRad="50800" dist="39000" dir="5460000" algn="tl">
                    <a:srgbClr val="000000">
                      <a:alpha val="38000"/>
                    </a:srgbClr>
                  </a:outerShdw>
                </a:effectLst>
                <a:latin typeface="Times New Roman" pitchFamily="18" charset="0"/>
                <a:cs typeface="Times New Roman" pitchFamily="18" charset="0"/>
              </a:rPr>
              <a:t>CHIẾN LƯỢC </a:t>
            </a:r>
            <a:endParaRPr lang="en-US" sz="2800" b="1" kern="0" dirty="0">
              <a:ln w="11430"/>
              <a:solidFill>
                <a:srgbClr val="002060"/>
              </a:solidFill>
              <a:effectLst>
                <a:outerShdw blurRad="50800" dist="39000" dir="5460000" algn="tl">
                  <a:srgbClr val="000000">
                    <a:alpha val="38000"/>
                  </a:srgbClr>
                </a:outerShdw>
              </a:effectLst>
              <a:latin typeface="Times New Roman" pitchFamily="18" charset="0"/>
              <a:cs typeface="Times New Roman" pitchFamily="18" charset="0"/>
            </a:endParaRPr>
          </a:p>
          <a:p>
            <a:pPr algn="ctr">
              <a:defRPr/>
            </a:pPr>
            <a:r>
              <a:rPr lang="vi-VN" sz="2800" b="1" kern="0" dirty="0">
                <a:ln w="11430"/>
                <a:solidFill>
                  <a:srgbClr val="002060"/>
                </a:solidFill>
                <a:effectLst>
                  <a:outerShdw blurRad="50800" dist="39000" dir="5460000" algn="tl">
                    <a:srgbClr val="000000">
                      <a:alpha val="38000"/>
                    </a:srgbClr>
                  </a:outerShdw>
                </a:effectLst>
                <a:latin typeface="Times New Roman" pitchFamily="18" charset="0"/>
                <a:cs typeface="Times New Roman" pitchFamily="18" charset="0"/>
              </a:rPr>
              <a:t>PHÁT TRIỂN KINH TẾ - XÃ HỘI 10 NĂM 2021 - 2030</a:t>
            </a:r>
            <a:endParaRPr lang="en-US" sz="2800" b="1" kern="0" dirty="0">
              <a:ln w="11430"/>
              <a:solidFill>
                <a:srgbClr val="002060"/>
              </a:soli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14" name="TextBox 7"/>
          <p:cNvSpPr txBox="1">
            <a:spLocks noChangeArrowheads="1"/>
          </p:cNvSpPr>
          <p:nvPr/>
        </p:nvSpPr>
        <p:spPr bwMode="auto">
          <a:xfrm>
            <a:off x="-32848" y="1600200"/>
            <a:ext cx="9144000" cy="954107"/>
          </a:xfrm>
          <a:prstGeom prst="rect">
            <a:avLst/>
          </a:prstGeom>
          <a:noFill/>
          <a:ln>
            <a:noFill/>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lgn="ctr">
              <a:defRPr/>
            </a:pPr>
            <a:r>
              <a:rPr lang="en-US" sz="28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Tuyên</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truyền</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viên: </a:t>
            </a:r>
            <a:r>
              <a:rPr lang="en-US" sz="28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Lê</a:t>
            </a:r>
            <a:r>
              <a:rPr lang="en-US"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Văn</a:t>
            </a:r>
            <a:r>
              <a:rPr lang="en-US"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Thông</a:t>
            </a:r>
            <a:endParaRPr lang="en-US"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a:p>
            <a:pPr algn="ctr">
              <a:defRPr/>
            </a:pPr>
            <a:r>
              <a:rPr lang="en-US" sz="28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Đảng</a:t>
            </a:r>
            <a:r>
              <a:rPr lang="en-US"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bộ</a:t>
            </a:r>
            <a:r>
              <a:rPr lang="en-US"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Trường</a:t>
            </a:r>
            <a:r>
              <a:rPr lang="en-US"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Cao </a:t>
            </a:r>
            <a:r>
              <a:rPr lang="en-US" sz="28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đẳng</a:t>
            </a:r>
            <a:r>
              <a:rPr lang="en-US"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K</a:t>
            </a:r>
            <a:r>
              <a:rPr lang="vi-VN"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ỹ</a:t>
            </a:r>
            <a:r>
              <a:rPr lang="en-US"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thuật</a:t>
            </a:r>
            <a:r>
              <a:rPr lang="en-US"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Qu</a:t>
            </a:r>
            <a:r>
              <a:rPr lang="vi-VN"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ảng</a:t>
            </a:r>
            <a:r>
              <a:rPr lang="en-US"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Tr</a:t>
            </a:r>
            <a:r>
              <a:rPr lang="vi-VN"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ị</a:t>
            </a:r>
            <a:endParaRPr lang="en-US"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1026" name="Picture 2" descr="D:\ĐUK CƠ QUAN &amp; DOANH NGHIỆP\ẢNH HOẠT ĐỘNG\HỘI NGHỊ\HỘI THI Bcv GIỎI 2021\IMG_8784.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28800" y="2598748"/>
            <a:ext cx="6053789" cy="40355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2685476"/>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109166"/>
            <a:ext cx="6858000" cy="6858000"/>
          </a:xfrm>
          <a:prstGeom prst="rect">
            <a:avLst/>
          </a:prstGeom>
        </p:spPr>
      </p:pic>
      <p:sp>
        <p:nvSpPr>
          <p:cNvPr id="19" name="Rounded Rectangle 18"/>
          <p:cNvSpPr/>
          <p:nvPr/>
        </p:nvSpPr>
        <p:spPr>
          <a:xfrm>
            <a:off x="304800" y="2280517"/>
            <a:ext cx="8686800" cy="442508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buFontTx/>
              <a:buChar char="-"/>
            </a:pPr>
            <a:r>
              <a:rPr lang="vi-VN" sz="2800" u="sng" dirty="0" smtClean="0">
                <a:solidFill>
                  <a:srgbClr val="FF0000"/>
                </a:solidFill>
                <a:latin typeface="Times New Roman" pitchFamily="18" charset="0"/>
                <a:cs typeface="Times New Roman" pitchFamily="18" charset="0"/>
              </a:rPr>
              <a:t> Đến </a:t>
            </a:r>
            <a:r>
              <a:rPr lang="vi-VN" sz="2800" u="sng" dirty="0">
                <a:solidFill>
                  <a:srgbClr val="FF0000"/>
                </a:solidFill>
                <a:latin typeface="Times New Roman" pitchFamily="18" charset="0"/>
                <a:cs typeface="Times New Roman" pitchFamily="18" charset="0"/>
              </a:rPr>
              <a:t>năm 2025</a:t>
            </a:r>
            <a:r>
              <a:rPr lang="vi-VN" sz="2800" dirty="0">
                <a:solidFill>
                  <a:srgbClr val="FF0000"/>
                </a:solidFill>
                <a:latin typeface="Times New Roman" pitchFamily="18" charset="0"/>
                <a:cs typeface="Times New Roman" pitchFamily="18" charset="0"/>
              </a:rPr>
              <a:t> </a:t>
            </a:r>
            <a:r>
              <a:rPr lang="vi-VN" sz="2800" b="1" dirty="0">
                <a:solidFill>
                  <a:srgbClr val="FF0000"/>
                </a:solidFill>
                <a:latin typeface="Times New Roman" pitchFamily="18" charset="0"/>
                <a:cs typeface="Times New Roman" pitchFamily="18" charset="0"/>
              </a:rPr>
              <a:t>là nước đang phát triển có công nghiệp theo hướng hiện đại, vượt qua mức thu nhập trung bình thấp</a:t>
            </a:r>
            <a:r>
              <a:rPr lang="vi-VN" sz="2800" dirty="0">
                <a:solidFill>
                  <a:srgbClr val="FF0000"/>
                </a:solidFill>
                <a:latin typeface="Times New Roman" pitchFamily="18" charset="0"/>
                <a:cs typeface="Times New Roman" pitchFamily="18" charset="0"/>
              </a:rPr>
              <a:t>. </a:t>
            </a:r>
            <a:r>
              <a:rPr lang="vi-VN" sz="2800" dirty="0" smtClean="0">
                <a:solidFill>
                  <a:srgbClr val="FF0000"/>
                </a:solidFill>
                <a:latin typeface="Times New Roman" pitchFamily="18" charset="0"/>
                <a:cs typeface="Times New Roman" pitchFamily="18" charset="0"/>
              </a:rPr>
              <a:t>Hiện </a:t>
            </a:r>
            <a:r>
              <a:rPr lang="vi-VN" sz="2800" dirty="0">
                <a:solidFill>
                  <a:srgbClr val="FF0000"/>
                </a:solidFill>
                <a:latin typeface="Times New Roman" pitchFamily="18" charset="0"/>
                <a:cs typeface="Times New Roman" pitchFamily="18" charset="0"/>
              </a:rPr>
              <a:t>nay khoảng 3.490 USD/ng</a:t>
            </a:r>
            <a:r>
              <a:rPr lang="en-US" sz="2800" dirty="0" err="1">
                <a:solidFill>
                  <a:srgbClr val="FF0000"/>
                </a:solidFill>
                <a:latin typeface="Times New Roman" pitchFamily="18" charset="0"/>
                <a:cs typeface="Times New Roman" pitchFamily="18" charset="0"/>
              </a:rPr>
              <a:t>ườ</a:t>
            </a:r>
            <a:r>
              <a:rPr lang="vi-VN" sz="2800" dirty="0" smtClean="0">
                <a:solidFill>
                  <a:srgbClr val="FF0000"/>
                </a:solidFill>
                <a:latin typeface="Times New Roman" pitchFamily="18" charset="0"/>
                <a:cs typeface="Times New Roman" pitchFamily="18" charset="0"/>
              </a:rPr>
              <a:t>i.</a:t>
            </a:r>
          </a:p>
          <a:p>
            <a:pPr algn="just">
              <a:buFontTx/>
              <a:buChar char="-"/>
            </a:pPr>
            <a:endParaRPr lang="en-US" sz="2800" dirty="0">
              <a:solidFill>
                <a:srgbClr val="FF0000"/>
              </a:solidFill>
              <a:latin typeface="Times New Roman" pitchFamily="18" charset="0"/>
              <a:cs typeface="Times New Roman" pitchFamily="18" charset="0"/>
            </a:endParaRPr>
          </a:p>
          <a:p>
            <a:pPr algn="just">
              <a:buFontTx/>
              <a:buChar char="-"/>
            </a:pPr>
            <a:r>
              <a:rPr lang="vi-VN" sz="2800" u="sng" dirty="0" smtClean="0">
                <a:solidFill>
                  <a:srgbClr val="FF0000"/>
                </a:solidFill>
                <a:latin typeface="Times New Roman" pitchFamily="18" charset="0"/>
                <a:cs typeface="Times New Roman" pitchFamily="18" charset="0"/>
              </a:rPr>
              <a:t> Phấn </a:t>
            </a:r>
            <a:r>
              <a:rPr lang="vi-VN" sz="2800" u="sng" dirty="0">
                <a:solidFill>
                  <a:srgbClr val="FF0000"/>
                </a:solidFill>
                <a:latin typeface="Times New Roman" pitchFamily="18" charset="0"/>
                <a:cs typeface="Times New Roman" pitchFamily="18" charset="0"/>
              </a:rPr>
              <a:t>đấu đến năm 2030</a:t>
            </a:r>
            <a:r>
              <a:rPr lang="vi-VN" sz="2800" dirty="0">
                <a:solidFill>
                  <a:srgbClr val="FF0000"/>
                </a:solidFill>
                <a:latin typeface="Times New Roman" pitchFamily="18" charset="0"/>
                <a:cs typeface="Times New Roman" pitchFamily="18" charset="0"/>
              </a:rPr>
              <a:t> </a:t>
            </a:r>
            <a:r>
              <a:rPr lang="vi-VN" sz="2800" b="1" dirty="0">
                <a:solidFill>
                  <a:srgbClr val="FF0000"/>
                </a:solidFill>
                <a:latin typeface="Times New Roman" pitchFamily="18" charset="0"/>
                <a:cs typeface="Times New Roman" pitchFamily="18" charset="0"/>
              </a:rPr>
              <a:t>là nước đang phát triển có công nghiệp hiện đại, thu nhập trung bình cao</a:t>
            </a:r>
            <a:r>
              <a:rPr lang="vi-VN" sz="2800" dirty="0">
                <a:solidFill>
                  <a:srgbClr val="FF0000"/>
                </a:solidFill>
                <a:latin typeface="Times New Roman" pitchFamily="18" charset="0"/>
                <a:cs typeface="Times New Roman" pitchFamily="18" charset="0"/>
              </a:rPr>
              <a:t>. </a:t>
            </a:r>
            <a:endParaRPr lang="vi-VN" sz="2800" dirty="0" smtClean="0">
              <a:solidFill>
                <a:srgbClr val="FF0000"/>
              </a:solidFill>
              <a:latin typeface="Times New Roman" pitchFamily="18" charset="0"/>
              <a:cs typeface="Times New Roman" pitchFamily="18" charset="0"/>
            </a:endParaRPr>
          </a:p>
          <a:p>
            <a:pPr algn="just">
              <a:buFontTx/>
              <a:buChar char="-"/>
            </a:pPr>
            <a:endParaRPr lang="en-US" sz="2800" dirty="0">
              <a:solidFill>
                <a:srgbClr val="FF0000"/>
              </a:solidFill>
              <a:latin typeface="Times New Roman" pitchFamily="18" charset="0"/>
              <a:cs typeface="Times New Roman" pitchFamily="18" charset="0"/>
            </a:endParaRPr>
          </a:p>
          <a:p>
            <a:pPr algn="just"/>
            <a:r>
              <a:rPr lang="vi-VN" sz="2800" dirty="0">
                <a:solidFill>
                  <a:srgbClr val="FF0000"/>
                </a:solidFill>
                <a:latin typeface="Times New Roman" pitchFamily="18" charset="0"/>
                <a:cs typeface="Times New Roman" pitchFamily="18" charset="0"/>
              </a:rPr>
              <a:t>- </a:t>
            </a:r>
            <a:r>
              <a:rPr lang="vi-VN" sz="2800" u="sng" dirty="0">
                <a:solidFill>
                  <a:srgbClr val="FF0000"/>
                </a:solidFill>
                <a:latin typeface="Times New Roman" pitchFamily="18" charset="0"/>
                <a:cs typeface="Times New Roman" pitchFamily="18" charset="0"/>
              </a:rPr>
              <a:t>Phấn đấu đến năm 2045</a:t>
            </a:r>
            <a:r>
              <a:rPr lang="vi-VN" sz="2800" dirty="0">
                <a:solidFill>
                  <a:srgbClr val="FF0000"/>
                </a:solidFill>
                <a:latin typeface="Times New Roman" pitchFamily="18" charset="0"/>
                <a:cs typeface="Times New Roman" pitchFamily="18" charset="0"/>
              </a:rPr>
              <a:t> </a:t>
            </a:r>
            <a:r>
              <a:rPr lang="vi-VN" sz="2800" b="1" dirty="0">
                <a:solidFill>
                  <a:srgbClr val="FF0000"/>
                </a:solidFill>
                <a:latin typeface="Times New Roman" pitchFamily="18" charset="0"/>
                <a:cs typeface="Times New Roman" pitchFamily="18" charset="0"/>
              </a:rPr>
              <a:t>trở thành nước phát triển, thu nhập cao. </a:t>
            </a:r>
            <a:endParaRPr lang="en-US" sz="2800" dirty="0">
              <a:solidFill>
                <a:srgbClr val="FF0000"/>
              </a:solidFill>
              <a:latin typeface="Times New Roman" pitchFamily="18" charset="0"/>
              <a:cs typeface="Times New Roman" pitchFamily="18" charset="0"/>
            </a:endParaRPr>
          </a:p>
        </p:txBody>
      </p:sp>
      <p:sp>
        <p:nvSpPr>
          <p:cNvPr id="21" name="Rounded Rectangle 20"/>
          <p:cNvSpPr/>
          <p:nvPr/>
        </p:nvSpPr>
        <p:spPr>
          <a:xfrm>
            <a:off x="1371600" y="75438"/>
            <a:ext cx="7620000" cy="838962"/>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r>
              <a:rPr lang="vi-VN" sz="3200" b="1" spc="-10" dirty="0">
                <a:solidFill>
                  <a:srgbClr val="000000"/>
                </a:solidFill>
                <a:latin typeface="Times New Roman"/>
                <a:ea typeface="Arial"/>
              </a:rPr>
              <a:t>4</a:t>
            </a:r>
            <a:r>
              <a:rPr lang="en-US" sz="3200" b="1" spc="-10" dirty="0">
                <a:solidFill>
                  <a:srgbClr val="000000"/>
                </a:solidFill>
                <a:latin typeface="Times New Roman"/>
                <a:ea typeface="Arial"/>
              </a:rPr>
              <a:t>. </a:t>
            </a:r>
            <a:r>
              <a:rPr lang="en-US" sz="3200" b="1" spc="-10" dirty="0" err="1">
                <a:solidFill>
                  <a:srgbClr val="000000"/>
                </a:solidFill>
                <a:latin typeface="Times New Roman"/>
                <a:ea typeface="Arial"/>
              </a:rPr>
              <a:t>Mục</a:t>
            </a:r>
            <a:r>
              <a:rPr lang="en-US" sz="3200" b="1" spc="-10" dirty="0">
                <a:solidFill>
                  <a:srgbClr val="000000"/>
                </a:solidFill>
                <a:latin typeface="Times New Roman"/>
                <a:ea typeface="Arial"/>
              </a:rPr>
              <a:t> </a:t>
            </a:r>
            <a:r>
              <a:rPr lang="en-US" sz="3200" b="1" spc="-10" dirty="0" err="1">
                <a:solidFill>
                  <a:srgbClr val="000000"/>
                </a:solidFill>
                <a:latin typeface="Times New Roman"/>
                <a:ea typeface="Arial"/>
              </a:rPr>
              <a:t>tiêu</a:t>
            </a:r>
            <a:r>
              <a:rPr lang="en-US" sz="3200" b="1" spc="-10" dirty="0">
                <a:solidFill>
                  <a:srgbClr val="000000"/>
                </a:solidFill>
                <a:latin typeface="Times New Roman"/>
                <a:ea typeface="Arial"/>
              </a:rPr>
              <a:t> chi</a:t>
            </a:r>
            <a:r>
              <a:rPr lang="vi-VN" sz="3200" b="1" spc="-10" dirty="0">
                <a:solidFill>
                  <a:srgbClr val="000000"/>
                </a:solidFill>
                <a:latin typeface="Times New Roman"/>
                <a:ea typeface="Arial"/>
              </a:rPr>
              <a:t>ến lược</a:t>
            </a:r>
            <a:endParaRPr lang="en-US" sz="3200" b="1" spc="-10" dirty="0">
              <a:solidFill>
                <a:srgbClr val="000000"/>
              </a:solidFill>
              <a:latin typeface="Times New Roman"/>
              <a:ea typeface="Arial"/>
            </a:endParaRPr>
          </a:p>
        </p:txBody>
      </p:sp>
      <p:sp>
        <p:nvSpPr>
          <p:cNvPr id="2" name="Horizontal Scroll 1"/>
          <p:cNvSpPr/>
          <p:nvPr/>
        </p:nvSpPr>
        <p:spPr>
          <a:xfrm>
            <a:off x="1524000" y="990600"/>
            <a:ext cx="6019800" cy="1066800"/>
          </a:xfrm>
          <a:prstGeom prst="horizontalScroll">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rgbClr val="0070C0"/>
                </a:solidFill>
                <a:latin typeface="Times New Roman" panose="02020603050405020304" pitchFamily="18" charset="0"/>
                <a:cs typeface="Times New Roman" panose="02020603050405020304" pitchFamily="18" charset="0"/>
              </a:rPr>
              <a:t>4.1 </a:t>
            </a:r>
            <a:r>
              <a:rPr lang="en-US" sz="3200" b="1" dirty="0">
                <a:solidFill>
                  <a:srgbClr val="0070C0"/>
                </a:solidFill>
                <a:latin typeface="Times New Roman" panose="02020603050405020304" pitchFamily="18" charset="0"/>
                <a:cs typeface="Times New Roman" panose="02020603050405020304" pitchFamily="18" charset="0"/>
              </a:rPr>
              <a:t>MỤC TIÊU TỔNG QUÁT</a:t>
            </a:r>
          </a:p>
        </p:txBody>
      </p:sp>
      <p:pic>
        <p:nvPicPr>
          <p:cNvPr id="6" name="Picture 3">
            <a:extLst>
              <a:ext uri="{FF2B5EF4-FFF2-40B4-BE49-F238E27FC236}">
                <a16:creationId xmlns:a16="http://schemas.microsoft.com/office/drawing/2014/main" xmlns="" id="{C37E6A44-D83A-472E-8207-54C22469D40F}"/>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52400" y="-76200"/>
            <a:ext cx="1698625" cy="133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2041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15000" fill="hold"/>
                                        <p:tgtEl>
                                          <p:spTgt spid="7"/>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1000" fill="hold"/>
                                        <p:tgtEl>
                                          <p:spTgt spid="19"/>
                                        </p:tgtEl>
                                        <p:attrNameLst>
                                          <p:attrName>ppt_w</p:attrName>
                                        </p:attrNameLst>
                                      </p:cBhvr>
                                      <p:tavLst>
                                        <p:tav tm="0">
                                          <p:val>
                                            <p:fltVal val="0"/>
                                          </p:val>
                                        </p:tav>
                                        <p:tav tm="100000">
                                          <p:val>
                                            <p:strVal val="#ppt_w"/>
                                          </p:val>
                                        </p:tav>
                                      </p:tavLst>
                                    </p:anim>
                                    <p:anim calcmode="lin" valueType="num">
                                      <p:cBhvr>
                                        <p:cTn id="20" dur="1000" fill="hold"/>
                                        <p:tgtEl>
                                          <p:spTgt spid="19"/>
                                        </p:tgtEl>
                                        <p:attrNameLst>
                                          <p:attrName>ppt_h</p:attrName>
                                        </p:attrNameLst>
                                      </p:cBhvr>
                                      <p:tavLst>
                                        <p:tav tm="0">
                                          <p:val>
                                            <p:fltVal val="0"/>
                                          </p:val>
                                        </p:tav>
                                        <p:tav tm="100000">
                                          <p:val>
                                            <p:strVal val="#ppt_h"/>
                                          </p:val>
                                        </p:tav>
                                      </p:tavLst>
                                    </p:anim>
                                    <p:anim calcmode="lin" valueType="num">
                                      <p:cBhvr>
                                        <p:cTn id="21" dur="1000" fill="hold"/>
                                        <p:tgtEl>
                                          <p:spTgt spid="19"/>
                                        </p:tgtEl>
                                        <p:attrNameLst>
                                          <p:attrName>style.rotation</p:attrName>
                                        </p:attrNameLst>
                                      </p:cBhvr>
                                      <p:tavLst>
                                        <p:tav tm="0">
                                          <p:val>
                                            <p:fltVal val="90"/>
                                          </p:val>
                                        </p:tav>
                                        <p:tav tm="100000">
                                          <p:val>
                                            <p:fltVal val="0"/>
                                          </p:val>
                                        </p:tav>
                                      </p:tavLst>
                                    </p:anim>
                                    <p:animEffect transition="in" filter="fade">
                                      <p:cBhvr>
                                        <p:cTn id="22"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ed Rectangle 20"/>
          <p:cNvSpPr/>
          <p:nvPr/>
        </p:nvSpPr>
        <p:spPr>
          <a:xfrm>
            <a:off x="1295400" y="-762"/>
            <a:ext cx="6858000" cy="915162"/>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r>
              <a:rPr lang="en-US" sz="3200" b="1" spc="-10" dirty="0">
                <a:solidFill>
                  <a:srgbClr val="000000"/>
                </a:solidFill>
                <a:latin typeface="Times New Roman"/>
                <a:ea typeface="Arial"/>
              </a:rPr>
              <a:t>2.1 </a:t>
            </a:r>
            <a:r>
              <a:rPr lang="en-US" sz="3200" b="1" spc="-10" dirty="0" err="1">
                <a:solidFill>
                  <a:srgbClr val="000000"/>
                </a:solidFill>
                <a:latin typeface="Times New Roman"/>
                <a:ea typeface="Arial"/>
              </a:rPr>
              <a:t>Mục</a:t>
            </a:r>
            <a:r>
              <a:rPr lang="en-US" sz="3200" b="1" spc="-10" dirty="0">
                <a:solidFill>
                  <a:srgbClr val="000000"/>
                </a:solidFill>
                <a:latin typeface="Times New Roman"/>
                <a:ea typeface="Arial"/>
              </a:rPr>
              <a:t> </a:t>
            </a:r>
            <a:r>
              <a:rPr lang="en-US" sz="3200" b="1" spc="-10" dirty="0" err="1">
                <a:solidFill>
                  <a:srgbClr val="000000"/>
                </a:solidFill>
                <a:latin typeface="Times New Roman"/>
                <a:ea typeface="Arial"/>
              </a:rPr>
              <a:t>tiêu</a:t>
            </a:r>
            <a:r>
              <a:rPr lang="en-US" sz="3200" b="1" spc="-10" dirty="0">
                <a:solidFill>
                  <a:srgbClr val="000000"/>
                </a:solidFill>
                <a:latin typeface="Times New Roman"/>
                <a:ea typeface="Arial"/>
              </a:rPr>
              <a:t> </a:t>
            </a:r>
            <a:r>
              <a:rPr lang="en-US" sz="3200" b="1" spc="-10" dirty="0" err="1">
                <a:solidFill>
                  <a:srgbClr val="000000"/>
                </a:solidFill>
                <a:latin typeface="Times New Roman"/>
                <a:ea typeface="Arial"/>
              </a:rPr>
              <a:t>cụ</a:t>
            </a:r>
            <a:r>
              <a:rPr lang="en-US" sz="3200" b="1" spc="-10" dirty="0">
                <a:solidFill>
                  <a:srgbClr val="000000"/>
                </a:solidFill>
                <a:latin typeface="Times New Roman"/>
                <a:ea typeface="Arial"/>
              </a:rPr>
              <a:t> </a:t>
            </a:r>
            <a:r>
              <a:rPr lang="en-US" sz="3200" b="1" spc="-10" dirty="0" err="1">
                <a:solidFill>
                  <a:srgbClr val="000000"/>
                </a:solidFill>
                <a:latin typeface="Times New Roman"/>
                <a:ea typeface="Arial"/>
              </a:rPr>
              <a:t>thể</a:t>
            </a:r>
            <a:endParaRPr lang="en-US" sz="3200" b="1" spc="-10" dirty="0">
              <a:solidFill>
                <a:srgbClr val="000000"/>
              </a:solidFill>
              <a:latin typeface="Times New Roman"/>
              <a:ea typeface="Arial"/>
            </a:endParaRPr>
          </a:p>
          <a:p>
            <a:pPr indent="457200"/>
            <a:r>
              <a:rPr lang="en-US" sz="3200" b="1" spc="-10" dirty="0">
                <a:solidFill>
                  <a:srgbClr val="000000"/>
                </a:solidFill>
                <a:latin typeface="Times New Roman"/>
                <a:ea typeface="Arial"/>
              </a:rPr>
              <a:t>	* </a:t>
            </a:r>
            <a:r>
              <a:rPr lang="en-US" sz="3200" b="1" spc="-10" dirty="0" err="1">
                <a:solidFill>
                  <a:srgbClr val="000000"/>
                </a:solidFill>
                <a:latin typeface="Times New Roman"/>
                <a:ea typeface="Arial"/>
              </a:rPr>
              <a:t>Về</a:t>
            </a:r>
            <a:r>
              <a:rPr lang="en-US" sz="3200" b="1" spc="-10" dirty="0">
                <a:solidFill>
                  <a:srgbClr val="000000"/>
                </a:solidFill>
                <a:latin typeface="Times New Roman"/>
                <a:ea typeface="Arial"/>
              </a:rPr>
              <a:t> </a:t>
            </a:r>
            <a:r>
              <a:rPr lang="en-US" sz="3200" b="1" spc="-10" dirty="0" err="1">
                <a:solidFill>
                  <a:srgbClr val="000000"/>
                </a:solidFill>
                <a:latin typeface="Times New Roman"/>
                <a:ea typeface="Arial"/>
              </a:rPr>
              <a:t>kinh</a:t>
            </a:r>
            <a:r>
              <a:rPr lang="en-US" sz="3200" b="1" spc="-10" dirty="0">
                <a:solidFill>
                  <a:srgbClr val="000000"/>
                </a:solidFill>
                <a:latin typeface="Times New Roman"/>
                <a:ea typeface="Arial"/>
              </a:rPr>
              <a:t> </a:t>
            </a:r>
            <a:r>
              <a:rPr lang="en-US" sz="3200" b="1" spc="-10" dirty="0" err="1">
                <a:solidFill>
                  <a:srgbClr val="000000"/>
                </a:solidFill>
                <a:latin typeface="Times New Roman"/>
                <a:ea typeface="Arial"/>
              </a:rPr>
              <a:t>tế</a:t>
            </a:r>
            <a:endParaRPr lang="en-US" sz="3200" b="1" spc="-10" dirty="0">
              <a:solidFill>
                <a:srgbClr val="000000"/>
              </a:solidFill>
              <a:latin typeface="Times New Roman"/>
              <a:ea typeface="Arial"/>
            </a:endParaRP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438" y="2840619"/>
            <a:ext cx="4682362" cy="3636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358848" y="6488668"/>
            <a:ext cx="4045424" cy="369332"/>
          </a:xfrm>
          <a:prstGeom prst="rect">
            <a:avLst/>
          </a:prstGeom>
          <a:noFill/>
        </p:spPr>
        <p:txBody>
          <a:bodyPr wrap="square" rtlCol="0">
            <a:spAutoFit/>
          </a:bodyPr>
          <a:lstStyle/>
          <a:p>
            <a:pPr algn="ctr"/>
            <a:r>
              <a:rPr lang="en-US" b="1" dirty="0">
                <a:latin typeface="Times New Roman" pitchFamily="18" charset="0"/>
                <a:cs typeface="Times New Roman" pitchFamily="18" charset="0"/>
              </a:rPr>
              <a:t>KHU CÔNG NGHIỆP QUÁN NGANG</a:t>
            </a:r>
          </a:p>
        </p:txBody>
      </p:sp>
      <p:sp>
        <p:nvSpPr>
          <p:cNvPr id="14" name="TextBox 13"/>
          <p:cNvSpPr txBox="1"/>
          <p:nvPr/>
        </p:nvSpPr>
        <p:spPr>
          <a:xfrm>
            <a:off x="5123976" y="6516469"/>
            <a:ext cx="3424535" cy="646331"/>
          </a:xfrm>
          <a:prstGeom prst="rect">
            <a:avLst/>
          </a:prstGeom>
          <a:noFill/>
        </p:spPr>
        <p:txBody>
          <a:bodyPr wrap="square" rtlCol="0">
            <a:spAutoFit/>
          </a:bodyPr>
          <a:lstStyle/>
          <a:p>
            <a:pPr algn="ctr"/>
            <a:r>
              <a:rPr lang="en-US" b="1" dirty="0">
                <a:latin typeface="Times New Roman" pitchFamily="18" charset="0"/>
                <a:cs typeface="Times New Roman" pitchFamily="18" charset="0"/>
              </a:rPr>
              <a:t>ĐIỆN GIÓ QUẢNG TRỊ</a:t>
            </a:r>
          </a:p>
          <a:p>
            <a:pPr algn="ctr"/>
            <a:endParaRPr lang="en-US" b="1" dirty="0">
              <a:latin typeface="Times New Roman" pitchFamily="18" charset="0"/>
              <a:cs typeface="Times New Roman" pitchFamily="18" charset="0"/>
            </a:endParaRPr>
          </a:p>
        </p:txBody>
      </p:sp>
      <p:sp>
        <p:nvSpPr>
          <p:cNvPr id="7" name="Rectangle 6"/>
          <p:cNvSpPr/>
          <p:nvPr/>
        </p:nvSpPr>
        <p:spPr>
          <a:xfrm>
            <a:off x="344939" y="914400"/>
            <a:ext cx="8454120" cy="2308324"/>
          </a:xfrm>
          <a:prstGeom prst="rect">
            <a:avLst/>
          </a:prstGeom>
          <a:ln>
            <a:solidFill>
              <a:schemeClr val="tx1"/>
            </a:solidFill>
          </a:ln>
        </p:spPr>
        <p:style>
          <a:lnRef idx="2">
            <a:schemeClr val="dk1"/>
          </a:lnRef>
          <a:fillRef idx="1">
            <a:schemeClr val="lt1"/>
          </a:fillRef>
          <a:effectRef idx="0">
            <a:schemeClr val="dk1"/>
          </a:effectRef>
          <a:fontRef idx="minor">
            <a:schemeClr val="dk1"/>
          </a:fontRef>
        </p:style>
        <p:txBody>
          <a:bodyPr wrap="square">
            <a:spAutoFit/>
          </a:bodyPr>
          <a:lstStyle/>
          <a:p>
            <a:pPr algn="just"/>
            <a:r>
              <a:rPr lang="vi-VN" sz="2400" dirty="0">
                <a:solidFill>
                  <a:srgbClr val="FF0000"/>
                </a:solidFill>
                <a:latin typeface="Times New Roman" pitchFamily="18" charset="0"/>
                <a:cs typeface="Times New Roman" pitchFamily="18" charset="0"/>
              </a:rPr>
              <a:t>- </a:t>
            </a:r>
            <a:r>
              <a:rPr lang="vi-VN" sz="2400" dirty="0" smtClean="0">
                <a:solidFill>
                  <a:srgbClr val="FF0000"/>
                </a:solidFill>
                <a:latin typeface="Times New Roman" pitchFamily="18" charset="0"/>
                <a:cs typeface="Times New Roman" pitchFamily="18" charset="0"/>
              </a:rPr>
              <a:t>GDP  </a:t>
            </a:r>
            <a:r>
              <a:rPr lang="vi-VN" sz="2400" dirty="0">
                <a:solidFill>
                  <a:srgbClr val="FF0000"/>
                </a:solidFill>
                <a:latin typeface="Times New Roman" pitchFamily="18" charset="0"/>
                <a:cs typeface="Times New Roman" pitchFamily="18" charset="0"/>
              </a:rPr>
              <a:t>bình quân khoảng 7%/năm; </a:t>
            </a:r>
            <a:r>
              <a:rPr lang="vi-VN" sz="2400" dirty="0" smtClean="0">
                <a:solidFill>
                  <a:srgbClr val="FF0000"/>
                </a:solidFill>
                <a:latin typeface="Times New Roman" pitchFamily="18" charset="0"/>
                <a:cs typeface="Times New Roman" pitchFamily="18" charset="0"/>
              </a:rPr>
              <a:t>GDP/người </a:t>
            </a:r>
            <a:r>
              <a:rPr lang="vi-VN" sz="2400" dirty="0">
                <a:solidFill>
                  <a:srgbClr val="FF0000"/>
                </a:solidFill>
                <a:latin typeface="Times New Roman" pitchFamily="18" charset="0"/>
                <a:cs typeface="Times New Roman" pitchFamily="18" charset="0"/>
              </a:rPr>
              <a:t>năm 2030 đạt 7.500USD. </a:t>
            </a:r>
            <a:endParaRPr lang="en-US" sz="2400" dirty="0">
              <a:solidFill>
                <a:srgbClr val="FF0000"/>
              </a:solidFill>
              <a:latin typeface="Times New Roman" pitchFamily="18" charset="0"/>
              <a:cs typeface="Times New Roman" pitchFamily="18" charset="0"/>
            </a:endParaRPr>
          </a:p>
          <a:p>
            <a:pPr algn="just"/>
            <a:r>
              <a:rPr lang="vi-VN" sz="2400" dirty="0">
                <a:solidFill>
                  <a:srgbClr val="FF0000"/>
                </a:solidFill>
                <a:latin typeface="Times New Roman" pitchFamily="18" charset="0"/>
                <a:cs typeface="Times New Roman" pitchFamily="18" charset="0"/>
              </a:rPr>
              <a:t>- Tỉ trọng công nghiệp chế biến, chế tạo đạt khoảng 30% GDP, </a:t>
            </a:r>
            <a:r>
              <a:rPr lang="vi-VN" sz="2400" u="sng" dirty="0">
                <a:solidFill>
                  <a:srgbClr val="FF0000"/>
                </a:solidFill>
                <a:latin typeface="Times New Roman" pitchFamily="18" charset="0"/>
                <a:cs typeface="Times New Roman" pitchFamily="18" charset="0"/>
              </a:rPr>
              <a:t>kinh tế số đạt khoảng 30% GDP.</a:t>
            </a:r>
            <a:endParaRPr lang="en-US" sz="2400" u="sng" dirty="0">
              <a:solidFill>
                <a:srgbClr val="FF0000"/>
              </a:solidFill>
              <a:latin typeface="Times New Roman" pitchFamily="18" charset="0"/>
              <a:cs typeface="Times New Roman" pitchFamily="18" charset="0"/>
            </a:endParaRPr>
          </a:p>
          <a:p>
            <a:pPr algn="just">
              <a:buFontTx/>
              <a:buChar char="-"/>
            </a:pPr>
            <a:r>
              <a:rPr lang="vi-VN" sz="2400" dirty="0">
                <a:solidFill>
                  <a:srgbClr val="FF0000"/>
                </a:solidFill>
                <a:latin typeface="Times New Roman" pitchFamily="18" charset="0"/>
                <a:cs typeface="Times New Roman" pitchFamily="18" charset="0"/>
              </a:rPr>
              <a:t>Tỉ lệ đô thị hoá đạt trên 50%.</a:t>
            </a:r>
          </a:p>
          <a:p>
            <a:pPr algn="just">
              <a:buFontTx/>
              <a:buChar char="-"/>
            </a:pPr>
            <a:endParaRPr lang="en-US" sz="2400" dirty="0">
              <a:solidFill>
                <a:srgbClr val="FF0000"/>
              </a:solidFill>
              <a:latin typeface="Times New Roman" pitchFamily="18" charset="0"/>
              <a:cs typeface="Times New Roman" pitchFamily="18" charset="0"/>
            </a:endParaRPr>
          </a:p>
        </p:txBody>
      </p:sp>
      <p:pic>
        <p:nvPicPr>
          <p:cNvPr id="8" name="Picture 3">
            <a:extLst>
              <a:ext uri="{FF2B5EF4-FFF2-40B4-BE49-F238E27FC236}">
                <a16:creationId xmlns:a16="http://schemas.microsoft.com/office/drawing/2014/main" xmlns="" id="{C37E6A44-D83A-472E-8207-54C22469D40F}"/>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52399" y="-172304"/>
            <a:ext cx="1600200" cy="1258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descr="C:\Users\ELET04\Desktop\DAI HOI XIII\images (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12686" y="4800600"/>
            <a:ext cx="3686373" cy="165518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3" descr="Kim ngạch xuất khẩu nông lâm thuỷ sản đạt hơn 15 tỷ USD trong 6 thá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93060" y="3222724"/>
            <a:ext cx="3705999" cy="15171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5375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par>
                                <p:cTn id="11" presetID="31" presetClass="entr" presetSubtype="0" fill="hold" nodeType="withEffect">
                                  <p:stCondLst>
                                    <p:cond delay="0"/>
                                  </p:stCondLst>
                                  <p:childTnLst>
                                    <p:set>
                                      <p:cBhvr>
                                        <p:cTn id="12" dur="1" fill="hold">
                                          <p:stCondLst>
                                            <p:cond delay="0"/>
                                          </p:stCondLst>
                                        </p:cTn>
                                        <p:tgtEl>
                                          <p:spTgt spid="7171"/>
                                        </p:tgtEl>
                                        <p:attrNameLst>
                                          <p:attrName>style.visibility</p:attrName>
                                        </p:attrNameLst>
                                      </p:cBhvr>
                                      <p:to>
                                        <p:strVal val="visible"/>
                                      </p:to>
                                    </p:set>
                                    <p:anim calcmode="lin" valueType="num">
                                      <p:cBhvr>
                                        <p:cTn id="13" dur="1000" fill="hold"/>
                                        <p:tgtEl>
                                          <p:spTgt spid="7171"/>
                                        </p:tgtEl>
                                        <p:attrNameLst>
                                          <p:attrName>ppt_w</p:attrName>
                                        </p:attrNameLst>
                                      </p:cBhvr>
                                      <p:tavLst>
                                        <p:tav tm="0">
                                          <p:val>
                                            <p:fltVal val="0"/>
                                          </p:val>
                                        </p:tav>
                                        <p:tav tm="100000">
                                          <p:val>
                                            <p:strVal val="#ppt_w"/>
                                          </p:val>
                                        </p:tav>
                                      </p:tavLst>
                                    </p:anim>
                                    <p:anim calcmode="lin" valueType="num">
                                      <p:cBhvr>
                                        <p:cTn id="14" dur="1000" fill="hold"/>
                                        <p:tgtEl>
                                          <p:spTgt spid="7171"/>
                                        </p:tgtEl>
                                        <p:attrNameLst>
                                          <p:attrName>ppt_h</p:attrName>
                                        </p:attrNameLst>
                                      </p:cBhvr>
                                      <p:tavLst>
                                        <p:tav tm="0">
                                          <p:val>
                                            <p:fltVal val="0"/>
                                          </p:val>
                                        </p:tav>
                                        <p:tav tm="100000">
                                          <p:val>
                                            <p:strVal val="#ppt_h"/>
                                          </p:val>
                                        </p:tav>
                                      </p:tavLst>
                                    </p:anim>
                                    <p:anim calcmode="lin" valueType="num">
                                      <p:cBhvr>
                                        <p:cTn id="15" dur="1000" fill="hold"/>
                                        <p:tgtEl>
                                          <p:spTgt spid="7171"/>
                                        </p:tgtEl>
                                        <p:attrNameLst>
                                          <p:attrName>style.rotation</p:attrName>
                                        </p:attrNameLst>
                                      </p:cBhvr>
                                      <p:tavLst>
                                        <p:tav tm="0">
                                          <p:val>
                                            <p:fltVal val="90"/>
                                          </p:val>
                                        </p:tav>
                                        <p:tav tm="100000">
                                          <p:val>
                                            <p:fltVal val="0"/>
                                          </p:val>
                                        </p:tav>
                                      </p:tavLst>
                                    </p:anim>
                                    <p:animEffect transition="in" filter="fade">
                                      <p:cBhvr>
                                        <p:cTn id="16" dur="1000"/>
                                        <p:tgtEl>
                                          <p:spTgt spid="7171"/>
                                        </p:tgtEl>
                                      </p:cBhvr>
                                    </p:animEffect>
                                  </p:childTnLst>
                                </p:cTn>
                              </p:par>
                              <p:par>
                                <p:cTn id="17" presetID="3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1000" fill="hold"/>
                                        <p:tgtEl>
                                          <p:spTgt spid="11"/>
                                        </p:tgtEl>
                                        <p:attrNameLst>
                                          <p:attrName>ppt_w</p:attrName>
                                        </p:attrNameLst>
                                      </p:cBhvr>
                                      <p:tavLst>
                                        <p:tav tm="0">
                                          <p:val>
                                            <p:fltVal val="0"/>
                                          </p:val>
                                        </p:tav>
                                        <p:tav tm="100000">
                                          <p:val>
                                            <p:strVal val="#ppt_w"/>
                                          </p:val>
                                        </p:tav>
                                      </p:tavLst>
                                    </p:anim>
                                    <p:anim calcmode="lin" valueType="num">
                                      <p:cBhvr>
                                        <p:cTn id="20" dur="1000" fill="hold"/>
                                        <p:tgtEl>
                                          <p:spTgt spid="11"/>
                                        </p:tgtEl>
                                        <p:attrNameLst>
                                          <p:attrName>ppt_h</p:attrName>
                                        </p:attrNameLst>
                                      </p:cBhvr>
                                      <p:tavLst>
                                        <p:tav tm="0">
                                          <p:val>
                                            <p:fltVal val="0"/>
                                          </p:val>
                                        </p:tav>
                                        <p:tav tm="100000">
                                          <p:val>
                                            <p:strVal val="#ppt_h"/>
                                          </p:val>
                                        </p:tav>
                                      </p:tavLst>
                                    </p:anim>
                                    <p:anim calcmode="lin" valueType="num">
                                      <p:cBhvr>
                                        <p:cTn id="21" dur="1000" fill="hold"/>
                                        <p:tgtEl>
                                          <p:spTgt spid="11"/>
                                        </p:tgtEl>
                                        <p:attrNameLst>
                                          <p:attrName>style.rotation</p:attrName>
                                        </p:attrNameLst>
                                      </p:cBhvr>
                                      <p:tavLst>
                                        <p:tav tm="0">
                                          <p:val>
                                            <p:fltVal val="90"/>
                                          </p:val>
                                        </p:tav>
                                        <p:tav tm="100000">
                                          <p:val>
                                            <p:fltVal val="0"/>
                                          </p:val>
                                        </p:tav>
                                      </p:tavLst>
                                    </p:anim>
                                    <p:animEffect transition="in" filter="fade">
                                      <p:cBhvr>
                                        <p:cTn id="22" dur="1000"/>
                                        <p:tgtEl>
                                          <p:spTgt spid="11"/>
                                        </p:tgtEl>
                                      </p:cBhvr>
                                    </p:animEffect>
                                  </p:childTnLst>
                                </p:cTn>
                              </p:par>
                              <p:par>
                                <p:cTn id="23" presetID="31" presetClass="entr" presetSubtype="0" fill="hold" nodeType="withEffect">
                                  <p:stCondLst>
                                    <p:cond delay="0"/>
                                  </p:stCondLst>
                                  <p:childTnLst>
                                    <p:set>
                                      <p:cBhvr>
                                        <p:cTn id="24" dur="1" fill="hold">
                                          <p:stCondLst>
                                            <p:cond delay="0"/>
                                          </p:stCondLst>
                                        </p:cTn>
                                        <p:tgtEl>
                                          <p:spTgt spid="2050"/>
                                        </p:tgtEl>
                                        <p:attrNameLst>
                                          <p:attrName>style.visibility</p:attrName>
                                        </p:attrNameLst>
                                      </p:cBhvr>
                                      <p:to>
                                        <p:strVal val="visible"/>
                                      </p:to>
                                    </p:set>
                                    <p:anim calcmode="lin" valueType="num">
                                      <p:cBhvr>
                                        <p:cTn id="25" dur="1000" fill="hold"/>
                                        <p:tgtEl>
                                          <p:spTgt spid="2050"/>
                                        </p:tgtEl>
                                        <p:attrNameLst>
                                          <p:attrName>ppt_w</p:attrName>
                                        </p:attrNameLst>
                                      </p:cBhvr>
                                      <p:tavLst>
                                        <p:tav tm="0">
                                          <p:val>
                                            <p:fltVal val="0"/>
                                          </p:val>
                                        </p:tav>
                                        <p:tav tm="100000">
                                          <p:val>
                                            <p:strVal val="#ppt_w"/>
                                          </p:val>
                                        </p:tav>
                                      </p:tavLst>
                                    </p:anim>
                                    <p:anim calcmode="lin" valueType="num">
                                      <p:cBhvr>
                                        <p:cTn id="26" dur="1000" fill="hold"/>
                                        <p:tgtEl>
                                          <p:spTgt spid="2050"/>
                                        </p:tgtEl>
                                        <p:attrNameLst>
                                          <p:attrName>ppt_h</p:attrName>
                                        </p:attrNameLst>
                                      </p:cBhvr>
                                      <p:tavLst>
                                        <p:tav tm="0">
                                          <p:val>
                                            <p:fltVal val="0"/>
                                          </p:val>
                                        </p:tav>
                                        <p:tav tm="100000">
                                          <p:val>
                                            <p:strVal val="#ppt_h"/>
                                          </p:val>
                                        </p:tav>
                                      </p:tavLst>
                                    </p:anim>
                                    <p:anim calcmode="lin" valueType="num">
                                      <p:cBhvr>
                                        <p:cTn id="27" dur="1000" fill="hold"/>
                                        <p:tgtEl>
                                          <p:spTgt spid="2050"/>
                                        </p:tgtEl>
                                        <p:attrNameLst>
                                          <p:attrName>style.rotation</p:attrName>
                                        </p:attrNameLst>
                                      </p:cBhvr>
                                      <p:tavLst>
                                        <p:tav tm="0">
                                          <p:val>
                                            <p:fltVal val="90"/>
                                          </p:val>
                                        </p:tav>
                                        <p:tav tm="100000">
                                          <p:val>
                                            <p:fltVal val="0"/>
                                          </p:val>
                                        </p:tav>
                                      </p:tavLst>
                                    </p:anim>
                                    <p:animEffect transition="in" filter="fade">
                                      <p:cBhvr>
                                        <p:cTn id="28" dur="1000"/>
                                        <p:tgtEl>
                                          <p:spTgt spid="2050"/>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1000" fill="hold"/>
                                        <p:tgtEl>
                                          <p:spTgt spid="13"/>
                                        </p:tgtEl>
                                        <p:attrNameLst>
                                          <p:attrName>ppt_w</p:attrName>
                                        </p:attrNameLst>
                                      </p:cBhvr>
                                      <p:tavLst>
                                        <p:tav tm="0">
                                          <p:val>
                                            <p:fltVal val="0"/>
                                          </p:val>
                                        </p:tav>
                                        <p:tav tm="100000">
                                          <p:val>
                                            <p:strVal val="#ppt_w"/>
                                          </p:val>
                                        </p:tav>
                                      </p:tavLst>
                                    </p:anim>
                                    <p:anim calcmode="lin" valueType="num">
                                      <p:cBhvr>
                                        <p:cTn id="32" dur="1000" fill="hold"/>
                                        <p:tgtEl>
                                          <p:spTgt spid="13"/>
                                        </p:tgtEl>
                                        <p:attrNameLst>
                                          <p:attrName>ppt_h</p:attrName>
                                        </p:attrNameLst>
                                      </p:cBhvr>
                                      <p:tavLst>
                                        <p:tav tm="0">
                                          <p:val>
                                            <p:fltVal val="0"/>
                                          </p:val>
                                        </p:tav>
                                        <p:tav tm="100000">
                                          <p:val>
                                            <p:strVal val="#ppt_h"/>
                                          </p:val>
                                        </p:tav>
                                      </p:tavLst>
                                    </p:anim>
                                    <p:anim calcmode="lin" valueType="num">
                                      <p:cBhvr>
                                        <p:cTn id="33" dur="1000" fill="hold"/>
                                        <p:tgtEl>
                                          <p:spTgt spid="13"/>
                                        </p:tgtEl>
                                        <p:attrNameLst>
                                          <p:attrName>style.rotation</p:attrName>
                                        </p:attrNameLst>
                                      </p:cBhvr>
                                      <p:tavLst>
                                        <p:tav tm="0">
                                          <p:val>
                                            <p:fltVal val="90"/>
                                          </p:val>
                                        </p:tav>
                                        <p:tav tm="100000">
                                          <p:val>
                                            <p:fltVal val="0"/>
                                          </p:val>
                                        </p:tav>
                                      </p:tavLst>
                                    </p:anim>
                                    <p:animEffect transition="in" filter="fade">
                                      <p:cBhvr>
                                        <p:cTn id="34" dur="1000"/>
                                        <p:tgtEl>
                                          <p:spTgt spid="13"/>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p:cTn id="37" dur="1000" fill="hold"/>
                                        <p:tgtEl>
                                          <p:spTgt spid="14"/>
                                        </p:tgtEl>
                                        <p:attrNameLst>
                                          <p:attrName>ppt_w</p:attrName>
                                        </p:attrNameLst>
                                      </p:cBhvr>
                                      <p:tavLst>
                                        <p:tav tm="0">
                                          <p:val>
                                            <p:fltVal val="0"/>
                                          </p:val>
                                        </p:tav>
                                        <p:tav tm="100000">
                                          <p:val>
                                            <p:strVal val="#ppt_w"/>
                                          </p:val>
                                        </p:tav>
                                      </p:tavLst>
                                    </p:anim>
                                    <p:anim calcmode="lin" valueType="num">
                                      <p:cBhvr>
                                        <p:cTn id="38" dur="1000" fill="hold"/>
                                        <p:tgtEl>
                                          <p:spTgt spid="14"/>
                                        </p:tgtEl>
                                        <p:attrNameLst>
                                          <p:attrName>ppt_h</p:attrName>
                                        </p:attrNameLst>
                                      </p:cBhvr>
                                      <p:tavLst>
                                        <p:tav tm="0">
                                          <p:val>
                                            <p:fltVal val="0"/>
                                          </p:val>
                                        </p:tav>
                                        <p:tav tm="100000">
                                          <p:val>
                                            <p:strVal val="#ppt_h"/>
                                          </p:val>
                                        </p:tav>
                                      </p:tavLst>
                                    </p:anim>
                                    <p:anim calcmode="lin" valueType="num">
                                      <p:cBhvr>
                                        <p:cTn id="39" dur="1000" fill="hold"/>
                                        <p:tgtEl>
                                          <p:spTgt spid="14"/>
                                        </p:tgtEl>
                                        <p:attrNameLst>
                                          <p:attrName>style.rotation</p:attrName>
                                        </p:attrNameLst>
                                      </p:cBhvr>
                                      <p:tavLst>
                                        <p:tav tm="0">
                                          <p:val>
                                            <p:fltVal val="90"/>
                                          </p:val>
                                        </p:tav>
                                        <p:tav tm="100000">
                                          <p:val>
                                            <p:fltVal val="0"/>
                                          </p:val>
                                        </p:tav>
                                      </p:tavLst>
                                    </p:anim>
                                    <p:animEffect transition="in" filter="fade">
                                      <p:cBhvr>
                                        <p:cTn id="4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1295400" y="-762"/>
            <a:ext cx="7239000" cy="915162"/>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r>
              <a:rPr lang="en-US" sz="3200" b="1" spc="-10" dirty="0">
                <a:solidFill>
                  <a:srgbClr val="000000"/>
                </a:solidFill>
                <a:latin typeface="Times New Roman"/>
                <a:ea typeface="Arial"/>
              </a:rPr>
              <a:t> 2.1 </a:t>
            </a:r>
            <a:r>
              <a:rPr lang="en-US" sz="3200" b="1" spc="-10" dirty="0" err="1">
                <a:solidFill>
                  <a:srgbClr val="000000"/>
                </a:solidFill>
                <a:latin typeface="Times New Roman"/>
                <a:ea typeface="Arial"/>
              </a:rPr>
              <a:t>Mục</a:t>
            </a:r>
            <a:r>
              <a:rPr lang="en-US" sz="3200" b="1" spc="-10" dirty="0">
                <a:solidFill>
                  <a:srgbClr val="000000"/>
                </a:solidFill>
                <a:latin typeface="Times New Roman"/>
                <a:ea typeface="Arial"/>
              </a:rPr>
              <a:t> </a:t>
            </a:r>
            <a:r>
              <a:rPr lang="en-US" sz="3200" b="1" spc="-10" dirty="0" err="1">
                <a:solidFill>
                  <a:srgbClr val="000000"/>
                </a:solidFill>
                <a:latin typeface="Times New Roman"/>
                <a:ea typeface="Arial"/>
              </a:rPr>
              <a:t>tiêu</a:t>
            </a:r>
            <a:r>
              <a:rPr lang="en-US" sz="3200" b="1" spc="-10" dirty="0">
                <a:solidFill>
                  <a:srgbClr val="000000"/>
                </a:solidFill>
                <a:latin typeface="Times New Roman"/>
                <a:ea typeface="Arial"/>
              </a:rPr>
              <a:t> </a:t>
            </a:r>
            <a:r>
              <a:rPr lang="en-US" sz="3200" b="1" spc="-10" dirty="0" err="1">
                <a:solidFill>
                  <a:srgbClr val="000000"/>
                </a:solidFill>
                <a:latin typeface="Times New Roman"/>
                <a:ea typeface="Arial"/>
              </a:rPr>
              <a:t>cụ</a:t>
            </a:r>
            <a:r>
              <a:rPr lang="en-US" sz="3200" b="1" spc="-10" dirty="0">
                <a:solidFill>
                  <a:srgbClr val="000000"/>
                </a:solidFill>
                <a:latin typeface="Times New Roman"/>
                <a:ea typeface="Arial"/>
              </a:rPr>
              <a:t> </a:t>
            </a:r>
            <a:r>
              <a:rPr lang="en-US" sz="3200" b="1" spc="-10" dirty="0" err="1">
                <a:solidFill>
                  <a:srgbClr val="000000"/>
                </a:solidFill>
                <a:latin typeface="Times New Roman"/>
                <a:ea typeface="Arial"/>
              </a:rPr>
              <a:t>thể</a:t>
            </a:r>
            <a:endParaRPr lang="en-US" sz="3200" b="1" spc="-10" dirty="0">
              <a:solidFill>
                <a:srgbClr val="000000"/>
              </a:solidFill>
              <a:latin typeface="Times New Roman"/>
              <a:ea typeface="Arial"/>
            </a:endParaRPr>
          </a:p>
          <a:p>
            <a:pPr indent="457200"/>
            <a:r>
              <a:rPr lang="en-US" sz="3200" b="1" spc="-10" dirty="0">
                <a:solidFill>
                  <a:srgbClr val="000000"/>
                </a:solidFill>
                <a:latin typeface="Times New Roman"/>
                <a:ea typeface="Arial"/>
              </a:rPr>
              <a:t>	* </a:t>
            </a:r>
            <a:r>
              <a:rPr lang="en-US" sz="3200" b="1" spc="-10" dirty="0" err="1">
                <a:solidFill>
                  <a:srgbClr val="000000"/>
                </a:solidFill>
                <a:latin typeface="Times New Roman"/>
                <a:ea typeface="Arial"/>
              </a:rPr>
              <a:t>Về</a:t>
            </a:r>
            <a:r>
              <a:rPr lang="en-US" sz="3200" b="1" spc="-10" dirty="0">
                <a:solidFill>
                  <a:srgbClr val="000000"/>
                </a:solidFill>
                <a:latin typeface="Times New Roman"/>
                <a:ea typeface="Arial"/>
              </a:rPr>
              <a:t> </a:t>
            </a:r>
            <a:r>
              <a:rPr lang="en-US" sz="3200" b="1" spc="-10" dirty="0" err="1">
                <a:solidFill>
                  <a:srgbClr val="000000"/>
                </a:solidFill>
                <a:latin typeface="Times New Roman"/>
                <a:ea typeface="Arial"/>
              </a:rPr>
              <a:t>kinh</a:t>
            </a:r>
            <a:r>
              <a:rPr lang="en-US" sz="3200" b="1" spc="-10" dirty="0">
                <a:solidFill>
                  <a:srgbClr val="000000"/>
                </a:solidFill>
                <a:latin typeface="Times New Roman"/>
                <a:ea typeface="Arial"/>
              </a:rPr>
              <a:t> </a:t>
            </a:r>
            <a:r>
              <a:rPr lang="en-US" sz="3200" b="1" spc="-10" dirty="0" err="1">
                <a:solidFill>
                  <a:srgbClr val="000000"/>
                </a:solidFill>
                <a:latin typeface="Times New Roman"/>
                <a:ea typeface="Arial"/>
              </a:rPr>
              <a:t>tế</a:t>
            </a:r>
            <a:endParaRPr lang="en-US" sz="3200" b="1" spc="-10" dirty="0">
              <a:solidFill>
                <a:srgbClr val="000000"/>
              </a:solidFill>
              <a:latin typeface="Times New Roman"/>
              <a:ea typeface="Arial"/>
            </a:endParaRPr>
          </a:p>
        </p:txBody>
      </p:sp>
      <p:pic>
        <p:nvPicPr>
          <p:cNvPr id="3083" name="Picture 11" descr="Hậu Giang: Nông dân phấn khởi vì vụ lúa hè thu trúng mùa được giá"/>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413" y="3035082"/>
            <a:ext cx="4286250" cy="373644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a:extLst>
              <a:ext uri="{FF2B5EF4-FFF2-40B4-BE49-F238E27FC236}">
                <a16:creationId xmlns:a16="http://schemas.microsoft.com/office/drawing/2014/main" xmlns="" id="{C37E6A44-D83A-472E-8207-54C22469D40F}"/>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52401" y="-210999"/>
            <a:ext cx="1600201" cy="1258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533400" y="1066800"/>
            <a:ext cx="8478187" cy="1815882"/>
          </a:xfrm>
          <a:prstGeom prst="rect">
            <a:avLst/>
          </a:prstGeom>
          <a:ln>
            <a:solidFill>
              <a:schemeClr val="tx1"/>
            </a:solidFill>
          </a:ln>
        </p:spPr>
        <p:style>
          <a:lnRef idx="2">
            <a:schemeClr val="dk1"/>
          </a:lnRef>
          <a:fillRef idx="1">
            <a:schemeClr val="lt1"/>
          </a:fillRef>
          <a:effectRef idx="0">
            <a:schemeClr val="dk1"/>
          </a:effectRef>
          <a:fontRef idx="minor">
            <a:schemeClr val="dk1"/>
          </a:fontRef>
        </p:style>
        <p:txBody>
          <a:bodyPr wrap="square">
            <a:spAutoFit/>
          </a:bodyPr>
          <a:lstStyle/>
          <a:p>
            <a:pPr algn="just"/>
            <a:r>
              <a:rPr lang="vi-VN" sz="2800" dirty="0">
                <a:solidFill>
                  <a:srgbClr val="FF0000"/>
                </a:solidFill>
                <a:latin typeface="Times New Roman" pitchFamily="18" charset="0"/>
                <a:cs typeface="Times New Roman" pitchFamily="18" charset="0"/>
              </a:rPr>
              <a:t>- Đóng góp của </a:t>
            </a:r>
            <a:r>
              <a:rPr lang="vi-VN" sz="2800" b="1" dirty="0">
                <a:solidFill>
                  <a:srgbClr val="FF0000"/>
                </a:solidFill>
                <a:latin typeface="Times New Roman" pitchFamily="18" charset="0"/>
                <a:cs typeface="Times New Roman" pitchFamily="18" charset="0"/>
              </a:rPr>
              <a:t>năng suất nhân tố tổng hợp (TFP) </a:t>
            </a:r>
            <a:r>
              <a:rPr lang="vi-VN" sz="2800" dirty="0">
                <a:solidFill>
                  <a:srgbClr val="FF0000"/>
                </a:solidFill>
                <a:latin typeface="Times New Roman" pitchFamily="18" charset="0"/>
                <a:cs typeface="Times New Roman" pitchFamily="18" charset="0"/>
              </a:rPr>
              <a:t>vào tăng trưởng đạt 50%.  </a:t>
            </a:r>
            <a:endParaRPr lang="en-US" sz="2800" dirty="0">
              <a:solidFill>
                <a:srgbClr val="FF0000"/>
              </a:solidFill>
              <a:latin typeface="Times New Roman" pitchFamily="18" charset="0"/>
              <a:cs typeface="Times New Roman" pitchFamily="18" charset="0"/>
            </a:endParaRPr>
          </a:p>
          <a:p>
            <a:pPr marL="342900" indent="-342900" algn="just">
              <a:buFontTx/>
              <a:buChar char="-"/>
            </a:pPr>
            <a:r>
              <a:rPr lang="vi-VN" sz="2800" dirty="0">
                <a:solidFill>
                  <a:srgbClr val="FF0000"/>
                </a:solidFill>
                <a:latin typeface="Times New Roman" pitchFamily="18" charset="0"/>
                <a:cs typeface="Times New Roman" pitchFamily="18" charset="0"/>
              </a:rPr>
              <a:t>Giảm tiêu hao năng lượng tính trên đơn vị GDP ở mức 1-1,5%/năm.</a:t>
            </a:r>
            <a:endParaRPr lang="en-US" sz="2800" dirty="0">
              <a:solidFill>
                <a:srgbClr val="FF0000"/>
              </a:solidFill>
              <a:latin typeface="Times New Roman" pitchFamily="18" charset="0"/>
              <a:cs typeface="Times New Roman" pitchFamily="18" charset="0"/>
            </a:endParaRPr>
          </a:p>
        </p:txBody>
      </p:sp>
      <p:pic>
        <p:nvPicPr>
          <p:cNvPr id="9" name="Picture 2"/>
          <p:cNvPicPr>
            <a:picLocks noChangeAspect="1" noChangeArrowheads="1"/>
          </p:cNvPicPr>
          <p:nvPr/>
        </p:nvPicPr>
        <p:blipFill>
          <a:blip r:embed="rId4"/>
          <a:srcRect/>
          <a:stretch>
            <a:fillRect/>
          </a:stretch>
        </p:blipFill>
        <p:spPr bwMode="auto">
          <a:xfrm>
            <a:off x="4668187" y="3035082"/>
            <a:ext cx="4343400" cy="3725973"/>
          </a:xfrm>
          <a:prstGeom prst="rect">
            <a:avLst/>
          </a:prstGeom>
          <a:noFill/>
          <a:ln w="9525">
            <a:noFill/>
            <a:miter lim="800000"/>
            <a:headEnd/>
            <a:tailEnd/>
          </a:ln>
          <a:effectLst/>
        </p:spPr>
      </p:pic>
    </p:spTree>
    <p:extLst>
      <p:ext uri="{BB962C8B-B14F-4D97-AF65-F5344CB8AC3E}">
        <p14:creationId xmlns:p14="http://schemas.microsoft.com/office/powerpoint/2010/main" val="1092203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083"/>
                                        </p:tgtEl>
                                        <p:attrNameLst>
                                          <p:attrName>style.visibility</p:attrName>
                                        </p:attrNameLst>
                                      </p:cBhvr>
                                      <p:to>
                                        <p:strVal val="visible"/>
                                      </p:to>
                                    </p:set>
                                    <p:anim calcmode="lin" valueType="num">
                                      <p:cBhvr>
                                        <p:cTn id="7" dur="1000" fill="hold"/>
                                        <p:tgtEl>
                                          <p:spTgt spid="3083"/>
                                        </p:tgtEl>
                                        <p:attrNameLst>
                                          <p:attrName>ppt_w</p:attrName>
                                        </p:attrNameLst>
                                      </p:cBhvr>
                                      <p:tavLst>
                                        <p:tav tm="0">
                                          <p:val>
                                            <p:fltVal val="0"/>
                                          </p:val>
                                        </p:tav>
                                        <p:tav tm="100000">
                                          <p:val>
                                            <p:strVal val="#ppt_w"/>
                                          </p:val>
                                        </p:tav>
                                      </p:tavLst>
                                    </p:anim>
                                    <p:anim calcmode="lin" valueType="num">
                                      <p:cBhvr>
                                        <p:cTn id="8" dur="1000" fill="hold"/>
                                        <p:tgtEl>
                                          <p:spTgt spid="3083"/>
                                        </p:tgtEl>
                                        <p:attrNameLst>
                                          <p:attrName>ppt_h</p:attrName>
                                        </p:attrNameLst>
                                      </p:cBhvr>
                                      <p:tavLst>
                                        <p:tav tm="0">
                                          <p:val>
                                            <p:fltVal val="0"/>
                                          </p:val>
                                        </p:tav>
                                        <p:tav tm="100000">
                                          <p:val>
                                            <p:strVal val="#ppt_h"/>
                                          </p:val>
                                        </p:tav>
                                      </p:tavLst>
                                    </p:anim>
                                    <p:anim calcmode="lin" valueType="num">
                                      <p:cBhvr>
                                        <p:cTn id="9" dur="1000" fill="hold"/>
                                        <p:tgtEl>
                                          <p:spTgt spid="3083"/>
                                        </p:tgtEl>
                                        <p:attrNameLst>
                                          <p:attrName>style.rotation</p:attrName>
                                        </p:attrNameLst>
                                      </p:cBhvr>
                                      <p:tavLst>
                                        <p:tav tm="0">
                                          <p:val>
                                            <p:fltVal val="90"/>
                                          </p:val>
                                        </p:tav>
                                        <p:tav tm="100000">
                                          <p:val>
                                            <p:fltVal val="0"/>
                                          </p:val>
                                        </p:tav>
                                      </p:tavLst>
                                    </p:anim>
                                    <p:animEffect transition="in" filter="fade">
                                      <p:cBhvr>
                                        <p:cTn id="10" dur="1000"/>
                                        <p:tgtEl>
                                          <p:spTgt spid="3083"/>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fltVal val="0"/>
                                          </p:val>
                                        </p:tav>
                                        <p:tav tm="100000">
                                          <p:val>
                                            <p:strVal val="#ppt_w"/>
                                          </p:val>
                                        </p:tav>
                                      </p:tavLst>
                                    </p:anim>
                                    <p:anim calcmode="lin" valueType="num">
                                      <p:cBhvr>
                                        <p:cTn id="14" dur="1000" fill="hold"/>
                                        <p:tgtEl>
                                          <p:spTgt spid="2"/>
                                        </p:tgtEl>
                                        <p:attrNameLst>
                                          <p:attrName>ppt_h</p:attrName>
                                        </p:attrNameLst>
                                      </p:cBhvr>
                                      <p:tavLst>
                                        <p:tav tm="0">
                                          <p:val>
                                            <p:fltVal val="0"/>
                                          </p:val>
                                        </p:tav>
                                        <p:tav tm="100000">
                                          <p:val>
                                            <p:strVal val="#ppt_h"/>
                                          </p:val>
                                        </p:tav>
                                      </p:tavLst>
                                    </p:anim>
                                    <p:anim calcmode="lin" valueType="num">
                                      <p:cBhvr>
                                        <p:cTn id="15" dur="1000" fill="hold"/>
                                        <p:tgtEl>
                                          <p:spTgt spid="2"/>
                                        </p:tgtEl>
                                        <p:attrNameLst>
                                          <p:attrName>style.rotation</p:attrName>
                                        </p:attrNameLst>
                                      </p:cBhvr>
                                      <p:tavLst>
                                        <p:tav tm="0">
                                          <p:val>
                                            <p:fltVal val="90"/>
                                          </p:val>
                                        </p:tav>
                                        <p:tav tm="100000">
                                          <p:val>
                                            <p:fltVal val="0"/>
                                          </p:val>
                                        </p:tav>
                                      </p:tavLst>
                                    </p:anim>
                                    <p:animEffect transition="in" filter="fade">
                                      <p:cBhvr>
                                        <p:cTn id="16" dur="1000"/>
                                        <p:tgtEl>
                                          <p:spTgt spid="2"/>
                                        </p:tgtEl>
                                      </p:cBhvr>
                                    </p:animEffect>
                                  </p:childTnLst>
                                </p:cTn>
                              </p:par>
                              <p:par>
                                <p:cTn id="17" presetID="3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1000" fill="hold"/>
                                        <p:tgtEl>
                                          <p:spTgt spid="9"/>
                                        </p:tgtEl>
                                        <p:attrNameLst>
                                          <p:attrName>ppt_w</p:attrName>
                                        </p:attrNameLst>
                                      </p:cBhvr>
                                      <p:tavLst>
                                        <p:tav tm="0">
                                          <p:val>
                                            <p:fltVal val="0"/>
                                          </p:val>
                                        </p:tav>
                                        <p:tav tm="100000">
                                          <p:val>
                                            <p:strVal val="#ppt_w"/>
                                          </p:val>
                                        </p:tav>
                                      </p:tavLst>
                                    </p:anim>
                                    <p:anim calcmode="lin" valueType="num">
                                      <p:cBhvr>
                                        <p:cTn id="20" dur="1000" fill="hold"/>
                                        <p:tgtEl>
                                          <p:spTgt spid="9"/>
                                        </p:tgtEl>
                                        <p:attrNameLst>
                                          <p:attrName>ppt_h</p:attrName>
                                        </p:attrNameLst>
                                      </p:cBhvr>
                                      <p:tavLst>
                                        <p:tav tm="0">
                                          <p:val>
                                            <p:fltVal val="0"/>
                                          </p:val>
                                        </p:tav>
                                        <p:tav tm="100000">
                                          <p:val>
                                            <p:strVal val="#ppt_h"/>
                                          </p:val>
                                        </p:tav>
                                      </p:tavLst>
                                    </p:anim>
                                    <p:anim calcmode="lin" valueType="num">
                                      <p:cBhvr>
                                        <p:cTn id="21" dur="1000" fill="hold"/>
                                        <p:tgtEl>
                                          <p:spTgt spid="9"/>
                                        </p:tgtEl>
                                        <p:attrNameLst>
                                          <p:attrName>style.rotation</p:attrName>
                                        </p:attrNameLst>
                                      </p:cBhvr>
                                      <p:tavLst>
                                        <p:tav tm="0">
                                          <p:val>
                                            <p:fltVal val="90"/>
                                          </p:val>
                                        </p:tav>
                                        <p:tav tm="100000">
                                          <p:val>
                                            <p:fltVal val="0"/>
                                          </p:val>
                                        </p:tav>
                                      </p:tavLst>
                                    </p:anim>
                                    <p:animEffect transition="in" filter="fade">
                                      <p:cBhvr>
                                        <p:cTn id="2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1143000" y="-762"/>
            <a:ext cx="7647648" cy="915162"/>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r>
              <a:rPr lang="en-US" sz="3200" b="1" spc="-10" dirty="0">
                <a:solidFill>
                  <a:srgbClr val="000000"/>
                </a:solidFill>
                <a:latin typeface="Times New Roman"/>
                <a:ea typeface="Arial"/>
              </a:rPr>
              <a:t>2.1 </a:t>
            </a:r>
            <a:r>
              <a:rPr lang="en-US" sz="3200" b="1" spc="-10" dirty="0" err="1">
                <a:solidFill>
                  <a:srgbClr val="000000"/>
                </a:solidFill>
                <a:latin typeface="Times New Roman"/>
                <a:ea typeface="Arial"/>
              </a:rPr>
              <a:t>Mục</a:t>
            </a:r>
            <a:r>
              <a:rPr lang="en-US" sz="3200" b="1" spc="-10" dirty="0">
                <a:solidFill>
                  <a:srgbClr val="000000"/>
                </a:solidFill>
                <a:latin typeface="Times New Roman"/>
                <a:ea typeface="Arial"/>
              </a:rPr>
              <a:t> </a:t>
            </a:r>
            <a:r>
              <a:rPr lang="en-US" sz="3200" b="1" spc="-10" dirty="0" err="1">
                <a:solidFill>
                  <a:srgbClr val="000000"/>
                </a:solidFill>
                <a:latin typeface="Times New Roman"/>
                <a:ea typeface="Arial"/>
              </a:rPr>
              <a:t>tiêu</a:t>
            </a:r>
            <a:r>
              <a:rPr lang="en-US" sz="3200" b="1" spc="-10" dirty="0">
                <a:solidFill>
                  <a:srgbClr val="000000"/>
                </a:solidFill>
                <a:latin typeface="Times New Roman"/>
                <a:ea typeface="Arial"/>
              </a:rPr>
              <a:t> </a:t>
            </a:r>
            <a:r>
              <a:rPr lang="en-US" sz="3200" b="1" spc="-10" dirty="0" err="1">
                <a:solidFill>
                  <a:srgbClr val="000000"/>
                </a:solidFill>
                <a:latin typeface="Times New Roman"/>
                <a:ea typeface="Arial"/>
              </a:rPr>
              <a:t>cụ</a:t>
            </a:r>
            <a:r>
              <a:rPr lang="en-US" sz="3200" b="1" spc="-10" dirty="0">
                <a:solidFill>
                  <a:srgbClr val="000000"/>
                </a:solidFill>
                <a:latin typeface="Times New Roman"/>
                <a:ea typeface="Arial"/>
              </a:rPr>
              <a:t> </a:t>
            </a:r>
            <a:r>
              <a:rPr lang="en-US" sz="3200" b="1" spc="-10" dirty="0" err="1">
                <a:solidFill>
                  <a:srgbClr val="000000"/>
                </a:solidFill>
                <a:latin typeface="Times New Roman"/>
                <a:ea typeface="Arial"/>
              </a:rPr>
              <a:t>thể</a:t>
            </a:r>
            <a:endParaRPr lang="en-US" sz="3200" b="1" spc="-10" dirty="0">
              <a:solidFill>
                <a:srgbClr val="000000"/>
              </a:solidFill>
              <a:latin typeface="Times New Roman"/>
              <a:ea typeface="Arial"/>
            </a:endParaRPr>
          </a:p>
          <a:p>
            <a:pPr indent="457200"/>
            <a:r>
              <a:rPr lang="en-US" sz="3200" b="1" spc="-10" dirty="0">
                <a:solidFill>
                  <a:srgbClr val="000000"/>
                </a:solidFill>
                <a:latin typeface="Times New Roman"/>
                <a:ea typeface="Arial"/>
              </a:rPr>
              <a:t>	* </a:t>
            </a:r>
            <a:r>
              <a:rPr lang="vi-VN" sz="3200" b="1" spc="-10" dirty="0" err="1" smtClean="0">
                <a:solidFill>
                  <a:srgbClr val="000000"/>
                </a:solidFill>
                <a:latin typeface="Times New Roman"/>
                <a:ea typeface="Arial"/>
              </a:rPr>
              <a:t>V</a:t>
            </a:r>
            <a:r>
              <a:rPr lang="en-US" sz="3200" b="1" spc="-10" dirty="0" smtClean="0">
                <a:solidFill>
                  <a:srgbClr val="000000"/>
                </a:solidFill>
                <a:latin typeface="Times New Roman"/>
                <a:ea typeface="Arial"/>
              </a:rPr>
              <a:t>ề </a:t>
            </a:r>
            <a:r>
              <a:rPr lang="vi-VN" sz="3200" b="1" spc="-10" dirty="0" err="1" smtClean="0">
                <a:solidFill>
                  <a:srgbClr val="000000"/>
                </a:solidFill>
                <a:latin typeface="Times New Roman"/>
                <a:ea typeface="Arial"/>
              </a:rPr>
              <a:t>v</a:t>
            </a:r>
            <a:r>
              <a:rPr lang="en-US" sz="3200" b="1" spc="-10" dirty="0" err="1" smtClean="0">
                <a:solidFill>
                  <a:srgbClr val="000000"/>
                </a:solidFill>
                <a:latin typeface="Times New Roman"/>
                <a:ea typeface="Arial"/>
              </a:rPr>
              <a:t>ăn</a:t>
            </a:r>
            <a:r>
              <a:rPr lang="en-US" sz="3200" b="1" spc="-10" dirty="0" smtClean="0">
                <a:solidFill>
                  <a:srgbClr val="000000"/>
                </a:solidFill>
                <a:latin typeface="Times New Roman"/>
                <a:ea typeface="Arial"/>
              </a:rPr>
              <a:t> </a:t>
            </a:r>
            <a:r>
              <a:rPr lang="en-US" sz="3200" b="1" spc="-10" dirty="0" err="1">
                <a:solidFill>
                  <a:srgbClr val="000000"/>
                </a:solidFill>
                <a:latin typeface="Times New Roman"/>
                <a:ea typeface="Arial"/>
              </a:rPr>
              <a:t>hóa-xã</a:t>
            </a:r>
            <a:r>
              <a:rPr lang="en-US" sz="3200" b="1" spc="-10" dirty="0">
                <a:solidFill>
                  <a:srgbClr val="000000"/>
                </a:solidFill>
                <a:latin typeface="Times New Roman"/>
                <a:ea typeface="Arial"/>
              </a:rPr>
              <a:t> </a:t>
            </a:r>
            <a:r>
              <a:rPr lang="en-US" sz="3200" b="1" spc="-10" dirty="0" err="1">
                <a:solidFill>
                  <a:srgbClr val="000000"/>
                </a:solidFill>
                <a:latin typeface="Times New Roman"/>
                <a:ea typeface="Arial"/>
              </a:rPr>
              <a:t>hội</a:t>
            </a:r>
            <a:r>
              <a:rPr lang="en-US" sz="3200" b="1" spc="-10" dirty="0">
                <a:solidFill>
                  <a:srgbClr val="000000"/>
                </a:solidFill>
                <a:latin typeface="Times New Roman"/>
                <a:ea typeface="Arial"/>
              </a:rPr>
              <a:t> </a:t>
            </a:r>
          </a:p>
        </p:txBody>
      </p:sp>
      <p:sp>
        <p:nvSpPr>
          <p:cNvPr id="3" name="Rectangle 2"/>
          <p:cNvSpPr/>
          <p:nvPr/>
        </p:nvSpPr>
        <p:spPr>
          <a:xfrm>
            <a:off x="329020" y="914400"/>
            <a:ext cx="8686800" cy="2308324"/>
          </a:xfrm>
          <a:prstGeom prst="rect">
            <a:avLst/>
          </a:prstGeom>
          <a:ln>
            <a:solidFill>
              <a:schemeClr val="tx1"/>
            </a:solidFill>
          </a:ln>
        </p:spPr>
        <p:style>
          <a:lnRef idx="2">
            <a:schemeClr val="dk1"/>
          </a:lnRef>
          <a:fillRef idx="1">
            <a:schemeClr val="lt1"/>
          </a:fillRef>
          <a:effectRef idx="0">
            <a:schemeClr val="dk1"/>
          </a:effectRef>
          <a:fontRef idx="minor">
            <a:schemeClr val="dk1"/>
          </a:fontRef>
        </p:style>
        <p:txBody>
          <a:bodyPr wrap="square">
            <a:spAutoFit/>
          </a:bodyPr>
          <a:lstStyle/>
          <a:p>
            <a:pPr algn="just"/>
            <a:r>
              <a:rPr lang="vi-VN" sz="2400" dirty="0">
                <a:solidFill>
                  <a:srgbClr val="FF0000"/>
                </a:solidFill>
                <a:latin typeface="Times New Roman" pitchFamily="18" charset="0"/>
                <a:cs typeface="Times New Roman" pitchFamily="18" charset="0"/>
              </a:rPr>
              <a:t>- Chỉ số phát triển con người (HDI) </a:t>
            </a:r>
            <a:r>
              <a:rPr lang="vi-VN" sz="2400" dirty="0" smtClean="0">
                <a:solidFill>
                  <a:srgbClr val="FF0000"/>
                </a:solidFill>
                <a:latin typeface="Times New Roman" pitchFamily="18" charset="0"/>
                <a:cs typeface="Times New Roman" pitchFamily="18" charset="0"/>
              </a:rPr>
              <a:t>duy </a:t>
            </a:r>
            <a:r>
              <a:rPr lang="vi-VN" sz="2400" dirty="0">
                <a:solidFill>
                  <a:srgbClr val="FF0000"/>
                </a:solidFill>
                <a:latin typeface="Times New Roman" pitchFamily="18" charset="0"/>
                <a:cs typeface="Times New Roman" pitchFamily="18" charset="0"/>
              </a:rPr>
              <a:t>trì đạt 0,7. (sức khỏe, tri thức, thu nhập</a:t>
            </a:r>
            <a:r>
              <a:rPr lang="vi-VN" sz="2400" dirty="0" smtClean="0">
                <a:solidFill>
                  <a:srgbClr val="FF0000"/>
                </a:solidFill>
                <a:latin typeface="Times New Roman" pitchFamily="18" charset="0"/>
                <a:cs typeface="Times New Roman" pitchFamily="18" charset="0"/>
              </a:rPr>
              <a:t>).</a:t>
            </a:r>
            <a:endParaRPr lang="en-US" sz="2400" dirty="0">
              <a:solidFill>
                <a:srgbClr val="FF0000"/>
              </a:solidFill>
              <a:latin typeface="Times New Roman" pitchFamily="18" charset="0"/>
              <a:cs typeface="Times New Roman" pitchFamily="18" charset="0"/>
            </a:endParaRPr>
          </a:p>
          <a:p>
            <a:pPr algn="just"/>
            <a:r>
              <a:rPr lang="vi-VN" sz="2400" dirty="0">
                <a:solidFill>
                  <a:srgbClr val="FF0000"/>
                </a:solidFill>
                <a:latin typeface="Times New Roman" pitchFamily="18" charset="0"/>
                <a:cs typeface="Times New Roman" pitchFamily="18" charset="0"/>
              </a:rPr>
              <a:t>- Tuổi thọ bình quân đạt 75 tuổi.</a:t>
            </a:r>
            <a:endParaRPr lang="en-US" sz="2400" dirty="0">
              <a:solidFill>
                <a:srgbClr val="FF0000"/>
              </a:solidFill>
              <a:latin typeface="Times New Roman" pitchFamily="18" charset="0"/>
              <a:cs typeface="Times New Roman" pitchFamily="18" charset="0"/>
            </a:endParaRPr>
          </a:p>
          <a:p>
            <a:pPr algn="just"/>
            <a:r>
              <a:rPr lang="vi-VN" sz="2400" dirty="0">
                <a:solidFill>
                  <a:srgbClr val="FF0000"/>
                </a:solidFill>
                <a:latin typeface="Times New Roman" pitchFamily="18" charset="0"/>
                <a:cs typeface="Times New Roman" pitchFamily="18" charset="0"/>
              </a:rPr>
              <a:t>- Tỉ lệ lao động qua đào tạo có bằng cấp, chứng chỉ đạt 35 - 40%. (2020: 24.1%)</a:t>
            </a:r>
            <a:endParaRPr lang="en-US" sz="2400" dirty="0">
              <a:solidFill>
                <a:srgbClr val="FF0000"/>
              </a:solidFill>
              <a:latin typeface="Times New Roman" pitchFamily="18" charset="0"/>
              <a:cs typeface="Times New Roman" pitchFamily="18" charset="0"/>
            </a:endParaRPr>
          </a:p>
          <a:p>
            <a:pPr algn="just"/>
            <a:r>
              <a:rPr lang="vi-VN" sz="2400" dirty="0">
                <a:solidFill>
                  <a:srgbClr val="FF0000"/>
                </a:solidFill>
                <a:latin typeface="Times New Roman" pitchFamily="18" charset="0"/>
                <a:cs typeface="Times New Roman" pitchFamily="18" charset="0"/>
              </a:rPr>
              <a:t>- </a:t>
            </a:r>
            <a:r>
              <a:rPr lang="vi-VN" sz="2400" dirty="0" smtClean="0">
                <a:solidFill>
                  <a:srgbClr val="FF0000"/>
                </a:solidFill>
                <a:latin typeface="Times New Roman" pitchFamily="18" charset="0"/>
                <a:cs typeface="Times New Roman" pitchFamily="18" charset="0"/>
              </a:rPr>
              <a:t>Giảm lao động </a:t>
            </a:r>
            <a:r>
              <a:rPr lang="vi-VN" sz="2400" dirty="0">
                <a:solidFill>
                  <a:srgbClr val="FF0000"/>
                </a:solidFill>
                <a:latin typeface="Times New Roman" pitchFamily="18" charset="0"/>
                <a:cs typeface="Times New Roman" pitchFamily="18" charset="0"/>
              </a:rPr>
              <a:t>nông </a:t>
            </a:r>
            <a:r>
              <a:rPr lang="vi-VN" sz="2400" dirty="0" smtClean="0">
                <a:solidFill>
                  <a:srgbClr val="FF0000"/>
                </a:solidFill>
                <a:latin typeface="Times New Roman" pitchFamily="18" charset="0"/>
                <a:cs typeface="Times New Roman" pitchFamily="18" charset="0"/>
              </a:rPr>
              <a:t>nghiệp </a:t>
            </a:r>
            <a:r>
              <a:rPr lang="vi-VN" sz="2400" dirty="0">
                <a:solidFill>
                  <a:srgbClr val="FF0000"/>
                </a:solidFill>
                <a:latin typeface="Times New Roman" pitchFamily="18" charset="0"/>
                <a:cs typeface="Times New Roman" pitchFamily="18" charset="0"/>
              </a:rPr>
              <a:t>xuống dưới 20%.</a:t>
            </a:r>
            <a:endParaRPr lang="en-US" sz="2400" dirty="0">
              <a:solidFill>
                <a:srgbClr val="FF0000"/>
              </a:solidFill>
              <a:latin typeface="Times New Roman" pitchFamily="18" charset="0"/>
              <a:cs typeface="Times New Roman" pitchFamily="18" charset="0"/>
            </a:endParaRPr>
          </a:p>
        </p:txBody>
      </p:sp>
      <p:sp>
        <p:nvSpPr>
          <p:cNvPr id="8" name="TextBox 7"/>
          <p:cNvSpPr txBox="1"/>
          <p:nvPr/>
        </p:nvSpPr>
        <p:spPr>
          <a:xfrm>
            <a:off x="266148" y="6170175"/>
            <a:ext cx="4070214" cy="523220"/>
          </a:xfrm>
          <a:prstGeom prst="rect">
            <a:avLst/>
          </a:prstGeom>
          <a:noFill/>
        </p:spPr>
        <p:txBody>
          <a:bodyPr wrap="square" rtlCol="0">
            <a:spAutoFit/>
          </a:bodyPr>
          <a:lstStyle/>
          <a:p>
            <a:pPr algn="ctr"/>
            <a:r>
              <a:rPr lang="en-US" sz="1400" b="1" dirty="0">
                <a:latin typeface="Times New Roman" pitchFamily="18" charset="0"/>
                <a:cs typeface="Times New Roman" pitchFamily="18" charset="0"/>
              </a:rPr>
              <a:t>CÔNG BỐ THÀNH LẬP  TRƯỜNG CAO ĐẲNG KỸ THUẬT QUẢNG TRỊ</a:t>
            </a:r>
            <a:endParaRPr lang="en-US" b="1" dirty="0">
              <a:latin typeface="Times New Roman" pitchFamily="18" charset="0"/>
              <a:cs typeface="Times New Roman" pitchFamily="18" charset="0"/>
            </a:endParaRPr>
          </a:p>
        </p:txBody>
      </p:sp>
      <p:sp>
        <p:nvSpPr>
          <p:cNvPr id="9" name="TextBox 8"/>
          <p:cNvSpPr txBox="1"/>
          <p:nvPr/>
        </p:nvSpPr>
        <p:spPr>
          <a:xfrm>
            <a:off x="4672420" y="6170175"/>
            <a:ext cx="4045424" cy="584775"/>
          </a:xfrm>
          <a:prstGeom prst="rect">
            <a:avLst/>
          </a:prstGeom>
          <a:noFill/>
        </p:spPr>
        <p:txBody>
          <a:bodyPr wrap="square" rtlCol="0">
            <a:spAutoFit/>
          </a:bodyPr>
          <a:lstStyle/>
          <a:p>
            <a:pPr algn="ctr"/>
            <a:r>
              <a:rPr lang="en-US" sz="1600" b="1" dirty="0">
                <a:latin typeface="Times New Roman" pitchFamily="18" charset="0"/>
                <a:cs typeface="Times New Roman" pitchFamily="18" charset="0"/>
              </a:rPr>
              <a:t>CÔNG BỐ HUYỆN ĐẠT CHUẨN</a:t>
            </a:r>
          </a:p>
          <a:p>
            <a:pPr algn="ctr"/>
            <a:r>
              <a:rPr lang="en-US" sz="1600" b="1" dirty="0">
                <a:latin typeface="Times New Roman" pitchFamily="18" charset="0"/>
                <a:cs typeface="Times New Roman" pitchFamily="18" charset="0"/>
              </a:rPr>
              <a:t> NÔNG THÔN MỚI</a:t>
            </a:r>
          </a:p>
        </p:txBody>
      </p:sp>
      <p:pic>
        <p:nvPicPr>
          <p:cNvPr id="10" name="Picture 3">
            <a:extLst>
              <a:ext uri="{FF2B5EF4-FFF2-40B4-BE49-F238E27FC236}">
                <a16:creationId xmlns:a16="http://schemas.microsoft.com/office/drawing/2014/main" xmlns="" id="{C37E6A44-D83A-472E-8207-54C22469D40F}"/>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52399" y="-76199"/>
            <a:ext cx="1447800" cy="113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4" descr="C:\Users\ELET04\Desktop\DAI HOI XIII\tải xuống (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708" y="3617416"/>
            <a:ext cx="4332111" cy="245108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ông bố Quyết định thành lập Trường Cao đẳng Kỹ thuật Quảng Trị"/>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9020" y="3604736"/>
            <a:ext cx="4202898" cy="2452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0699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par>
                                <p:cTn id="11" presetID="31" presetClass="entr" presetSubtype="0" fill="hold" nodeType="withEffect">
                                  <p:stCondLst>
                                    <p:cond delay="0"/>
                                  </p:stCondLst>
                                  <p:childTnLst>
                                    <p:set>
                                      <p:cBhvr>
                                        <p:cTn id="12" dur="1" fill="hold">
                                          <p:stCondLst>
                                            <p:cond delay="0"/>
                                          </p:stCondLst>
                                        </p:cTn>
                                        <p:tgtEl>
                                          <p:spTgt spid="3078"/>
                                        </p:tgtEl>
                                        <p:attrNameLst>
                                          <p:attrName>style.visibility</p:attrName>
                                        </p:attrNameLst>
                                      </p:cBhvr>
                                      <p:to>
                                        <p:strVal val="visible"/>
                                      </p:to>
                                    </p:set>
                                    <p:anim calcmode="lin" valueType="num">
                                      <p:cBhvr>
                                        <p:cTn id="13" dur="1000" fill="hold"/>
                                        <p:tgtEl>
                                          <p:spTgt spid="3078"/>
                                        </p:tgtEl>
                                        <p:attrNameLst>
                                          <p:attrName>ppt_w</p:attrName>
                                        </p:attrNameLst>
                                      </p:cBhvr>
                                      <p:tavLst>
                                        <p:tav tm="0">
                                          <p:val>
                                            <p:fltVal val="0"/>
                                          </p:val>
                                        </p:tav>
                                        <p:tav tm="100000">
                                          <p:val>
                                            <p:strVal val="#ppt_w"/>
                                          </p:val>
                                        </p:tav>
                                      </p:tavLst>
                                    </p:anim>
                                    <p:anim calcmode="lin" valueType="num">
                                      <p:cBhvr>
                                        <p:cTn id="14" dur="1000" fill="hold"/>
                                        <p:tgtEl>
                                          <p:spTgt spid="3078"/>
                                        </p:tgtEl>
                                        <p:attrNameLst>
                                          <p:attrName>ppt_h</p:attrName>
                                        </p:attrNameLst>
                                      </p:cBhvr>
                                      <p:tavLst>
                                        <p:tav tm="0">
                                          <p:val>
                                            <p:fltVal val="0"/>
                                          </p:val>
                                        </p:tav>
                                        <p:tav tm="100000">
                                          <p:val>
                                            <p:strVal val="#ppt_h"/>
                                          </p:val>
                                        </p:tav>
                                      </p:tavLst>
                                    </p:anim>
                                    <p:anim calcmode="lin" valueType="num">
                                      <p:cBhvr>
                                        <p:cTn id="15" dur="1000" fill="hold"/>
                                        <p:tgtEl>
                                          <p:spTgt spid="3078"/>
                                        </p:tgtEl>
                                        <p:attrNameLst>
                                          <p:attrName>style.rotation</p:attrName>
                                        </p:attrNameLst>
                                      </p:cBhvr>
                                      <p:tavLst>
                                        <p:tav tm="0">
                                          <p:val>
                                            <p:fltVal val="90"/>
                                          </p:val>
                                        </p:tav>
                                        <p:tav tm="100000">
                                          <p:val>
                                            <p:fltVal val="0"/>
                                          </p:val>
                                        </p:tav>
                                      </p:tavLst>
                                    </p:anim>
                                    <p:animEffect transition="in" filter="fade">
                                      <p:cBhvr>
                                        <p:cTn id="16" dur="1000"/>
                                        <p:tgtEl>
                                          <p:spTgt spid="3078"/>
                                        </p:tgtEl>
                                      </p:cBhvr>
                                    </p:animEffect>
                                  </p:childTnLst>
                                </p:cTn>
                              </p:par>
                              <p:par>
                                <p:cTn id="17" presetID="31" presetClass="entr" presetSubtype="0" fill="hold" nodeType="withEffect">
                                  <p:stCondLst>
                                    <p:cond delay="0"/>
                                  </p:stCondLst>
                                  <p:childTnLst>
                                    <p:set>
                                      <p:cBhvr>
                                        <p:cTn id="18" dur="1" fill="hold">
                                          <p:stCondLst>
                                            <p:cond delay="0"/>
                                          </p:stCondLst>
                                        </p:cTn>
                                        <p:tgtEl>
                                          <p:spTgt spid="3076"/>
                                        </p:tgtEl>
                                        <p:attrNameLst>
                                          <p:attrName>style.visibility</p:attrName>
                                        </p:attrNameLst>
                                      </p:cBhvr>
                                      <p:to>
                                        <p:strVal val="visible"/>
                                      </p:to>
                                    </p:set>
                                    <p:anim calcmode="lin" valueType="num">
                                      <p:cBhvr>
                                        <p:cTn id="19" dur="1000" fill="hold"/>
                                        <p:tgtEl>
                                          <p:spTgt spid="3076"/>
                                        </p:tgtEl>
                                        <p:attrNameLst>
                                          <p:attrName>ppt_w</p:attrName>
                                        </p:attrNameLst>
                                      </p:cBhvr>
                                      <p:tavLst>
                                        <p:tav tm="0">
                                          <p:val>
                                            <p:fltVal val="0"/>
                                          </p:val>
                                        </p:tav>
                                        <p:tav tm="100000">
                                          <p:val>
                                            <p:strVal val="#ppt_w"/>
                                          </p:val>
                                        </p:tav>
                                      </p:tavLst>
                                    </p:anim>
                                    <p:anim calcmode="lin" valueType="num">
                                      <p:cBhvr>
                                        <p:cTn id="20" dur="1000" fill="hold"/>
                                        <p:tgtEl>
                                          <p:spTgt spid="3076"/>
                                        </p:tgtEl>
                                        <p:attrNameLst>
                                          <p:attrName>ppt_h</p:attrName>
                                        </p:attrNameLst>
                                      </p:cBhvr>
                                      <p:tavLst>
                                        <p:tav tm="0">
                                          <p:val>
                                            <p:fltVal val="0"/>
                                          </p:val>
                                        </p:tav>
                                        <p:tav tm="100000">
                                          <p:val>
                                            <p:strVal val="#ppt_h"/>
                                          </p:val>
                                        </p:tav>
                                      </p:tavLst>
                                    </p:anim>
                                    <p:anim calcmode="lin" valueType="num">
                                      <p:cBhvr>
                                        <p:cTn id="21" dur="1000" fill="hold"/>
                                        <p:tgtEl>
                                          <p:spTgt spid="3076"/>
                                        </p:tgtEl>
                                        <p:attrNameLst>
                                          <p:attrName>style.rotation</p:attrName>
                                        </p:attrNameLst>
                                      </p:cBhvr>
                                      <p:tavLst>
                                        <p:tav tm="0">
                                          <p:val>
                                            <p:fltVal val="90"/>
                                          </p:val>
                                        </p:tav>
                                        <p:tav tm="100000">
                                          <p:val>
                                            <p:fltVal val="0"/>
                                          </p:val>
                                        </p:tav>
                                      </p:tavLst>
                                    </p:anim>
                                    <p:animEffect transition="in" filter="fade">
                                      <p:cBhvr>
                                        <p:cTn id="22" dur="1000"/>
                                        <p:tgtEl>
                                          <p:spTgt spid="3076"/>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1000" fill="hold"/>
                                        <p:tgtEl>
                                          <p:spTgt spid="9"/>
                                        </p:tgtEl>
                                        <p:attrNameLst>
                                          <p:attrName>ppt_w</p:attrName>
                                        </p:attrNameLst>
                                      </p:cBhvr>
                                      <p:tavLst>
                                        <p:tav tm="0">
                                          <p:val>
                                            <p:fltVal val="0"/>
                                          </p:val>
                                        </p:tav>
                                        <p:tav tm="100000">
                                          <p:val>
                                            <p:strVal val="#ppt_w"/>
                                          </p:val>
                                        </p:tav>
                                      </p:tavLst>
                                    </p:anim>
                                    <p:anim calcmode="lin" valueType="num">
                                      <p:cBhvr>
                                        <p:cTn id="32" dur="1000" fill="hold"/>
                                        <p:tgtEl>
                                          <p:spTgt spid="9"/>
                                        </p:tgtEl>
                                        <p:attrNameLst>
                                          <p:attrName>ppt_h</p:attrName>
                                        </p:attrNameLst>
                                      </p:cBhvr>
                                      <p:tavLst>
                                        <p:tav tm="0">
                                          <p:val>
                                            <p:fltVal val="0"/>
                                          </p:val>
                                        </p:tav>
                                        <p:tav tm="100000">
                                          <p:val>
                                            <p:strVal val="#ppt_h"/>
                                          </p:val>
                                        </p:tav>
                                      </p:tavLst>
                                    </p:anim>
                                    <p:anim calcmode="lin" valueType="num">
                                      <p:cBhvr>
                                        <p:cTn id="33" dur="1000" fill="hold"/>
                                        <p:tgtEl>
                                          <p:spTgt spid="9"/>
                                        </p:tgtEl>
                                        <p:attrNameLst>
                                          <p:attrName>style.rotation</p:attrName>
                                        </p:attrNameLst>
                                      </p:cBhvr>
                                      <p:tavLst>
                                        <p:tav tm="0">
                                          <p:val>
                                            <p:fltVal val="90"/>
                                          </p:val>
                                        </p:tav>
                                        <p:tav tm="100000">
                                          <p:val>
                                            <p:fltVal val="0"/>
                                          </p:val>
                                        </p:tav>
                                      </p:tavLst>
                                    </p:anim>
                                    <p:animEffect transition="in" filter="fade">
                                      <p:cBhvr>
                                        <p:cTn id="3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1225548" y="26079"/>
            <a:ext cx="7766051" cy="915162"/>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r>
              <a:rPr lang="en-US" sz="3200" b="1" spc="-10" dirty="0">
                <a:solidFill>
                  <a:srgbClr val="000000"/>
                </a:solidFill>
                <a:latin typeface="Times New Roman"/>
                <a:ea typeface="Arial"/>
              </a:rPr>
              <a:t> 2.1 </a:t>
            </a:r>
            <a:r>
              <a:rPr lang="en-US" sz="3200" b="1" spc="-10" dirty="0" err="1">
                <a:solidFill>
                  <a:srgbClr val="000000"/>
                </a:solidFill>
                <a:latin typeface="Times New Roman"/>
                <a:ea typeface="Arial"/>
              </a:rPr>
              <a:t>Mục</a:t>
            </a:r>
            <a:r>
              <a:rPr lang="en-US" sz="3200" b="1" spc="-10" dirty="0">
                <a:solidFill>
                  <a:srgbClr val="000000"/>
                </a:solidFill>
                <a:latin typeface="Times New Roman"/>
                <a:ea typeface="Arial"/>
              </a:rPr>
              <a:t> </a:t>
            </a:r>
            <a:r>
              <a:rPr lang="en-US" sz="3200" b="1" spc="-10" dirty="0" err="1">
                <a:solidFill>
                  <a:srgbClr val="000000"/>
                </a:solidFill>
                <a:latin typeface="Times New Roman"/>
                <a:ea typeface="Arial"/>
              </a:rPr>
              <a:t>tiêu</a:t>
            </a:r>
            <a:r>
              <a:rPr lang="en-US" sz="3200" b="1" spc="-10" dirty="0">
                <a:solidFill>
                  <a:srgbClr val="000000"/>
                </a:solidFill>
                <a:latin typeface="Times New Roman"/>
                <a:ea typeface="Arial"/>
              </a:rPr>
              <a:t> </a:t>
            </a:r>
            <a:r>
              <a:rPr lang="en-US" sz="3200" b="1" spc="-10" dirty="0" err="1">
                <a:solidFill>
                  <a:srgbClr val="000000"/>
                </a:solidFill>
                <a:latin typeface="Times New Roman"/>
                <a:ea typeface="Arial"/>
              </a:rPr>
              <a:t>cụ</a:t>
            </a:r>
            <a:r>
              <a:rPr lang="en-US" sz="3200" b="1" spc="-10" dirty="0">
                <a:solidFill>
                  <a:srgbClr val="000000"/>
                </a:solidFill>
                <a:latin typeface="Times New Roman"/>
                <a:ea typeface="Arial"/>
              </a:rPr>
              <a:t> </a:t>
            </a:r>
            <a:r>
              <a:rPr lang="en-US" sz="3200" b="1" spc="-10" dirty="0" err="1">
                <a:solidFill>
                  <a:srgbClr val="000000"/>
                </a:solidFill>
                <a:latin typeface="Times New Roman"/>
                <a:ea typeface="Arial"/>
              </a:rPr>
              <a:t>thể</a:t>
            </a:r>
            <a:endParaRPr lang="en-US" sz="3200" b="1" spc="-10" dirty="0">
              <a:solidFill>
                <a:srgbClr val="000000"/>
              </a:solidFill>
              <a:latin typeface="Times New Roman"/>
              <a:ea typeface="Arial"/>
            </a:endParaRPr>
          </a:p>
          <a:p>
            <a:pPr indent="457200"/>
            <a:r>
              <a:rPr lang="en-US" sz="3200" b="1" spc="-10" dirty="0">
                <a:solidFill>
                  <a:srgbClr val="000000"/>
                </a:solidFill>
                <a:latin typeface="Times New Roman"/>
                <a:ea typeface="Arial"/>
              </a:rPr>
              <a:t>	* </a:t>
            </a:r>
            <a:r>
              <a:rPr lang="en-US" sz="3200" b="1" spc="-10" dirty="0" err="1">
                <a:solidFill>
                  <a:srgbClr val="000000"/>
                </a:solidFill>
                <a:latin typeface="Times New Roman"/>
                <a:ea typeface="Arial"/>
              </a:rPr>
              <a:t>Về</a:t>
            </a:r>
            <a:r>
              <a:rPr lang="en-US" sz="3200" b="1" spc="-10" dirty="0">
                <a:solidFill>
                  <a:srgbClr val="000000"/>
                </a:solidFill>
                <a:latin typeface="Times New Roman"/>
                <a:ea typeface="Arial"/>
              </a:rPr>
              <a:t> </a:t>
            </a:r>
            <a:r>
              <a:rPr lang="vi-VN" sz="3200" b="1" spc="-10" dirty="0" smtClean="0">
                <a:solidFill>
                  <a:srgbClr val="000000"/>
                </a:solidFill>
                <a:latin typeface="Times New Roman"/>
                <a:ea typeface="Arial"/>
              </a:rPr>
              <a:t>môi </a:t>
            </a:r>
            <a:r>
              <a:rPr lang="vi-VN" sz="3200" b="1" spc="-10" dirty="0">
                <a:solidFill>
                  <a:srgbClr val="000000"/>
                </a:solidFill>
                <a:latin typeface="Times New Roman"/>
                <a:ea typeface="Arial"/>
              </a:rPr>
              <a:t>trường</a:t>
            </a:r>
            <a:endParaRPr lang="en-US" sz="3200" b="1" spc="-10" dirty="0">
              <a:solidFill>
                <a:srgbClr val="000000"/>
              </a:solidFill>
              <a:latin typeface="Times New Roman"/>
              <a:ea typeface="Arial"/>
            </a:endParaRPr>
          </a:p>
        </p:txBody>
      </p:sp>
      <p:sp>
        <p:nvSpPr>
          <p:cNvPr id="3" name="Rectangle 2"/>
          <p:cNvSpPr/>
          <p:nvPr/>
        </p:nvSpPr>
        <p:spPr>
          <a:xfrm>
            <a:off x="155575" y="990600"/>
            <a:ext cx="8939134" cy="1815882"/>
          </a:xfrm>
          <a:prstGeom prst="rect">
            <a:avLst/>
          </a:prstGeom>
          <a:ln>
            <a:solidFill>
              <a:schemeClr val="tx1"/>
            </a:solidFill>
          </a:ln>
        </p:spPr>
        <p:style>
          <a:lnRef idx="2">
            <a:schemeClr val="dk1"/>
          </a:lnRef>
          <a:fillRef idx="1">
            <a:schemeClr val="lt1"/>
          </a:fillRef>
          <a:effectRef idx="0">
            <a:schemeClr val="dk1"/>
          </a:effectRef>
          <a:fontRef idx="minor">
            <a:schemeClr val="dk1"/>
          </a:fontRef>
        </p:style>
        <p:txBody>
          <a:bodyPr wrap="square">
            <a:spAutoFit/>
          </a:bodyPr>
          <a:lstStyle/>
          <a:p>
            <a:pPr algn="just"/>
            <a:r>
              <a:rPr lang="vi-VN" sz="2800" dirty="0">
                <a:solidFill>
                  <a:srgbClr val="FF0000"/>
                </a:solidFill>
                <a:latin typeface="Times New Roman" pitchFamily="18" charset="0"/>
                <a:cs typeface="Times New Roman" pitchFamily="18" charset="0"/>
              </a:rPr>
              <a:t>- Tỉ lệ che phủ rừng ổn định ở mức 42 - 43%.</a:t>
            </a:r>
            <a:endParaRPr lang="en-US" sz="2800" dirty="0">
              <a:solidFill>
                <a:srgbClr val="FF0000"/>
              </a:solidFill>
              <a:latin typeface="Times New Roman" pitchFamily="18" charset="0"/>
              <a:cs typeface="Times New Roman" pitchFamily="18" charset="0"/>
            </a:endParaRPr>
          </a:p>
          <a:p>
            <a:pPr algn="just"/>
            <a:r>
              <a:rPr lang="vi-VN" sz="2800" dirty="0">
                <a:solidFill>
                  <a:srgbClr val="FF0000"/>
                </a:solidFill>
                <a:latin typeface="Times New Roman" pitchFamily="18" charset="0"/>
                <a:cs typeface="Times New Roman" pitchFamily="18" charset="0"/>
              </a:rPr>
              <a:t>- Giảm ít nhất 9% lượng phát thải khí nhà kính.</a:t>
            </a:r>
            <a:endParaRPr lang="en-US" sz="2800" dirty="0">
              <a:solidFill>
                <a:srgbClr val="FF0000"/>
              </a:solidFill>
              <a:latin typeface="Times New Roman" pitchFamily="18" charset="0"/>
              <a:cs typeface="Times New Roman" pitchFamily="18" charset="0"/>
            </a:endParaRPr>
          </a:p>
          <a:p>
            <a:pPr algn="just"/>
            <a:r>
              <a:rPr lang="vi-VN" sz="2800" dirty="0">
                <a:solidFill>
                  <a:srgbClr val="FF0000"/>
                </a:solidFill>
                <a:latin typeface="Times New Roman" pitchFamily="18" charset="0"/>
                <a:cs typeface="Times New Roman" pitchFamily="18" charset="0"/>
              </a:rPr>
              <a:t>- 100% các cơ sở sản xuất kinh doanh đạt quy chuẩn về môi trường.</a:t>
            </a:r>
            <a:endParaRPr lang="en-US" sz="2800" dirty="0">
              <a:solidFill>
                <a:srgbClr val="FF0000"/>
              </a:solidFill>
              <a:latin typeface="Times New Roman" pitchFamily="18" charset="0"/>
              <a:cs typeface="Times New Roman" pitchFamily="18" charset="0"/>
            </a:endParaRPr>
          </a:p>
        </p:txBody>
      </p:sp>
      <p:pic>
        <p:nvPicPr>
          <p:cNvPr id="10" name="Picture 3">
            <a:extLst>
              <a:ext uri="{FF2B5EF4-FFF2-40B4-BE49-F238E27FC236}">
                <a16:creationId xmlns:a16="http://schemas.microsoft.com/office/drawing/2014/main" xmlns="" id="{C37E6A44-D83A-472E-8207-54C22469D40F}"/>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52399" y="-76199"/>
            <a:ext cx="1447800" cy="113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AutoShape 2" descr="Hội nghị Báo cáo hiện trạng môi trường tỉnh Quảng Trị giai đoạn 2016-2020  nhằ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Hội nghị Báo cáo hiện trạng môi trường tỉnh Quảng Trị giai đoạn 2016-2020  nhằm"/>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Hội nghị Báo cáo hiện trạng môi trường tỉnh Quảng Trị giai đoạn 2016-2020  nhằm"/>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03" name="Picture 7" descr="C:\Users\ELET04\Desktop\DAI HOI XIII\tải xuống (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375" y="2855840"/>
            <a:ext cx="8226425" cy="39195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0650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par>
                                <p:cTn id="11" presetID="31" presetClass="entr" presetSubtype="0" fill="hold" nodeType="withEffect">
                                  <p:stCondLst>
                                    <p:cond delay="0"/>
                                  </p:stCondLst>
                                  <p:childTnLst>
                                    <p:set>
                                      <p:cBhvr>
                                        <p:cTn id="12" dur="1" fill="hold">
                                          <p:stCondLst>
                                            <p:cond delay="0"/>
                                          </p:stCondLst>
                                        </p:cTn>
                                        <p:tgtEl>
                                          <p:spTgt spid="4103"/>
                                        </p:tgtEl>
                                        <p:attrNameLst>
                                          <p:attrName>style.visibility</p:attrName>
                                        </p:attrNameLst>
                                      </p:cBhvr>
                                      <p:to>
                                        <p:strVal val="visible"/>
                                      </p:to>
                                    </p:set>
                                    <p:anim calcmode="lin" valueType="num">
                                      <p:cBhvr>
                                        <p:cTn id="13" dur="1000" fill="hold"/>
                                        <p:tgtEl>
                                          <p:spTgt spid="4103"/>
                                        </p:tgtEl>
                                        <p:attrNameLst>
                                          <p:attrName>ppt_w</p:attrName>
                                        </p:attrNameLst>
                                      </p:cBhvr>
                                      <p:tavLst>
                                        <p:tav tm="0">
                                          <p:val>
                                            <p:fltVal val="0"/>
                                          </p:val>
                                        </p:tav>
                                        <p:tav tm="100000">
                                          <p:val>
                                            <p:strVal val="#ppt_w"/>
                                          </p:val>
                                        </p:tav>
                                      </p:tavLst>
                                    </p:anim>
                                    <p:anim calcmode="lin" valueType="num">
                                      <p:cBhvr>
                                        <p:cTn id="14" dur="1000" fill="hold"/>
                                        <p:tgtEl>
                                          <p:spTgt spid="4103"/>
                                        </p:tgtEl>
                                        <p:attrNameLst>
                                          <p:attrName>ppt_h</p:attrName>
                                        </p:attrNameLst>
                                      </p:cBhvr>
                                      <p:tavLst>
                                        <p:tav tm="0">
                                          <p:val>
                                            <p:fltVal val="0"/>
                                          </p:val>
                                        </p:tav>
                                        <p:tav tm="100000">
                                          <p:val>
                                            <p:strVal val="#ppt_h"/>
                                          </p:val>
                                        </p:tav>
                                      </p:tavLst>
                                    </p:anim>
                                    <p:anim calcmode="lin" valueType="num">
                                      <p:cBhvr>
                                        <p:cTn id="15" dur="1000" fill="hold"/>
                                        <p:tgtEl>
                                          <p:spTgt spid="4103"/>
                                        </p:tgtEl>
                                        <p:attrNameLst>
                                          <p:attrName>style.rotation</p:attrName>
                                        </p:attrNameLst>
                                      </p:cBhvr>
                                      <p:tavLst>
                                        <p:tav tm="0">
                                          <p:val>
                                            <p:fltVal val="90"/>
                                          </p:val>
                                        </p:tav>
                                        <p:tav tm="100000">
                                          <p:val>
                                            <p:fltVal val="0"/>
                                          </p:val>
                                        </p:tav>
                                      </p:tavLst>
                                    </p:anim>
                                    <p:animEffect transition="in" filter="fade">
                                      <p:cBhvr>
                                        <p:cTn id="16" dur="1000"/>
                                        <p:tgtEl>
                                          <p:spTgt spid="4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7041" y="38975"/>
            <a:ext cx="6858000" cy="6858000"/>
          </a:xfrm>
          <a:prstGeom prst="rect">
            <a:avLst/>
          </a:prstGeom>
        </p:spPr>
      </p:pic>
      <p:sp>
        <p:nvSpPr>
          <p:cNvPr id="19" name="Rounded Rectangle 18"/>
          <p:cNvSpPr/>
          <p:nvPr/>
        </p:nvSpPr>
        <p:spPr>
          <a:xfrm>
            <a:off x="1242059" y="990600"/>
            <a:ext cx="7673339" cy="18288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800" b="1" i="1" u="sng" dirty="0">
                <a:solidFill>
                  <a:srgbClr val="FF0000"/>
                </a:solidFill>
                <a:latin typeface="Times New Roman" pitchFamily="18" charset="0"/>
                <a:cs typeface="Times New Roman" pitchFamily="18" charset="0"/>
              </a:rPr>
              <a:t>Đột phá thứ nhất</a:t>
            </a:r>
            <a:r>
              <a:rPr lang="vi-VN" sz="2800" b="1" i="1" dirty="0">
                <a:solidFill>
                  <a:srgbClr val="FF0000"/>
                </a:solidFill>
                <a:latin typeface="Times New Roman" pitchFamily="18" charset="0"/>
                <a:cs typeface="Times New Roman" pitchFamily="18" charset="0"/>
              </a:rPr>
              <a:t>: </a:t>
            </a:r>
            <a:r>
              <a:rPr lang="en-US" sz="2800" b="1" dirty="0">
                <a:solidFill>
                  <a:srgbClr val="FF0000"/>
                </a:solidFill>
                <a:latin typeface="Times New Roman" pitchFamily="18" charset="0"/>
                <a:cs typeface="Times New Roman" pitchFamily="18" charset="0"/>
              </a:rPr>
              <a:t>T</a:t>
            </a:r>
            <a:r>
              <a:rPr lang="vi-VN" sz="2800" b="1" dirty="0">
                <a:solidFill>
                  <a:srgbClr val="FF0000"/>
                </a:solidFill>
                <a:latin typeface="Times New Roman" pitchFamily="18" charset="0"/>
                <a:cs typeface="Times New Roman" pitchFamily="18" charset="0"/>
              </a:rPr>
              <a:t>iếp tục hoàn thiện và nâng cao chất lượng thể chế kinh tế thị trường định hướng XHCN</a:t>
            </a:r>
            <a:endParaRPr lang="en-US" sz="2800" dirty="0">
              <a:solidFill>
                <a:srgbClr val="FF0000"/>
              </a:solidFill>
              <a:latin typeface="Times New Roman" pitchFamily="18" charset="0"/>
              <a:cs typeface="Times New Roman" pitchFamily="18" charset="0"/>
            </a:endParaRPr>
          </a:p>
        </p:txBody>
      </p:sp>
      <p:sp>
        <p:nvSpPr>
          <p:cNvPr id="21" name="Rounded Rectangle 20"/>
          <p:cNvSpPr/>
          <p:nvPr/>
        </p:nvSpPr>
        <p:spPr>
          <a:xfrm>
            <a:off x="1109409" y="-762"/>
            <a:ext cx="7871460" cy="915162"/>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46075" algn="just">
              <a:lnSpc>
                <a:spcPts val="1800"/>
              </a:lnSpc>
              <a:spcAft>
                <a:spcPts val="0"/>
              </a:spcAft>
            </a:pPr>
            <a:r>
              <a:rPr lang="vi-VN" sz="3200" b="1" spc="-10" dirty="0" smtClean="0">
                <a:solidFill>
                  <a:srgbClr val="000000"/>
                </a:solidFill>
                <a:latin typeface="Times New Roman"/>
                <a:ea typeface="Arial"/>
              </a:rPr>
              <a:t>5</a:t>
            </a:r>
            <a:r>
              <a:rPr lang="en-US" sz="3200" b="1" spc="-10" dirty="0" smtClean="0">
                <a:solidFill>
                  <a:srgbClr val="000000"/>
                </a:solidFill>
                <a:latin typeface="Times New Roman"/>
                <a:ea typeface="Arial"/>
              </a:rPr>
              <a:t>. </a:t>
            </a:r>
            <a:r>
              <a:rPr lang="en-US" sz="3200" b="1" spc="-10" dirty="0">
                <a:solidFill>
                  <a:srgbClr val="000000"/>
                </a:solidFill>
                <a:latin typeface="Times New Roman"/>
                <a:ea typeface="Arial"/>
              </a:rPr>
              <a:t>CÁC ĐỘT PHÁ CHIẾN LƯỢC</a:t>
            </a:r>
            <a:r>
              <a:rPr lang="nb-NO" sz="3200" b="1" spc="-10" dirty="0">
                <a:solidFill>
                  <a:srgbClr val="000000"/>
                </a:solidFill>
                <a:latin typeface="Times New Roman"/>
                <a:ea typeface="Arial"/>
              </a:rPr>
              <a:t>.</a:t>
            </a:r>
            <a:endParaRPr lang="en-US" sz="3200" b="1" spc="-10" dirty="0">
              <a:solidFill>
                <a:srgbClr val="000000"/>
              </a:solidFill>
              <a:effectLst/>
              <a:latin typeface="Times New Roman"/>
              <a:ea typeface="Arial"/>
            </a:endParaRPr>
          </a:p>
        </p:txBody>
      </p:sp>
      <p:sp>
        <p:nvSpPr>
          <p:cNvPr id="29" name="Down Arrow 28"/>
          <p:cNvSpPr/>
          <p:nvPr/>
        </p:nvSpPr>
        <p:spPr>
          <a:xfrm>
            <a:off x="-152400" y="423672"/>
            <a:ext cx="762000" cy="6205728"/>
          </a:xfrm>
          <a:prstGeom prst="downArrow">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Notched Right Arrow 29"/>
          <p:cNvSpPr/>
          <p:nvPr/>
        </p:nvSpPr>
        <p:spPr>
          <a:xfrm>
            <a:off x="424466" y="1638300"/>
            <a:ext cx="784859" cy="381000"/>
          </a:xfrm>
          <a:prstGeom prst="notch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ounded Rectangle 12"/>
          <p:cNvSpPr/>
          <p:nvPr/>
        </p:nvSpPr>
        <p:spPr>
          <a:xfrm>
            <a:off x="1242059" y="2929334"/>
            <a:ext cx="7673339" cy="225226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800" b="1" i="1" u="sng" dirty="0">
                <a:solidFill>
                  <a:srgbClr val="FF0000"/>
                </a:solidFill>
                <a:latin typeface="Times New Roman" pitchFamily="18" charset="0"/>
                <a:cs typeface="Times New Roman" pitchFamily="18" charset="0"/>
              </a:rPr>
              <a:t>Đột phá thứ hai</a:t>
            </a:r>
            <a:r>
              <a:rPr lang="vi-VN" sz="2800" b="1" i="1" dirty="0">
                <a:solidFill>
                  <a:srgbClr val="FF0000"/>
                </a:solidFill>
                <a:latin typeface="Times New Roman" pitchFamily="18" charset="0"/>
                <a:cs typeface="Times New Roman" pitchFamily="18" charset="0"/>
              </a:rPr>
              <a:t>: </a:t>
            </a:r>
            <a:r>
              <a:rPr lang="vi-VN" sz="2800" b="1" dirty="0">
                <a:solidFill>
                  <a:srgbClr val="FF0000"/>
                </a:solidFill>
                <a:latin typeface="Times New Roman" pitchFamily="18" charset="0"/>
                <a:cs typeface="Times New Roman" pitchFamily="18" charset="0"/>
              </a:rPr>
              <a:t>Tiếp tục phát triển toàn diện nguồn nhân lực, khoa học, công nghệ, đổi mới sáng tạo gắn với khơi dậy khát vọng phát triển đất nước, lòng tự hào dân tộc, ý chí tự cường và phát huy giá trị văn </a:t>
            </a:r>
            <a:r>
              <a:rPr lang="vi-VN" sz="2800" b="1" dirty="0" smtClean="0">
                <a:solidFill>
                  <a:srgbClr val="FF0000"/>
                </a:solidFill>
                <a:latin typeface="Times New Roman" pitchFamily="18" charset="0"/>
                <a:cs typeface="Times New Roman" pitchFamily="18" charset="0"/>
              </a:rPr>
              <a:t>hoá, </a:t>
            </a:r>
            <a:r>
              <a:rPr lang="vi-VN" sz="2800" b="1" dirty="0">
                <a:solidFill>
                  <a:srgbClr val="FF0000"/>
                </a:solidFill>
                <a:latin typeface="Times New Roman" pitchFamily="18" charset="0"/>
                <a:cs typeface="Times New Roman" pitchFamily="18" charset="0"/>
              </a:rPr>
              <a:t>con người Việt Nam</a:t>
            </a:r>
            <a:r>
              <a:rPr lang="vi-VN" sz="2800" dirty="0">
                <a:solidFill>
                  <a:srgbClr val="FF0000"/>
                </a:solidFill>
                <a:latin typeface="Times New Roman" pitchFamily="18" charset="0"/>
                <a:cs typeface="Times New Roman" pitchFamily="18" charset="0"/>
              </a:rPr>
              <a:t>.</a:t>
            </a:r>
            <a:endParaRPr lang="en-US" sz="2800" dirty="0">
              <a:solidFill>
                <a:srgbClr val="FF0000"/>
              </a:solidFill>
              <a:latin typeface="Times New Roman" pitchFamily="18" charset="0"/>
              <a:cs typeface="Times New Roman" pitchFamily="18" charset="0"/>
            </a:endParaRPr>
          </a:p>
        </p:txBody>
      </p:sp>
      <p:sp>
        <p:nvSpPr>
          <p:cNvPr id="9" name="Notched Right Arrow 8"/>
          <p:cNvSpPr/>
          <p:nvPr/>
        </p:nvSpPr>
        <p:spPr>
          <a:xfrm>
            <a:off x="489935" y="3636367"/>
            <a:ext cx="719390" cy="381000"/>
          </a:xfrm>
          <a:prstGeom prst="notch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ounded Rectangle 9"/>
          <p:cNvSpPr/>
          <p:nvPr/>
        </p:nvSpPr>
        <p:spPr>
          <a:xfrm>
            <a:off x="1256988" y="5257667"/>
            <a:ext cx="7673339" cy="153273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800" b="1" i="1" u="sng" dirty="0">
                <a:solidFill>
                  <a:srgbClr val="FF0000"/>
                </a:solidFill>
                <a:latin typeface="Times New Roman" pitchFamily="18" charset="0"/>
                <a:cs typeface="Times New Roman" pitchFamily="18" charset="0"/>
              </a:rPr>
              <a:t>Đột phá thứ ba</a:t>
            </a:r>
            <a:r>
              <a:rPr lang="vi-VN" sz="2800" b="1" i="1" dirty="0">
                <a:solidFill>
                  <a:srgbClr val="FF0000"/>
                </a:solidFill>
                <a:latin typeface="Times New Roman" pitchFamily="18" charset="0"/>
                <a:cs typeface="Times New Roman" pitchFamily="18" charset="0"/>
              </a:rPr>
              <a:t>: </a:t>
            </a:r>
            <a:r>
              <a:rPr lang="vi-VN" sz="2800" b="1" dirty="0">
                <a:solidFill>
                  <a:srgbClr val="FF0000"/>
                </a:solidFill>
                <a:latin typeface="Times New Roman" pitchFamily="18" charset="0"/>
                <a:cs typeface="Times New Roman" pitchFamily="18" charset="0"/>
              </a:rPr>
              <a:t>Tiếp tục hoàn thiện hệ thống kết cấu hạ tầng kinh tế, xã hội đồng bộ, hiện đại</a:t>
            </a:r>
            <a:endParaRPr lang="en-US" sz="2800" dirty="0">
              <a:solidFill>
                <a:srgbClr val="FF0000"/>
              </a:solidFill>
              <a:latin typeface="Times New Roman" pitchFamily="18" charset="0"/>
              <a:cs typeface="Times New Roman" pitchFamily="18" charset="0"/>
            </a:endParaRPr>
          </a:p>
        </p:txBody>
      </p:sp>
      <p:sp>
        <p:nvSpPr>
          <p:cNvPr id="11" name="Notched Right Arrow 10"/>
          <p:cNvSpPr/>
          <p:nvPr/>
        </p:nvSpPr>
        <p:spPr>
          <a:xfrm>
            <a:off x="484998" y="5833532"/>
            <a:ext cx="719390" cy="381000"/>
          </a:xfrm>
          <a:prstGeom prst="notch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2" name="Picture 3">
            <a:extLst>
              <a:ext uri="{FF2B5EF4-FFF2-40B4-BE49-F238E27FC236}">
                <a16:creationId xmlns:a16="http://schemas.microsoft.com/office/drawing/2014/main" xmlns="" id="{13F00F58-53D9-46D9-8D0E-15469BD88D3A}"/>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52399" y="-76199"/>
            <a:ext cx="1447800" cy="113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8782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15000" fill="hold"/>
                                        <p:tgtEl>
                                          <p:spTgt spid="14"/>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grpId="0" nodeType="click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1000" fill="hold"/>
                                        <p:tgtEl>
                                          <p:spTgt spid="30"/>
                                        </p:tgtEl>
                                        <p:attrNameLst>
                                          <p:attrName>ppt_w</p:attrName>
                                        </p:attrNameLst>
                                      </p:cBhvr>
                                      <p:tavLst>
                                        <p:tav tm="0">
                                          <p:val>
                                            <p:fltVal val="0"/>
                                          </p:val>
                                        </p:tav>
                                        <p:tav tm="100000">
                                          <p:val>
                                            <p:strVal val="#ppt_w"/>
                                          </p:val>
                                        </p:tav>
                                      </p:tavLst>
                                    </p:anim>
                                    <p:anim calcmode="lin" valueType="num">
                                      <p:cBhvr>
                                        <p:cTn id="12" dur="1000" fill="hold"/>
                                        <p:tgtEl>
                                          <p:spTgt spid="30"/>
                                        </p:tgtEl>
                                        <p:attrNameLst>
                                          <p:attrName>ppt_h</p:attrName>
                                        </p:attrNameLst>
                                      </p:cBhvr>
                                      <p:tavLst>
                                        <p:tav tm="0">
                                          <p:val>
                                            <p:fltVal val="0"/>
                                          </p:val>
                                        </p:tav>
                                        <p:tav tm="100000">
                                          <p:val>
                                            <p:strVal val="#ppt_h"/>
                                          </p:val>
                                        </p:tav>
                                      </p:tavLst>
                                    </p:anim>
                                    <p:anim calcmode="lin" valueType="num">
                                      <p:cBhvr>
                                        <p:cTn id="13" dur="1000" fill="hold"/>
                                        <p:tgtEl>
                                          <p:spTgt spid="30"/>
                                        </p:tgtEl>
                                        <p:attrNameLst>
                                          <p:attrName>style.rotation</p:attrName>
                                        </p:attrNameLst>
                                      </p:cBhvr>
                                      <p:tavLst>
                                        <p:tav tm="0">
                                          <p:val>
                                            <p:fltVal val="90"/>
                                          </p:val>
                                        </p:tav>
                                        <p:tav tm="100000">
                                          <p:val>
                                            <p:fltVal val="0"/>
                                          </p:val>
                                        </p:tav>
                                      </p:tavLst>
                                    </p:anim>
                                    <p:animEffect transition="in" filter="fade">
                                      <p:cBhvr>
                                        <p:cTn id="14" dur="1000"/>
                                        <p:tgtEl>
                                          <p:spTgt spid="30"/>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p:cTn id="17" dur="1000" fill="hold"/>
                                        <p:tgtEl>
                                          <p:spTgt spid="19"/>
                                        </p:tgtEl>
                                        <p:attrNameLst>
                                          <p:attrName>ppt_w</p:attrName>
                                        </p:attrNameLst>
                                      </p:cBhvr>
                                      <p:tavLst>
                                        <p:tav tm="0">
                                          <p:val>
                                            <p:fltVal val="0"/>
                                          </p:val>
                                        </p:tav>
                                        <p:tav tm="100000">
                                          <p:val>
                                            <p:strVal val="#ppt_w"/>
                                          </p:val>
                                        </p:tav>
                                      </p:tavLst>
                                    </p:anim>
                                    <p:anim calcmode="lin" valueType="num">
                                      <p:cBhvr>
                                        <p:cTn id="18" dur="1000" fill="hold"/>
                                        <p:tgtEl>
                                          <p:spTgt spid="19"/>
                                        </p:tgtEl>
                                        <p:attrNameLst>
                                          <p:attrName>ppt_h</p:attrName>
                                        </p:attrNameLst>
                                      </p:cBhvr>
                                      <p:tavLst>
                                        <p:tav tm="0">
                                          <p:val>
                                            <p:fltVal val="0"/>
                                          </p:val>
                                        </p:tav>
                                        <p:tav tm="100000">
                                          <p:val>
                                            <p:strVal val="#ppt_h"/>
                                          </p:val>
                                        </p:tav>
                                      </p:tavLst>
                                    </p:anim>
                                    <p:anim calcmode="lin" valueType="num">
                                      <p:cBhvr>
                                        <p:cTn id="19" dur="1000" fill="hold"/>
                                        <p:tgtEl>
                                          <p:spTgt spid="19"/>
                                        </p:tgtEl>
                                        <p:attrNameLst>
                                          <p:attrName>style.rotation</p:attrName>
                                        </p:attrNameLst>
                                      </p:cBhvr>
                                      <p:tavLst>
                                        <p:tav tm="0">
                                          <p:val>
                                            <p:fltVal val="90"/>
                                          </p:val>
                                        </p:tav>
                                        <p:tav tm="100000">
                                          <p:val>
                                            <p:fltVal val="0"/>
                                          </p:val>
                                        </p:tav>
                                      </p:tavLst>
                                    </p:anim>
                                    <p:animEffect transition="in" filter="fade">
                                      <p:cBhvr>
                                        <p:cTn id="20" dur="1000"/>
                                        <p:tgtEl>
                                          <p:spTgt spid="19"/>
                                        </p:tgtEl>
                                      </p:cBhvr>
                                    </p:animEffect>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1000" fill="hold"/>
                                        <p:tgtEl>
                                          <p:spTgt spid="9"/>
                                        </p:tgtEl>
                                        <p:attrNameLst>
                                          <p:attrName>ppt_w</p:attrName>
                                        </p:attrNameLst>
                                      </p:cBhvr>
                                      <p:tavLst>
                                        <p:tav tm="0">
                                          <p:val>
                                            <p:fltVal val="0"/>
                                          </p:val>
                                        </p:tav>
                                        <p:tav tm="100000">
                                          <p:val>
                                            <p:strVal val="#ppt_w"/>
                                          </p:val>
                                        </p:tav>
                                      </p:tavLst>
                                    </p:anim>
                                    <p:anim calcmode="lin" valueType="num">
                                      <p:cBhvr>
                                        <p:cTn id="26" dur="1000" fill="hold"/>
                                        <p:tgtEl>
                                          <p:spTgt spid="9"/>
                                        </p:tgtEl>
                                        <p:attrNameLst>
                                          <p:attrName>ppt_h</p:attrName>
                                        </p:attrNameLst>
                                      </p:cBhvr>
                                      <p:tavLst>
                                        <p:tav tm="0">
                                          <p:val>
                                            <p:fltVal val="0"/>
                                          </p:val>
                                        </p:tav>
                                        <p:tav tm="100000">
                                          <p:val>
                                            <p:strVal val="#ppt_h"/>
                                          </p:val>
                                        </p:tav>
                                      </p:tavLst>
                                    </p:anim>
                                    <p:anim calcmode="lin" valueType="num">
                                      <p:cBhvr>
                                        <p:cTn id="27" dur="1000" fill="hold"/>
                                        <p:tgtEl>
                                          <p:spTgt spid="9"/>
                                        </p:tgtEl>
                                        <p:attrNameLst>
                                          <p:attrName>style.rotation</p:attrName>
                                        </p:attrNameLst>
                                      </p:cBhvr>
                                      <p:tavLst>
                                        <p:tav tm="0">
                                          <p:val>
                                            <p:fltVal val="90"/>
                                          </p:val>
                                        </p:tav>
                                        <p:tav tm="100000">
                                          <p:val>
                                            <p:fltVal val="0"/>
                                          </p:val>
                                        </p:tav>
                                      </p:tavLst>
                                    </p:anim>
                                    <p:animEffect transition="in" filter="fade">
                                      <p:cBhvr>
                                        <p:cTn id="28" dur="1000"/>
                                        <p:tgtEl>
                                          <p:spTgt spid="9"/>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1000" fill="hold"/>
                                        <p:tgtEl>
                                          <p:spTgt spid="13"/>
                                        </p:tgtEl>
                                        <p:attrNameLst>
                                          <p:attrName>ppt_w</p:attrName>
                                        </p:attrNameLst>
                                      </p:cBhvr>
                                      <p:tavLst>
                                        <p:tav tm="0">
                                          <p:val>
                                            <p:fltVal val="0"/>
                                          </p:val>
                                        </p:tav>
                                        <p:tav tm="100000">
                                          <p:val>
                                            <p:strVal val="#ppt_w"/>
                                          </p:val>
                                        </p:tav>
                                      </p:tavLst>
                                    </p:anim>
                                    <p:anim calcmode="lin" valueType="num">
                                      <p:cBhvr>
                                        <p:cTn id="32" dur="1000" fill="hold"/>
                                        <p:tgtEl>
                                          <p:spTgt spid="13"/>
                                        </p:tgtEl>
                                        <p:attrNameLst>
                                          <p:attrName>ppt_h</p:attrName>
                                        </p:attrNameLst>
                                      </p:cBhvr>
                                      <p:tavLst>
                                        <p:tav tm="0">
                                          <p:val>
                                            <p:fltVal val="0"/>
                                          </p:val>
                                        </p:tav>
                                        <p:tav tm="100000">
                                          <p:val>
                                            <p:strVal val="#ppt_h"/>
                                          </p:val>
                                        </p:tav>
                                      </p:tavLst>
                                    </p:anim>
                                    <p:anim calcmode="lin" valueType="num">
                                      <p:cBhvr>
                                        <p:cTn id="33" dur="1000" fill="hold"/>
                                        <p:tgtEl>
                                          <p:spTgt spid="13"/>
                                        </p:tgtEl>
                                        <p:attrNameLst>
                                          <p:attrName>style.rotation</p:attrName>
                                        </p:attrNameLst>
                                      </p:cBhvr>
                                      <p:tavLst>
                                        <p:tav tm="0">
                                          <p:val>
                                            <p:fltVal val="90"/>
                                          </p:val>
                                        </p:tav>
                                        <p:tav tm="100000">
                                          <p:val>
                                            <p:fltVal val="0"/>
                                          </p:val>
                                        </p:tav>
                                      </p:tavLst>
                                    </p:anim>
                                    <p:animEffect transition="in" filter="fade">
                                      <p:cBhvr>
                                        <p:cTn id="34" dur="10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p:cTn id="39" dur="1000" fill="hold"/>
                                        <p:tgtEl>
                                          <p:spTgt spid="11"/>
                                        </p:tgtEl>
                                        <p:attrNameLst>
                                          <p:attrName>ppt_w</p:attrName>
                                        </p:attrNameLst>
                                      </p:cBhvr>
                                      <p:tavLst>
                                        <p:tav tm="0">
                                          <p:val>
                                            <p:fltVal val="0"/>
                                          </p:val>
                                        </p:tav>
                                        <p:tav tm="100000">
                                          <p:val>
                                            <p:strVal val="#ppt_w"/>
                                          </p:val>
                                        </p:tav>
                                      </p:tavLst>
                                    </p:anim>
                                    <p:anim calcmode="lin" valueType="num">
                                      <p:cBhvr>
                                        <p:cTn id="40" dur="1000" fill="hold"/>
                                        <p:tgtEl>
                                          <p:spTgt spid="11"/>
                                        </p:tgtEl>
                                        <p:attrNameLst>
                                          <p:attrName>ppt_h</p:attrName>
                                        </p:attrNameLst>
                                      </p:cBhvr>
                                      <p:tavLst>
                                        <p:tav tm="0">
                                          <p:val>
                                            <p:fltVal val="0"/>
                                          </p:val>
                                        </p:tav>
                                        <p:tav tm="100000">
                                          <p:val>
                                            <p:strVal val="#ppt_h"/>
                                          </p:val>
                                        </p:tav>
                                      </p:tavLst>
                                    </p:anim>
                                    <p:anim calcmode="lin" valueType="num">
                                      <p:cBhvr>
                                        <p:cTn id="41" dur="1000" fill="hold"/>
                                        <p:tgtEl>
                                          <p:spTgt spid="11"/>
                                        </p:tgtEl>
                                        <p:attrNameLst>
                                          <p:attrName>style.rotation</p:attrName>
                                        </p:attrNameLst>
                                      </p:cBhvr>
                                      <p:tavLst>
                                        <p:tav tm="0">
                                          <p:val>
                                            <p:fltVal val="90"/>
                                          </p:val>
                                        </p:tav>
                                        <p:tav tm="100000">
                                          <p:val>
                                            <p:fltVal val="0"/>
                                          </p:val>
                                        </p:tav>
                                      </p:tavLst>
                                    </p:anim>
                                    <p:animEffect transition="in" filter="fade">
                                      <p:cBhvr>
                                        <p:cTn id="42" dur="1000"/>
                                        <p:tgtEl>
                                          <p:spTgt spid="11"/>
                                        </p:tgtEl>
                                      </p:cBhvr>
                                    </p:animEffect>
                                  </p:childTnLst>
                                </p:cTn>
                              </p:par>
                              <p:par>
                                <p:cTn id="43" presetID="31" presetClass="entr" presetSubtype="0" fill="hold" grpId="0" nodeType="withEffect">
                                  <p:stCondLst>
                                    <p:cond delay="0"/>
                                  </p:stCondLst>
                                  <p:childTnLst>
                                    <p:set>
                                      <p:cBhvr>
                                        <p:cTn id="44" dur="1" fill="hold">
                                          <p:stCondLst>
                                            <p:cond delay="0"/>
                                          </p:stCondLst>
                                        </p:cTn>
                                        <p:tgtEl>
                                          <p:spTgt spid="10"/>
                                        </p:tgtEl>
                                        <p:attrNameLst>
                                          <p:attrName>style.visibility</p:attrName>
                                        </p:attrNameLst>
                                      </p:cBhvr>
                                      <p:to>
                                        <p:strVal val="visible"/>
                                      </p:to>
                                    </p:set>
                                    <p:anim calcmode="lin" valueType="num">
                                      <p:cBhvr>
                                        <p:cTn id="45" dur="1000" fill="hold"/>
                                        <p:tgtEl>
                                          <p:spTgt spid="10"/>
                                        </p:tgtEl>
                                        <p:attrNameLst>
                                          <p:attrName>ppt_w</p:attrName>
                                        </p:attrNameLst>
                                      </p:cBhvr>
                                      <p:tavLst>
                                        <p:tav tm="0">
                                          <p:val>
                                            <p:fltVal val="0"/>
                                          </p:val>
                                        </p:tav>
                                        <p:tav tm="100000">
                                          <p:val>
                                            <p:strVal val="#ppt_w"/>
                                          </p:val>
                                        </p:tav>
                                      </p:tavLst>
                                    </p:anim>
                                    <p:anim calcmode="lin" valueType="num">
                                      <p:cBhvr>
                                        <p:cTn id="46" dur="1000" fill="hold"/>
                                        <p:tgtEl>
                                          <p:spTgt spid="10"/>
                                        </p:tgtEl>
                                        <p:attrNameLst>
                                          <p:attrName>ppt_h</p:attrName>
                                        </p:attrNameLst>
                                      </p:cBhvr>
                                      <p:tavLst>
                                        <p:tav tm="0">
                                          <p:val>
                                            <p:fltVal val="0"/>
                                          </p:val>
                                        </p:tav>
                                        <p:tav tm="100000">
                                          <p:val>
                                            <p:strVal val="#ppt_h"/>
                                          </p:val>
                                        </p:tav>
                                      </p:tavLst>
                                    </p:anim>
                                    <p:anim calcmode="lin" valueType="num">
                                      <p:cBhvr>
                                        <p:cTn id="47" dur="1000" fill="hold"/>
                                        <p:tgtEl>
                                          <p:spTgt spid="10"/>
                                        </p:tgtEl>
                                        <p:attrNameLst>
                                          <p:attrName>style.rotation</p:attrName>
                                        </p:attrNameLst>
                                      </p:cBhvr>
                                      <p:tavLst>
                                        <p:tav tm="0">
                                          <p:val>
                                            <p:fltVal val="90"/>
                                          </p:val>
                                        </p:tav>
                                        <p:tav tm="100000">
                                          <p:val>
                                            <p:fltVal val="0"/>
                                          </p:val>
                                        </p:tav>
                                      </p:tavLst>
                                    </p:anim>
                                    <p:animEffect transition="in" filter="fade">
                                      <p:cBhvr>
                                        <p:cTn id="48"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0" grpId="0" animBg="1"/>
      <p:bldP spid="13" grpId="0" animBg="1"/>
      <p:bldP spid="9" grpId="0" animBg="1"/>
      <p:bldP spid="10" grpId="0"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0"/>
            <a:ext cx="6858000" cy="6858000"/>
          </a:xfrm>
          <a:prstGeom prst="rect">
            <a:avLst/>
          </a:prstGeom>
        </p:spPr>
      </p:pic>
      <p:sp>
        <p:nvSpPr>
          <p:cNvPr id="4" name="Cloud Callout 3"/>
          <p:cNvSpPr/>
          <p:nvPr/>
        </p:nvSpPr>
        <p:spPr>
          <a:xfrm>
            <a:off x="2286000" y="2450591"/>
            <a:ext cx="4648200" cy="1892809"/>
          </a:xfrm>
          <a:prstGeom prst="cloudCallou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600" b="1" dirty="0" smtClean="0">
                <a:solidFill>
                  <a:srgbClr val="FF0000"/>
                </a:solidFill>
                <a:latin typeface="Times New Roman" panose="02020603050405020304" pitchFamily="18" charset="0"/>
                <a:cs typeface="Times New Roman" panose="02020603050405020304" pitchFamily="18" charset="0"/>
              </a:rPr>
              <a:t>6</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a:solidFill>
                  <a:srgbClr val="FF0000"/>
                </a:solidFill>
                <a:latin typeface="Times New Roman" panose="02020603050405020304" pitchFamily="18" charset="0"/>
                <a:cs typeface="Times New Roman" panose="02020603050405020304" pitchFamily="18" charset="0"/>
              </a:rPr>
              <a:t>Phương</a:t>
            </a:r>
            <a:r>
              <a:rPr lang="en-US" sz="2600" b="1" dirty="0">
                <a:solidFill>
                  <a:srgbClr val="FF0000"/>
                </a:solidFill>
                <a:latin typeface="Times New Roman" panose="02020603050405020304" pitchFamily="18" charset="0"/>
                <a:cs typeface="Times New Roman" panose="02020603050405020304" pitchFamily="18" charset="0"/>
              </a:rPr>
              <a:t> </a:t>
            </a:r>
            <a:r>
              <a:rPr lang="en-US" sz="2600" b="1" dirty="0" err="1">
                <a:solidFill>
                  <a:srgbClr val="FF0000"/>
                </a:solidFill>
                <a:latin typeface="Times New Roman" panose="02020603050405020304" pitchFamily="18" charset="0"/>
                <a:cs typeface="Times New Roman" panose="02020603050405020304" pitchFamily="18" charset="0"/>
              </a:rPr>
              <a:t>hướng</a:t>
            </a:r>
            <a:r>
              <a:rPr lang="en-US" sz="2600" b="1" dirty="0">
                <a:solidFill>
                  <a:srgbClr val="FF0000"/>
                </a:solidFill>
                <a:latin typeface="Times New Roman" panose="02020603050405020304" pitchFamily="18" charset="0"/>
                <a:cs typeface="Times New Roman" panose="02020603050405020304" pitchFamily="18" charset="0"/>
              </a:rPr>
              <a:t>, </a:t>
            </a:r>
            <a:r>
              <a:rPr lang="en-US" sz="2600" b="1" dirty="0" err="1">
                <a:solidFill>
                  <a:srgbClr val="FF0000"/>
                </a:solidFill>
                <a:latin typeface="Times New Roman" panose="02020603050405020304" pitchFamily="18" charset="0"/>
                <a:cs typeface="Times New Roman" panose="02020603050405020304" pitchFamily="18" charset="0"/>
              </a:rPr>
              <a:t>nhiệm</a:t>
            </a:r>
            <a:r>
              <a:rPr lang="en-US" sz="2600" b="1" dirty="0">
                <a:solidFill>
                  <a:srgbClr val="FF0000"/>
                </a:solidFill>
                <a:latin typeface="Times New Roman" panose="02020603050405020304" pitchFamily="18" charset="0"/>
                <a:cs typeface="Times New Roman" panose="02020603050405020304" pitchFamily="18" charset="0"/>
              </a:rPr>
              <a:t> </a:t>
            </a:r>
            <a:r>
              <a:rPr lang="en-US" sz="2600" b="1" dirty="0" err="1">
                <a:solidFill>
                  <a:srgbClr val="FF0000"/>
                </a:solidFill>
                <a:latin typeface="Times New Roman" panose="02020603050405020304" pitchFamily="18" charset="0"/>
                <a:cs typeface="Times New Roman" panose="02020603050405020304" pitchFamily="18" charset="0"/>
              </a:rPr>
              <a:t>vụ</a:t>
            </a:r>
            <a:r>
              <a:rPr lang="en-US" sz="2600" b="1" dirty="0">
                <a:solidFill>
                  <a:srgbClr val="FF0000"/>
                </a:solidFill>
                <a:latin typeface="Times New Roman" panose="02020603050405020304" pitchFamily="18" charset="0"/>
                <a:cs typeface="Times New Roman" panose="02020603050405020304" pitchFamily="18" charset="0"/>
              </a:rPr>
              <a:t>, </a:t>
            </a:r>
            <a:r>
              <a:rPr lang="en-US" sz="2600" b="1" dirty="0" err="1">
                <a:solidFill>
                  <a:srgbClr val="FF0000"/>
                </a:solidFill>
                <a:latin typeface="Times New Roman" panose="02020603050405020304" pitchFamily="18" charset="0"/>
                <a:cs typeface="Times New Roman" panose="02020603050405020304" pitchFamily="18" charset="0"/>
              </a:rPr>
              <a:t>giải</a:t>
            </a:r>
            <a:r>
              <a:rPr lang="en-US" sz="2600" b="1" dirty="0">
                <a:solidFill>
                  <a:srgbClr val="FF0000"/>
                </a:solidFill>
                <a:latin typeface="Times New Roman" panose="02020603050405020304" pitchFamily="18" charset="0"/>
                <a:cs typeface="Times New Roman" panose="02020603050405020304" pitchFamily="18" charset="0"/>
              </a:rPr>
              <a:t> </a:t>
            </a:r>
            <a:r>
              <a:rPr lang="en-US" sz="2600" b="1" dirty="0" err="1">
                <a:solidFill>
                  <a:srgbClr val="FF0000"/>
                </a:solidFill>
                <a:latin typeface="Times New Roman" panose="02020603050405020304" pitchFamily="18" charset="0"/>
                <a:cs typeface="Times New Roman" panose="02020603050405020304" pitchFamily="18" charset="0"/>
              </a:rPr>
              <a:t>pháp</a:t>
            </a:r>
            <a:endParaRPr lang="en-US" sz="2600" b="1" dirty="0">
              <a:solidFill>
                <a:srgbClr val="FF0000"/>
              </a:solidFill>
              <a:latin typeface="Times New Roman" panose="02020603050405020304" pitchFamily="18" charset="0"/>
              <a:cs typeface="Times New Roman" panose="02020603050405020304" pitchFamily="18" charset="0"/>
            </a:endParaRPr>
          </a:p>
        </p:txBody>
      </p:sp>
      <p:sp>
        <p:nvSpPr>
          <p:cNvPr id="5" name="Rounded Rectangle 4"/>
          <p:cNvSpPr/>
          <p:nvPr/>
        </p:nvSpPr>
        <p:spPr>
          <a:xfrm>
            <a:off x="152400" y="46219"/>
            <a:ext cx="1905000" cy="1870269"/>
          </a:xfrm>
          <a:prstGeom prst="roundRect">
            <a:avLst>
              <a:gd name="adj" fmla="val 444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46075" algn="just">
              <a:lnSpc>
                <a:spcPts val="1800"/>
              </a:lnSpc>
            </a:pPr>
            <a:r>
              <a:rPr lang="vi-VN" sz="2000" b="1" i="1" dirty="0">
                <a:solidFill>
                  <a:srgbClr val="FF0000"/>
                </a:solidFill>
                <a:latin typeface="Times New Roman" pitchFamily="18" charset="0"/>
                <a:cs typeface="Times New Roman" pitchFamily="18" charset="0"/>
              </a:rPr>
              <a:t>1. </a:t>
            </a:r>
            <a:r>
              <a:rPr lang="vi-VN" sz="2000" b="1" i="1" dirty="0" smtClean="0">
                <a:solidFill>
                  <a:srgbClr val="FF0000"/>
                </a:solidFill>
                <a:latin typeface="Times New Roman" pitchFamily="18" charset="0"/>
                <a:cs typeface="Times New Roman" pitchFamily="18" charset="0"/>
              </a:rPr>
              <a:t>Thể </a:t>
            </a:r>
            <a:r>
              <a:rPr lang="vi-VN" sz="2000" b="1" i="1" dirty="0">
                <a:solidFill>
                  <a:srgbClr val="FF0000"/>
                </a:solidFill>
                <a:latin typeface="Times New Roman" pitchFamily="18" charset="0"/>
                <a:cs typeface="Times New Roman" pitchFamily="18" charset="0"/>
              </a:rPr>
              <a:t>chế kinh tế thị trường định hướng xã hội chủ nghĩa</a:t>
            </a:r>
            <a:endParaRPr lang="en-US" sz="2000" b="1" i="1" spc="-10" dirty="0">
              <a:solidFill>
                <a:srgbClr val="000000"/>
              </a:solidFill>
              <a:effectLst/>
              <a:latin typeface="Times New Roman" pitchFamily="18" charset="0"/>
              <a:ea typeface="Arial"/>
              <a:cs typeface="Times New Roman" pitchFamily="18" charset="0"/>
            </a:endParaRPr>
          </a:p>
        </p:txBody>
      </p:sp>
      <p:sp>
        <p:nvSpPr>
          <p:cNvPr id="6" name="Rounded Rectangle 5"/>
          <p:cNvSpPr/>
          <p:nvPr/>
        </p:nvSpPr>
        <p:spPr>
          <a:xfrm>
            <a:off x="2442433" y="76201"/>
            <a:ext cx="1831848" cy="1870268"/>
          </a:xfrm>
          <a:prstGeom prst="roundRect">
            <a:avLst>
              <a:gd name="adj" fmla="val 1092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46075" algn="ctr">
              <a:lnSpc>
                <a:spcPts val="1800"/>
              </a:lnSpc>
              <a:spcAft>
                <a:spcPts val="0"/>
              </a:spcAft>
            </a:pPr>
            <a:r>
              <a:rPr lang="en-US" sz="2000" b="1" i="1" dirty="0" smtClean="0">
                <a:solidFill>
                  <a:srgbClr val="FF0000"/>
                </a:solidFill>
                <a:latin typeface="Times New Roman" pitchFamily="18" charset="0"/>
                <a:cs typeface="Times New Roman" pitchFamily="18" charset="0"/>
              </a:rPr>
              <a:t>2.</a:t>
            </a:r>
            <a:r>
              <a:rPr lang="vi-VN" sz="2000" b="1" i="1" dirty="0" smtClean="0">
                <a:solidFill>
                  <a:srgbClr val="FF0000"/>
                </a:solidFill>
                <a:latin typeface="Times New Roman" pitchFamily="18" charset="0"/>
                <a:cs typeface="Times New Roman" pitchFamily="18" charset="0"/>
              </a:rPr>
              <a:t> </a:t>
            </a:r>
            <a:r>
              <a:rPr lang="en-US" sz="2000" b="1" i="1" dirty="0" smtClean="0">
                <a:solidFill>
                  <a:srgbClr val="FF0000"/>
                </a:solidFill>
                <a:latin typeface="Times New Roman" pitchFamily="18" charset="0"/>
                <a:cs typeface="Times New Roman" pitchFamily="18" charset="0"/>
              </a:rPr>
              <a:t>K</a:t>
            </a:r>
            <a:r>
              <a:rPr lang="vi-VN" sz="2000" b="1" i="1" dirty="0" smtClean="0">
                <a:solidFill>
                  <a:srgbClr val="FF0000"/>
                </a:solidFill>
                <a:latin typeface="Times New Roman" pitchFamily="18" charset="0"/>
                <a:cs typeface="Times New Roman" pitchFamily="18" charset="0"/>
              </a:rPr>
              <a:t>hoa học công nghệ và </a:t>
            </a:r>
            <a:r>
              <a:rPr lang="vi-VN" sz="2000" b="1" i="1" dirty="0">
                <a:solidFill>
                  <a:srgbClr val="FF0000"/>
                </a:solidFill>
                <a:latin typeface="Times New Roman" pitchFamily="18" charset="0"/>
                <a:cs typeface="Times New Roman" pitchFamily="18" charset="0"/>
              </a:rPr>
              <a:t>đổi mới sáng </a:t>
            </a:r>
            <a:r>
              <a:rPr lang="vi-VN" sz="2000" b="1" i="1" dirty="0" smtClean="0">
                <a:solidFill>
                  <a:srgbClr val="FF0000"/>
                </a:solidFill>
                <a:latin typeface="Times New Roman" pitchFamily="18" charset="0"/>
                <a:cs typeface="Times New Roman" pitchFamily="18" charset="0"/>
              </a:rPr>
              <a:t>tạo</a:t>
            </a:r>
            <a:r>
              <a:rPr lang="vi-VN" sz="1600" b="1" i="1" dirty="0" smtClean="0">
                <a:solidFill>
                  <a:srgbClr val="FF0000"/>
                </a:solidFill>
                <a:latin typeface="Times New Roman" pitchFamily="18" charset="0"/>
                <a:cs typeface="Times New Roman" pitchFamily="18" charset="0"/>
              </a:rPr>
              <a:t>.</a:t>
            </a:r>
            <a:endParaRPr lang="en-US" sz="1600" b="1" i="1" dirty="0">
              <a:solidFill>
                <a:srgbClr val="FF0000"/>
              </a:solidFill>
              <a:latin typeface="Times New Roman" pitchFamily="18" charset="0"/>
              <a:cs typeface="Times New Roman" pitchFamily="18" charset="0"/>
            </a:endParaRPr>
          </a:p>
        </p:txBody>
      </p:sp>
      <p:sp>
        <p:nvSpPr>
          <p:cNvPr id="16" name="Rounded Rectangle 15"/>
          <p:cNvSpPr/>
          <p:nvPr/>
        </p:nvSpPr>
        <p:spPr>
          <a:xfrm>
            <a:off x="4530144" y="124580"/>
            <a:ext cx="1831848" cy="187026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46075">
              <a:lnSpc>
                <a:spcPts val="1800"/>
              </a:lnSpc>
              <a:spcAft>
                <a:spcPts val="0"/>
              </a:spcAft>
            </a:pPr>
            <a:r>
              <a:rPr lang="vi-VN" sz="2000" b="1" i="1" dirty="0">
                <a:solidFill>
                  <a:srgbClr val="FF0000"/>
                </a:solidFill>
                <a:latin typeface="Times New Roman" pitchFamily="18" charset="0"/>
                <a:cs typeface="Times New Roman" pitchFamily="18" charset="0"/>
              </a:rPr>
              <a:t>3. </a:t>
            </a:r>
            <a:r>
              <a:rPr lang="vi-VN" sz="2000" b="1" i="1" dirty="0" smtClean="0">
                <a:solidFill>
                  <a:srgbClr val="FF0000"/>
                </a:solidFill>
                <a:latin typeface="Times New Roman" pitchFamily="18" charset="0"/>
                <a:cs typeface="Times New Roman" pitchFamily="18" charset="0"/>
              </a:rPr>
              <a:t>nguồn </a:t>
            </a:r>
            <a:r>
              <a:rPr lang="vi-VN" sz="2000" b="1" i="1" dirty="0">
                <a:solidFill>
                  <a:srgbClr val="FF0000"/>
                </a:solidFill>
                <a:latin typeface="Times New Roman" pitchFamily="18" charset="0"/>
                <a:cs typeface="Times New Roman" pitchFamily="18" charset="0"/>
              </a:rPr>
              <a:t>nhân </a:t>
            </a:r>
            <a:r>
              <a:rPr lang="vi-VN" sz="2000" b="1" i="1" dirty="0" smtClean="0">
                <a:solidFill>
                  <a:srgbClr val="FF0000"/>
                </a:solidFill>
                <a:latin typeface="Times New Roman" pitchFamily="18" charset="0"/>
                <a:cs typeface="Times New Roman" pitchFamily="18" charset="0"/>
              </a:rPr>
              <a:t>lực và  </a:t>
            </a:r>
            <a:r>
              <a:rPr lang="vi-VN" sz="2000" b="1" i="1" dirty="0">
                <a:solidFill>
                  <a:srgbClr val="FF0000"/>
                </a:solidFill>
                <a:latin typeface="Times New Roman" pitchFamily="18" charset="0"/>
                <a:cs typeface="Times New Roman" pitchFamily="18" charset="0"/>
              </a:rPr>
              <a:t>giáo </a:t>
            </a:r>
            <a:r>
              <a:rPr lang="vi-VN" sz="2000" b="1" i="1" dirty="0" smtClean="0">
                <a:solidFill>
                  <a:srgbClr val="FF0000"/>
                </a:solidFill>
                <a:latin typeface="Times New Roman" pitchFamily="18" charset="0"/>
                <a:cs typeface="Times New Roman" pitchFamily="18" charset="0"/>
              </a:rPr>
              <a:t>dục, đào </a:t>
            </a:r>
            <a:r>
              <a:rPr lang="vi-VN" sz="2000" b="1" i="1" dirty="0">
                <a:solidFill>
                  <a:srgbClr val="FF0000"/>
                </a:solidFill>
                <a:latin typeface="Times New Roman" pitchFamily="18" charset="0"/>
                <a:cs typeface="Times New Roman" pitchFamily="18" charset="0"/>
              </a:rPr>
              <a:t>tạo</a:t>
            </a:r>
            <a:r>
              <a:rPr lang="en-US" sz="2000" b="1" i="1" dirty="0">
                <a:solidFill>
                  <a:srgbClr val="FF0000"/>
                </a:solidFill>
                <a:latin typeface="Times New Roman" pitchFamily="18" charset="0"/>
                <a:cs typeface="Times New Roman" pitchFamily="18" charset="0"/>
              </a:rPr>
              <a:t>. </a:t>
            </a:r>
            <a:endParaRPr lang="en-US" sz="2000" b="1" i="1" spc="-10" dirty="0">
              <a:solidFill>
                <a:srgbClr val="000000"/>
              </a:solidFill>
              <a:effectLst/>
              <a:latin typeface="Times New Roman" pitchFamily="18" charset="0"/>
              <a:ea typeface="Arial"/>
              <a:cs typeface="Times New Roman" pitchFamily="18" charset="0"/>
            </a:endParaRPr>
          </a:p>
        </p:txBody>
      </p:sp>
      <p:sp>
        <p:nvSpPr>
          <p:cNvPr id="21" name="Rounded Rectangle 20"/>
          <p:cNvSpPr/>
          <p:nvPr/>
        </p:nvSpPr>
        <p:spPr>
          <a:xfrm>
            <a:off x="6973915" y="124580"/>
            <a:ext cx="1831848" cy="187026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000" b="1" i="1" dirty="0">
                <a:solidFill>
                  <a:srgbClr val="FF0000"/>
                </a:solidFill>
                <a:latin typeface="Times New Roman" pitchFamily="18" charset="0"/>
                <a:cs typeface="Times New Roman" pitchFamily="18" charset="0"/>
              </a:rPr>
              <a:t>4. </a:t>
            </a:r>
            <a:r>
              <a:rPr lang="vi-VN" sz="2000" b="1" i="1" dirty="0" smtClean="0">
                <a:solidFill>
                  <a:srgbClr val="FF0000"/>
                </a:solidFill>
                <a:latin typeface="Times New Roman" pitchFamily="18" charset="0"/>
                <a:cs typeface="Times New Roman" pitchFamily="18" charset="0"/>
              </a:rPr>
              <a:t>Cơ </a:t>
            </a:r>
            <a:r>
              <a:rPr lang="vi-VN" sz="2000" b="1" i="1" dirty="0">
                <a:solidFill>
                  <a:srgbClr val="FF0000"/>
                </a:solidFill>
                <a:latin typeface="Times New Roman" pitchFamily="18" charset="0"/>
                <a:cs typeface="Times New Roman" pitchFamily="18" charset="0"/>
              </a:rPr>
              <a:t>cấu </a:t>
            </a:r>
            <a:r>
              <a:rPr lang="vi-VN" sz="2000" b="1" i="1" dirty="0" smtClean="0">
                <a:solidFill>
                  <a:srgbClr val="FF0000"/>
                </a:solidFill>
                <a:latin typeface="Times New Roman" pitchFamily="18" charset="0"/>
                <a:cs typeface="Times New Roman" pitchFamily="18" charset="0"/>
              </a:rPr>
              <a:t>kinh tế, đổi </a:t>
            </a:r>
            <a:r>
              <a:rPr lang="vi-VN" sz="2000" b="1" i="1" dirty="0">
                <a:solidFill>
                  <a:srgbClr val="FF0000"/>
                </a:solidFill>
                <a:latin typeface="Times New Roman" pitchFamily="18" charset="0"/>
                <a:cs typeface="Times New Roman" pitchFamily="18" charset="0"/>
              </a:rPr>
              <a:t>mới mô hình tăng </a:t>
            </a:r>
            <a:r>
              <a:rPr lang="vi-VN" sz="2000" b="1" i="1" dirty="0" smtClean="0">
                <a:solidFill>
                  <a:srgbClr val="FF0000"/>
                </a:solidFill>
                <a:latin typeface="Times New Roman" pitchFamily="18" charset="0"/>
                <a:cs typeface="Times New Roman" pitchFamily="18" charset="0"/>
              </a:rPr>
              <a:t>trưởng.</a:t>
            </a:r>
            <a:endParaRPr lang="en-US" sz="2000" dirty="0">
              <a:solidFill>
                <a:srgbClr val="FF0000"/>
              </a:solidFill>
              <a:latin typeface="Times New Roman" pitchFamily="18" charset="0"/>
              <a:cs typeface="Times New Roman" pitchFamily="18" charset="0"/>
            </a:endParaRPr>
          </a:p>
        </p:txBody>
      </p:sp>
      <p:sp>
        <p:nvSpPr>
          <p:cNvPr id="22" name="Rounded Rectangle 21"/>
          <p:cNvSpPr/>
          <p:nvPr/>
        </p:nvSpPr>
        <p:spPr>
          <a:xfrm>
            <a:off x="7086600" y="2318927"/>
            <a:ext cx="1831848" cy="187026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000" b="1" i="1" dirty="0">
                <a:solidFill>
                  <a:srgbClr val="FF0000"/>
                </a:solidFill>
                <a:latin typeface="Times New Roman" pitchFamily="18" charset="0"/>
                <a:cs typeface="Times New Roman" pitchFamily="18" charset="0"/>
              </a:rPr>
              <a:t>5. </a:t>
            </a:r>
            <a:r>
              <a:rPr lang="vi-VN" sz="2000" b="1" i="1" dirty="0" smtClean="0">
                <a:solidFill>
                  <a:srgbClr val="FF0000"/>
                </a:solidFill>
                <a:latin typeface="Times New Roman" pitchFamily="18" charset="0"/>
                <a:cs typeface="Times New Roman" pitchFamily="18" charset="0"/>
              </a:rPr>
              <a:t>Kết </a:t>
            </a:r>
            <a:r>
              <a:rPr lang="vi-VN" sz="2000" b="1" i="1" dirty="0">
                <a:solidFill>
                  <a:srgbClr val="FF0000"/>
                </a:solidFill>
                <a:latin typeface="Times New Roman" pitchFamily="18" charset="0"/>
                <a:cs typeface="Times New Roman" pitchFamily="18" charset="0"/>
              </a:rPr>
              <a:t>cấu hạ tầng, kinh tế vùng, kinh tế biển, </a:t>
            </a:r>
            <a:r>
              <a:rPr lang="vi-VN" sz="2000" b="1" i="1" dirty="0" smtClean="0">
                <a:solidFill>
                  <a:srgbClr val="FF0000"/>
                </a:solidFill>
                <a:latin typeface="Times New Roman" pitchFamily="18" charset="0"/>
                <a:cs typeface="Times New Roman" pitchFamily="18" charset="0"/>
              </a:rPr>
              <a:t>đô thị, nông thôn.</a:t>
            </a:r>
            <a:endParaRPr lang="en-US" sz="2000" b="1" i="1" dirty="0">
              <a:solidFill>
                <a:srgbClr val="FF0000"/>
              </a:solidFill>
              <a:latin typeface="Times New Roman" pitchFamily="18" charset="0"/>
              <a:cs typeface="Times New Roman" pitchFamily="18" charset="0"/>
            </a:endParaRPr>
          </a:p>
        </p:txBody>
      </p:sp>
      <p:sp>
        <p:nvSpPr>
          <p:cNvPr id="23" name="Rounded Rectangle 22"/>
          <p:cNvSpPr/>
          <p:nvPr/>
        </p:nvSpPr>
        <p:spPr>
          <a:xfrm>
            <a:off x="76200" y="2318926"/>
            <a:ext cx="1831848" cy="224911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000" b="1" i="1" dirty="0">
                <a:solidFill>
                  <a:srgbClr val="FF0000"/>
                </a:solidFill>
                <a:latin typeface="Times New Roman" pitchFamily="18" charset="0"/>
                <a:cs typeface="Times New Roman" pitchFamily="18" charset="0"/>
              </a:rPr>
              <a:t>10. </a:t>
            </a:r>
            <a:r>
              <a:rPr lang="vi-VN" sz="2000" b="1" i="1" dirty="0" smtClean="0">
                <a:solidFill>
                  <a:srgbClr val="FF0000"/>
                </a:solidFill>
                <a:latin typeface="Times New Roman" pitchFamily="18" charset="0"/>
                <a:cs typeface="Times New Roman" pitchFamily="18" charset="0"/>
              </a:rPr>
              <a:t>Nhà </a:t>
            </a:r>
            <a:r>
              <a:rPr lang="vi-VN" sz="2000" b="1" i="1" dirty="0">
                <a:solidFill>
                  <a:srgbClr val="FF0000"/>
                </a:solidFill>
                <a:latin typeface="Times New Roman" pitchFamily="18" charset="0"/>
                <a:cs typeface="Times New Roman" pitchFamily="18" charset="0"/>
              </a:rPr>
              <a:t>nước pháp quyền xã hội chủ nghĩa </a:t>
            </a:r>
            <a:r>
              <a:rPr lang="vi-VN" sz="2000" b="1" i="1" dirty="0" smtClean="0">
                <a:solidFill>
                  <a:srgbClr val="FF0000"/>
                </a:solidFill>
                <a:latin typeface="Times New Roman" pitchFamily="18" charset="0"/>
                <a:cs typeface="Times New Roman" pitchFamily="18" charset="0"/>
              </a:rPr>
              <a:t>.</a:t>
            </a:r>
            <a:endParaRPr lang="en-US" sz="2000" b="1" dirty="0">
              <a:solidFill>
                <a:srgbClr val="FF0000"/>
              </a:solidFill>
              <a:latin typeface="Times New Roman" pitchFamily="18" charset="0"/>
              <a:cs typeface="Times New Roman" pitchFamily="18" charset="0"/>
            </a:endParaRPr>
          </a:p>
        </p:txBody>
      </p:sp>
      <p:sp>
        <p:nvSpPr>
          <p:cNvPr id="24" name="Rounded Rectangle 23"/>
          <p:cNvSpPr/>
          <p:nvPr/>
        </p:nvSpPr>
        <p:spPr>
          <a:xfrm>
            <a:off x="152400" y="4648200"/>
            <a:ext cx="1831848" cy="208522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000" b="1" i="1" dirty="0">
                <a:solidFill>
                  <a:srgbClr val="FF0000"/>
                </a:solidFill>
                <a:latin typeface="Times New Roman" pitchFamily="18" charset="0"/>
                <a:cs typeface="Times New Roman" pitchFamily="18" charset="0"/>
              </a:rPr>
              <a:t>9. </a:t>
            </a:r>
            <a:r>
              <a:rPr lang="vi-VN" sz="2000" b="1" i="1" dirty="0" smtClean="0">
                <a:solidFill>
                  <a:srgbClr val="FF0000"/>
                </a:solidFill>
                <a:latin typeface="Times New Roman" pitchFamily="18" charset="0"/>
                <a:cs typeface="Times New Roman" pitchFamily="18" charset="0"/>
              </a:rPr>
              <a:t>Đối ngoại, hội nhập quốc tê</a:t>
            </a:r>
            <a:endParaRPr lang="en-US" sz="2000" b="1" i="1" dirty="0">
              <a:solidFill>
                <a:srgbClr val="FF0000"/>
              </a:solidFill>
              <a:latin typeface="Times New Roman" pitchFamily="18" charset="0"/>
              <a:cs typeface="Times New Roman" pitchFamily="18" charset="0"/>
            </a:endParaRPr>
          </a:p>
        </p:txBody>
      </p:sp>
      <p:sp>
        <p:nvSpPr>
          <p:cNvPr id="25" name="Rounded Rectangle 24"/>
          <p:cNvSpPr/>
          <p:nvPr/>
        </p:nvSpPr>
        <p:spPr>
          <a:xfrm>
            <a:off x="2286000" y="4648200"/>
            <a:ext cx="2244144" cy="208522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000" b="1" i="1" dirty="0">
                <a:solidFill>
                  <a:srgbClr val="FF0000"/>
                </a:solidFill>
                <a:latin typeface="Times New Roman" pitchFamily="18" charset="0"/>
                <a:cs typeface="Times New Roman" pitchFamily="18" charset="0"/>
              </a:rPr>
              <a:t>8. </a:t>
            </a:r>
            <a:r>
              <a:rPr lang="vi-VN" sz="2000" b="1" i="1" dirty="0" smtClean="0">
                <a:solidFill>
                  <a:srgbClr val="FF0000"/>
                </a:solidFill>
                <a:latin typeface="Times New Roman" pitchFamily="18" charset="0"/>
                <a:cs typeface="Times New Roman" pitchFamily="18" charset="0"/>
              </a:rPr>
              <a:t>Quốc phòng, an ninh</a:t>
            </a:r>
            <a:endParaRPr lang="en-US" sz="2000" b="1" i="1" dirty="0">
              <a:solidFill>
                <a:srgbClr val="FF0000"/>
              </a:solidFill>
              <a:latin typeface="Times New Roman" pitchFamily="18" charset="0"/>
              <a:cs typeface="Times New Roman" pitchFamily="18" charset="0"/>
            </a:endParaRPr>
          </a:p>
        </p:txBody>
      </p:sp>
      <p:sp>
        <p:nvSpPr>
          <p:cNvPr id="26" name="Rounded Rectangle 25"/>
          <p:cNvSpPr/>
          <p:nvPr/>
        </p:nvSpPr>
        <p:spPr>
          <a:xfrm>
            <a:off x="4876800" y="4648200"/>
            <a:ext cx="1831848" cy="208522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000" b="1" i="1" dirty="0">
                <a:solidFill>
                  <a:srgbClr val="FF0000"/>
                </a:solidFill>
                <a:latin typeface="Times New Roman" pitchFamily="18" charset="0"/>
                <a:cs typeface="Times New Roman" pitchFamily="18" charset="0"/>
              </a:rPr>
              <a:t>7. </a:t>
            </a:r>
            <a:r>
              <a:rPr lang="vi-VN" sz="2000" b="1" i="1" dirty="0" smtClean="0">
                <a:solidFill>
                  <a:srgbClr val="FF0000"/>
                </a:solidFill>
                <a:latin typeface="Times New Roman" pitchFamily="18" charset="0"/>
                <a:cs typeface="Times New Roman" pitchFamily="18" charset="0"/>
              </a:rPr>
              <a:t>Tài nguyên, môi </a:t>
            </a:r>
            <a:r>
              <a:rPr lang="vi-VN" sz="2000" b="1" i="1" dirty="0">
                <a:solidFill>
                  <a:srgbClr val="FF0000"/>
                </a:solidFill>
                <a:latin typeface="Times New Roman" pitchFamily="18" charset="0"/>
                <a:cs typeface="Times New Roman" pitchFamily="18" charset="0"/>
              </a:rPr>
              <a:t>trường và ứng phó với biến đổi khí </a:t>
            </a:r>
            <a:r>
              <a:rPr lang="vi-VN" sz="2000" b="1" i="1" dirty="0" smtClean="0">
                <a:solidFill>
                  <a:srgbClr val="FF0000"/>
                </a:solidFill>
                <a:latin typeface="Times New Roman" pitchFamily="18" charset="0"/>
                <a:cs typeface="Times New Roman" pitchFamily="18" charset="0"/>
              </a:rPr>
              <a:t>hậu.</a:t>
            </a:r>
            <a:endParaRPr lang="en-US" sz="2000" b="1" dirty="0">
              <a:solidFill>
                <a:srgbClr val="FF0000"/>
              </a:solidFill>
              <a:latin typeface="Times New Roman" pitchFamily="18" charset="0"/>
              <a:cs typeface="Times New Roman" pitchFamily="18" charset="0"/>
            </a:endParaRPr>
          </a:p>
        </p:txBody>
      </p:sp>
      <p:sp>
        <p:nvSpPr>
          <p:cNvPr id="27" name="Rounded Rectangle 26"/>
          <p:cNvSpPr/>
          <p:nvPr/>
        </p:nvSpPr>
        <p:spPr>
          <a:xfrm>
            <a:off x="7086600" y="4634712"/>
            <a:ext cx="1831848" cy="208521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000" b="1" i="1" dirty="0">
                <a:solidFill>
                  <a:srgbClr val="FF0000"/>
                </a:solidFill>
                <a:latin typeface="Times New Roman" pitchFamily="18" charset="0"/>
                <a:cs typeface="Times New Roman" pitchFamily="18" charset="0"/>
              </a:rPr>
              <a:t>6. </a:t>
            </a:r>
            <a:r>
              <a:rPr lang="vi-VN" sz="2000" b="1" i="1" dirty="0" smtClean="0">
                <a:solidFill>
                  <a:srgbClr val="FF0000"/>
                </a:solidFill>
                <a:latin typeface="Times New Roman" pitchFamily="18" charset="0"/>
                <a:cs typeface="Times New Roman" pitchFamily="18" charset="0"/>
              </a:rPr>
              <a:t>Văn </a:t>
            </a:r>
            <a:r>
              <a:rPr lang="vi-VN" sz="2000" b="1" i="1" dirty="0">
                <a:solidFill>
                  <a:srgbClr val="FF0000"/>
                </a:solidFill>
                <a:latin typeface="Times New Roman" pitchFamily="18" charset="0"/>
                <a:cs typeface="Times New Roman" pitchFamily="18" charset="0"/>
              </a:rPr>
              <a:t>hoá, xã hội, </a:t>
            </a:r>
            <a:r>
              <a:rPr lang="vi-VN" sz="2000" b="1" i="1" dirty="0" smtClean="0">
                <a:solidFill>
                  <a:srgbClr val="FF0000"/>
                </a:solidFill>
                <a:latin typeface="Times New Roman" pitchFamily="18" charset="0"/>
                <a:cs typeface="Times New Roman" pitchFamily="18" charset="0"/>
              </a:rPr>
              <a:t>đời </a:t>
            </a:r>
            <a:r>
              <a:rPr lang="vi-VN" sz="2000" b="1" i="1" dirty="0">
                <a:solidFill>
                  <a:srgbClr val="FF0000"/>
                </a:solidFill>
                <a:latin typeface="Times New Roman" pitchFamily="18" charset="0"/>
                <a:cs typeface="Times New Roman" pitchFamily="18" charset="0"/>
              </a:rPr>
              <a:t>sống </a:t>
            </a:r>
            <a:r>
              <a:rPr lang="vi-VN" sz="2000" b="1" i="1" dirty="0" smtClean="0">
                <a:solidFill>
                  <a:srgbClr val="FF0000"/>
                </a:solidFill>
                <a:latin typeface="Times New Roman" pitchFamily="18" charset="0"/>
                <a:cs typeface="Times New Roman" pitchFamily="18" charset="0"/>
              </a:rPr>
              <a:t>nhân </a:t>
            </a:r>
            <a:r>
              <a:rPr lang="vi-VN" sz="2000" b="1" i="1" dirty="0">
                <a:solidFill>
                  <a:srgbClr val="FF0000"/>
                </a:solidFill>
                <a:latin typeface="Times New Roman" pitchFamily="18" charset="0"/>
                <a:cs typeface="Times New Roman" pitchFamily="18" charset="0"/>
              </a:rPr>
              <a:t>dân</a:t>
            </a:r>
            <a:endParaRPr lang="en-US" sz="2000" b="1" i="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322180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 calcmode="lin" valueType="num">
                                      <p:cBhvr>
                                        <p:cTn id="15" dur="1000" fill="hold"/>
                                        <p:tgtEl>
                                          <p:spTgt spid="6"/>
                                        </p:tgtEl>
                                        <p:attrNameLst>
                                          <p:attrName>style.rotation</p:attrName>
                                        </p:attrNameLst>
                                      </p:cBhvr>
                                      <p:tavLst>
                                        <p:tav tm="0">
                                          <p:val>
                                            <p:fltVal val="90"/>
                                          </p:val>
                                        </p:tav>
                                        <p:tav tm="100000">
                                          <p:val>
                                            <p:fltVal val="0"/>
                                          </p:val>
                                        </p:tav>
                                      </p:tavLst>
                                    </p:anim>
                                    <p:animEffect transition="in" filter="fade">
                                      <p:cBhvr>
                                        <p:cTn id="16" dur="1000"/>
                                        <p:tgtEl>
                                          <p:spTgt spid="6"/>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1000" fill="hold"/>
                                        <p:tgtEl>
                                          <p:spTgt spid="16"/>
                                        </p:tgtEl>
                                        <p:attrNameLst>
                                          <p:attrName>ppt_w</p:attrName>
                                        </p:attrNameLst>
                                      </p:cBhvr>
                                      <p:tavLst>
                                        <p:tav tm="0">
                                          <p:val>
                                            <p:fltVal val="0"/>
                                          </p:val>
                                        </p:tav>
                                        <p:tav tm="100000">
                                          <p:val>
                                            <p:strVal val="#ppt_w"/>
                                          </p:val>
                                        </p:tav>
                                      </p:tavLst>
                                    </p:anim>
                                    <p:anim calcmode="lin" valueType="num">
                                      <p:cBhvr>
                                        <p:cTn id="20" dur="1000" fill="hold"/>
                                        <p:tgtEl>
                                          <p:spTgt spid="16"/>
                                        </p:tgtEl>
                                        <p:attrNameLst>
                                          <p:attrName>ppt_h</p:attrName>
                                        </p:attrNameLst>
                                      </p:cBhvr>
                                      <p:tavLst>
                                        <p:tav tm="0">
                                          <p:val>
                                            <p:fltVal val="0"/>
                                          </p:val>
                                        </p:tav>
                                        <p:tav tm="100000">
                                          <p:val>
                                            <p:strVal val="#ppt_h"/>
                                          </p:val>
                                        </p:tav>
                                      </p:tavLst>
                                    </p:anim>
                                    <p:anim calcmode="lin" valueType="num">
                                      <p:cBhvr>
                                        <p:cTn id="21" dur="1000" fill="hold"/>
                                        <p:tgtEl>
                                          <p:spTgt spid="16"/>
                                        </p:tgtEl>
                                        <p:attrNameLst>
                                          <p:attrName>style.rotation</p:attrName>
                                        </p:attrNameLst>
                                      </p:cBhvr>
                                      <p:tavLst>
                                        <p:tav tm="0">
                                          <p:val>
                                            <p:fltVal val="90"/>
                                          </p:val>
                                        </p:tav>
                                        <p:tav tm="100000">
                                          <p:val>
                                            <p:fltVal val="0"/>
                                          </p:val>
                                        </p:tav>
                                      </p:tavLst>
                                    </p:anim>
                                    <p:animEffect transition="in" filter="fade">
                                      <p:cBhvr>
                                        <p:cTn id="22" dur="1000"/>
                                        <p:tgtEl>
                                          <p:spTgt spid="16"/>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1000" fill="hold"/>
                                        <p:tgtEl>
                                          <p:spTgt spid="21"/>
                                        </p:tgtEl>
                                        <p:attrNameLst>
                                          <p:attrName>ppt_w</p:attrName>
                                        </p:attrNameLst>
                                      </p:cBhvr>
                                      <p:tavLst>
                                        <p:tav tm="0">
                                          <p:val>
                                            <p:fltVal val="0"/>
                                          </p:val>
                                        </p:tav>
                                        <p:tav tm="100000">
                                          <p:val>
                                            <p:strVal val="#ppt_w"/>
                                          </p:val>
                                        </p:tav>
                                      </p:tavLst>
                                    </p:anim>
                                    <p:anim calcmode="lin" valueType="num">
                                      <p:cBhvr>
                                        <p:cTn id="26" dur="1000" fill="hold"/>
                                        <p:tgtEl>
                                          <p:spTgt spid="21"/>
                                        </p:tgtEl>
                                        <p:attrNameLst>
                                          <p:attrName>ppt_h</p:attrName>
                                        </p:attrNameLst>
                                      </p:cBhvr>
                                      <p:tavLst>
                                        <p:tav tm="0">
                                          <p:val>
                                            <p:fltVal val="0"/>
                                          </p:val>
                                        </p:tav>
                                        <p:tav tm="100000">
                                          <p:val>
                                            <p:strVal val="#ppt_h"/>
                                          </p:val>
                                        </p:tav>
                                      </p:tavLst>
                                    </p:anim>
                                    <p:anim calcmode="lin" valueType="num">
                                      <p:cBhvr>
                                        <p:cTn id="27" dur="1000" fill="hold"/>
                                        <p:tgtEl>
                                          <p:spTgt spid="21"/>
                                        </p:tgtEl>
                                        <p:attrNameLst>
                                          <p:attrName>style.rotation</p:attrName>
                                        </p:attrNameLst>
                                      </p:cBhvr>
                                      <p:tavLst>
                                        <p:tav tm="0">
                                          <p:val>
                                            <p:fltVal val="90"/>
                                          </p:val>
                                        </p:tav>
                                        <p:tav tm="100000">
                                          <p:val>
                                            <p:fltVal val="0"/>
                                          </p:val>
                                        </p:tav>
                                      </p:tavLst>
                                    </p:anim>
                                    <p:animEffect transition="in" filter="fade">
                                      <p:cBhvr>
                                        <p:cTn id="28" dur="1000"/>
                                        <p:tgtEl>
                                          <p:spTgt spid="21"/>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p:cTn id="31" dur="1000" fill="hold"/>
                                        <p:tgtEl>
                                          <p:spTgt spid="22"/>
                                        </p:tgtEl>
                                        <p:attrNameLst>
                                          <p:attrName>ppt_w</p:attrName>
                                        </p:attrNameLst>
                                      </p:cBhvr>
                                      <p:tavLst>
                                        <p:tav tm="0">
                                          <p:val>
                                            <p:fltVal val="0"/>
                                          </p:val>
                                        </p:tav>
                                        <p:tav tm="100000">
                                          <p:val>
                                            <p:strVal val="#ppt_w"/>
                                          </p:val>
                                        </p:tav>
                                      </p:tavLst>
                                    </p:anim>
                                    <p:anim calcmode="lin" valueType="num">
                                      <p:cBhvr>
                                        <p:cTn id="32" dur="1000" fill="hold"/>
                                        <p:tgtEl>
                                          <p:spTgt spid="22"/>
                                        </p:tgtEl>
                                        <p:attrNameLst>
                                          <p:attrName>ppt_h</p:attrName>
                                        </p:attrNameLst>
                                      </p:cBhvr>
                                      <p:tavLst>
                                        <p:tav tm="0">
                                          <p:val>
                                            <p:fltVal val="0"/>
                                          </p:val>
                                        </p:tav>
                                        <p:tav tm="100000">
                                          <p:val>
                                            <p:strVal val="#ppt_h"/>
                                          </p:val>
                                        </p:tav>
                                      </p:tavLst>
                                    </p:anim>
                                    <p:anim calcmode="lin" valueType="num">
                                      <p:cBhvr>
                                        <p:cTn id="33" dur="1000" fill="hold"/>
                                        <p:tgtEl>
                                          <p:spTgt spid="22"/>
                                        </p:tgtEl>
                                        <p:attrNameLst>
                                          <p:attrName>style.rotation</p:attrName>
                                        </p:attrNameLst>
                                      </p:cBhvr>
                                      <p:tavLst>
                                        <p:tav tm="0">
                                          <p:val>
                                            <p:fltVal val="90"/>
                                          </p:val>
                                        </p:tav>
                                        <p:tav tm="100000">
                                          <p:val>
                                            <p:fltVal val="0"/>
                                          </p:val>
                                        </p:tav>
                                      </p:tavLst>
                                    </p:anim>
                                    <p:animEffect transition="in" filter="fade">
                                      <p:cBhvr>
                                        <p:cTn id="34" dur="1000"/>
                                        <p:tgtEl>
                                          <p:spTgt spid="22"/>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 calcmode="lin" valueType="num">
                                      <p:cBhvr>
                                        <p:cTn id="37" dur="1000" fill="hold"/>
                                        <p:tgtEl>
                                          <p:spTgt spid="27"/>
                                        </p:tgtEl>
                                        <p:attrNameLst>
                                          <p:attrName>ppt_w</p:attrName>
                                        </p:attrNameLst>
                                      </p:cBhvr>
                                      <p:tavLst>
                                        <p:tav tm="0">
                                          <p:val>
                                            <p:fltVal val="0"/>
                                          </p:val>
                                        </p:tav>
                                        <p:tav tm="100000">
                                          <p:val>
                                            <p:strVal val="#ppt_w"/>
                                          </p:val>
                                        </p:tav>
                                      </p:tavLst>
                                    </p:anim>
                                    <p:anim calcmode="lin" valueType="num">
                                      <p:cBhvr>
                                        <p:cTn id="38" dur="1000" fill="hold"/>
                                        <p:tgtEl>
                                          <p:spTgt spid="27"/>
                                        </p:tgtEl>
                                        <p:attrNameLst>
                                          <p:attrName>ppt_h</p:attrName>
                                        </p:attrNameLst>
                                      </p:cBhvr>
                                      <p:tavLst>
                                        <p:tav tm="0">
                                          <p:val>
                                            <p:fltVal val="0"/>
                                          </p:val>
                                        </p:tav>
                                        <p:tav tm="100000">
                                          <p:val>
                                            <p:strVal val="#ppt_h"/>
                                          </p:val>
                                        </p:tav>
                                      </p:tavLst>
                                    </p:anim>
                                    <p:anim calcmode="lin" valueType="num">
                                      <p:cBhvr>
                                        <p:cTn id="39" dur="1000" fill="hold"/>
                                        <p:tgtEl>
                                          <p:spTgt spid="27"/>
                                        </p:tgtEl>
                                        <p:attrNameLst>
                                          <p:attrName>style.rotation</p:attrName>
                                        </p:attrNameLst>
                                      </p:cBhvr>
                                      <p:tavLst>
                                        <p:tav tm="0">
                                          <p:val>
                                            <p:fltVal val="90"/>
                                          </p:val>
                                        </p:tav>
                                        <p:tav tm="100000">
                                          <p:val>
                                            <p:fltVal val="0"/>
                                          </p:val>
                                        </p:tav>
                                      </p:tavLst>
                                    </p:anim>
                                    <p:animEffect transition="in" filter="fade">
                                      <p:cBhvr>
                                        <p:cTn id="40" dur="1000"/>
                                        <p:tgtEl>
                                          <p:spTgt spid="27"/>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1000" fill="hold"/>
                                        <p:tgtEl>
                                          <p:spTgt spid="26"/>
                                        </p:tgtEl>
                                        <p:attrNameLst>
                                          <p:attrName>ppt_w</p:attrName>
                                        </p:attrNameLst>
                                      </p:cBhvr>
                                      <p:tavLst>
                                        <p:tav tm="0">
                                          <p:val>
                                            <p:fltVal val="0"/>
                                          </p:val>
                                        </p:tav>
                                        <p:tav tm="100000">
                                          <p:val>
                                            <p:strVal val="#ppt_w"/>
                                          </p:val>
                                        </p:tav>
                                      </p:tavLst>
                                    </p:anim>
                                    <p:anim calcmode="lin" valueType="num">
                                      <p:cBhvr>
                                        <p:cTn id="44" dur="1000" fill="hold"/>
                                        <p:tgtEl>
                                          <p:spTgt spid="26"/>
                                        </p:tgtEl>
                                        <p:attrNameLst>
                                          <p:attrName>ppt_h</p:attrName>
                                        </p:attrNameLst>
                                      </p:cBhvr>
                                      <p:tavLst>
                                        <p:tav tm="0">
                                          <p:val>
                                            <p:fltVal val="0"/>
                                          </p:val>
                                        </p:tav>
                                        <p:tav tm="100000">
                                          <p:val>
                                            <p:strVal val="#ppt_h"/>
                                          </p:val>
                                        </p:tav>
                                      </p:tavLst>
                                    </p:anim>
                                    <p:anim calcmode="lin" valueType="num">
                                      <p:cBhvr>
                                        <p:cTn id="45" dur="1000" fill="hold"/>
                                        <p:tgtEl>
                                          <p:spTgt spid="26"/>
                                        </p:tgtEl>
                                        <p:attrNameLst>
                                          <p:attrName>style.rotation</p:attrName>
                                        </p:attrNameLst>
                                      </p:cBhvr>
                                      <p:tavLst>
                                        <p:tav tm="0">
                                          <p:val>
                                            <p:fltVal val="90"/>
                                          </p:val>
                                        </p:tav>
                                        <p:tav tm="100000">
                                          <p:val>
                                            <p:fltVal val="0"/>
                                          </p:val>
                                        </p:tav>
                                      </p:tavLst>
                                    </p:anim>
                                    <p:animEffect transition="in" filter="fade">
                                      <p:cBhvr>
                                        <p:cTn id="46" dur="1000"/>
                                        <p:tgtEl>
                                          <p:spTgt spid="26"/>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1000" fill="hold"/>
                                        <p:tgtEl>
                                          <p:spTgt spid="25"/>
                                        </p:tgtEl>
                                        <p:attrNameLst>
                                          <p:attrName>ppt_w</p:attrName>
                                        </p:attrNameLst>
                                      </p:cBhvr>
                                      <p:tavLst>
                                        <p:tav tm="0">
                                          <p:val>
                                            <p:fltVal val="0"/>
                                          </p:val>
                                        </p:tav>
                                        <p:tav tm="100000">
                                          <p:val>
                                            <p:strVal val="#ppt_w"/>
                                          </p:val>
                                        </p:tav>
                                      </p:tavLst>
                                    </p:anim>
                                    <p:anim calcmode="lin" valueType="num">
                                      <p:cBhvr>
                                        <p:cTn id="50" dur="1000" fill="hold"/>
                                        <p:tgtEl>
                                          <p:spTgt spid="25"/>
                                        </p:tgtEl>
                                        <p:attrNameLst>
                                          <p:attrName>ppt_h</p:attrName>
                                        </p:attrNameLst>
                                      </p:cBhvr>
                                      <p:tavLst>
                                        <p:tav tm="0">
                                          <p:val>
                                            <p:fltVal val="0"/>
                                          </p:val>
                                        </p:tav>
                                        <p:tav tm="100000">
                                          <p:val>
                                            <p:strVal val="#ppt_h"/>
                                          </p:val>
                                        </p:tav>
                                      </p:tavLst>
                                    </p:anim>
                                    <p:anim calcmode="lin" valueType="num">
                                      <p:cBhvr>
                                        <p:cTn id="51" dur="1000" fill="hold"/>
                                        <p:tgtEl>
                                          <p:spTgt spid="25"/>
                                        </p:tgtEl>
                                        <p:attrNameLst>
                                          <p:attrName>style.rotation</p:attrName>
                                        </p:attrNameLst>
                                      </p:cBhvr>
                                      <p:tavLst>
                                        <p:tav tm="0">
                                          <p:val>
                                            <p:fltVal val="90"/>
                                          </p:val>
                                        </p:tav>
                                        <p:tav tm="100000">
                                          <p:val>
                                            <p:fltVal val="0"/>
                                          </p:val>
                                        </p:tav>
                                      </p:tavLst>
                                    </p:anim>
                                    <p:animEffect transition="in" filter="fade">
                                      <p:cBhvr>
                                        <p:cTn id="52" dur="1000"/>
                                        <p:tgtEl>
                                          <p:spTgt spid="25"/>
                                        </p:tgtEl>
                                      </p:cBhvr>
                                    </p:animEffect>
                                  </p:childTnLst>
                                </p:cTn>
                              </p:par>
                              <p:par>
                                <p:cTn id="53" presetID="31" presetClass="entr" presetSubtype="0" fill="hold" grpId="0" nodeType="with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1000" fill="hold"/>
                                        <p:tgtEl>
                                          <p:spTgt spid="24"/>
                                        </p:tgtEl>
                                        <p:attrNameLst>
                                          <p:attrName>ppt_w</p:attrName>
                                        </p:attrNameLst>
                                      </p:cBhvr>
                                      <p:tavLst>
                                        <p:tav tm="0">
                                          <p:val>
                                            <p:fltVal val="0"/>
                                          </p:val>
                                        </p:tav>
                                        <p:tav tm="100000">
                                          <p:val>
                                            <p:strVal val="#ppt_w"/>
                                          </p:val>
                                        </p:tav>
                                      </p:tavLst>
                                    </p:anim>
                                    <p:anim calcmode="lin" valueType="num">
                                      <p:cBhvr>
                                        <p:cTn id="56" dur="1000" fill="hold"/>
                                        <p:tgtEl>
                                          <p:spTgt spid="24"/>
                                        </p:tgtEl>
                                        <p:attrNameLst>
                                          <p:attrName>ppt_h</p:attrName>
                                        </p:attrNameLst>
                                      </p:cBhvr>
                                      <p:tavLst>
                                        <p:tav tm="0">
                                          <p:val>
                                            <p:fltVal val="0"/>
                                          </p:val>
                                        </p:tav>
                                        <p:tav tm="100000">
                                          <p:val>
                                            <p:strVal val="#ppt_h"/>
                                          </p:val>
                                        </p:tav>
                                      </p:tavLst>
                                    </p:anim>
                                    <p:anim calcmode="lin" valueType="num">
                                      <p:cBhvr>
                                        <p:cTn id="57" dur="1000" fill="hold"/>
                                        <p:tgtEl>
                                          <p:spTgt spid="24"/>
                                        </p:tgtEl>
                                        <p:attrNameLst>
                                          <p:attrName>style.rotation</p:attrName>
                                        </p:attrNameLst>
                                      </p:cBhvr>
                                      <p:tavLst>
                                        <p:tav tm="0">
                                          <p:val>
                                            <p:fltVal val="90"/>
                                          </p:val>
                                        </p:tav>
                                        <p:tav tm="100000">
                                          <p:val>
                                            <p:fltVal val="0"/>
                                          </p:val>
                                        </p:tav>
                                      </p:tavLst>
                                    </p:anim>
                                    <p:animEffect transition="in" filter="fade">
                                      <p:cBhvr>
                                        <p:cTn id="58" dur="1000"/>
                                        <p:tgtEl>
                                          <p:spTgt spid="24"/>
                                        </p:tgtEl>
                                      </p:cBhvr>
                                    </p:animEffect>
                                  </p:childTnLst>
                                </p:cTn>
                              </p:par>
                              <p:par>
                                <p:cTn id="59" presetID="31" presetClass="entr" presetSubtype="0" fill="hold" grpId="0" nodeType="with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p:cTn id="61" dur="1000" fill="hold"/>
                                        <p:tgtEl>
                                          <p:spTgt spid="23"/>
                                        </p:tgtEl>
                                        <p:attrNameLst>
                                          <p:attrName>ppt_w</p:attrName>
                                        </p:attrNameLst>
                                      </p:cBhvr>
                                      <p:tavLst>
                                        <p:tav tm="0">
                                          <p:val>
                                            <p:fltVal val="0"/>
                                          </p:val>
                                        </p:tav>
                                        <p:tav tm="100000">
                                          <p:val>
                                            <p:strVal val="#ppt_w"/>
                                          </p:val>
                                        </p:tav>
                                      </p:tavLst>
                                    </p:anim>
                                    <p:anim calcmode="lin" valueType="num">
                                      <p:cBhvr>
                                        <p:cTn id="62" dur="1000" fill="hold"/>
                                        <p:tgtEl>
                                          <p:spTgt spid="23"/>
                                        </p:tgtEl>
                                        <p:attrNameLst>
                                          <p:attrName>ppt_h</p:attrName>
                                        </p:attrNameLst>
                                      </p:cBhvr>
                                      <p:tavLst>
                                        <p:tav tm="0">
                                          <p:val>
                                            <p:fltVal val="0"/>
                                          </p:val>
                                        </p:tav>
                                        <p:tav tm="100000">
                                          <p:val>
                                            <p:strVal val="#ppt_h"/>
                                          </p:val>
                                        </p:tav>
                                      </p:tavLst>
                                    </p:anim>
                                    <p:anim calcmode="lin" valueType="num">
                                      <p:cBhvr>
                                        <p:cTn id="63" dur="1000" fill="hold"/>
                                        <p:tgtEl>
                                          <p:spTgt spid="23"/>
                                        </p:tgtEl>
                                        <p:attrNameLst>
                                          <p:attrName>style.rotation</p:attrName>
                                        </p:attrNameLst>
                                      </p:cBhvr>
                                      <p:tavLst>
                                        <p:tav tm="0">
                                          <p:val>
                                            <p:fltVal val="90"/>
                                          </p:val>
                                        </p:tav>
                                        <p:tav tm="100000">
                                          <p:val>
                                            <p:fltVal val="0"/>
                                          </p:val>
                                        </p:tav>
                                      </p:tavLst>
                                    </p:anim>
                                    <p:animEffect transition="in" filter="fade">
                                      <p:cBhvr>
                                        <p:cTn id="64"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6" grpId="0" animBg="1"/>
      <p:bldP spid="21" grpId="0" animBg="1"/>
      <p:bldP spid="22" grpId="0" animBg="1"/>
      <p:bldP spid="23" grpId="0" animBg="1"/>
      <p:bldP spid="24" grpId="0" animBg="1"/>
      <p:bldP spid="25" grpId="0" animBg="1"/>
      <p:bldP spid="26" grpId="0" animBg="1"/>
      <p:bldP spid="2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7041" y="38975"/>
            <a:ext cx="6858000" cy="6858000"/>
          </a:xfrm>
          <a:prstGeom prst="rect">
            <a:avLst/>
          </a:prstGeom>
        </p:spPr>
      </p:pic>
      <p:sp>
        <p:nvSpPr>
          <p:cNvPr id="19" name="Rounded Rectangle 18"/>
          <p:cNvSpPr/>
          <p:nvPr/>
        </p:nvSpPr>
        <p:spPr>
          <a:xfrm>
            <a:off x="609601" y="1066800"/>
            <a:ext cx="8305798" cy="1524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800" b="1" i="1" dirty="0">
                <a:solidFill>
                  <a:srgbClr val="FF0000"/>
                </a:solidFill>
                <a:latin typeface="Times New Roman" pitchFamily="18" charset="0"/>
                <a:cs typeface="Times New Roman" pitchFamily="18" charset="0"/>
              </a:rPr>
              <a:t>1. Tập trung hoàn thiện, nâng cao chất lượng thể chế kinh tế thị trường định hướng xã hội chủ </a:t>
            </a:r>
            <a:r>
              <a:rPr lang="vi-VN" sz="2800" b="1" i="1" dirty="0" smtClean="0">
                <a:solidFill>
                  <a:srgbClr val="FF0000"/>
                </a:solidFill>
                <a:latin typeface="Times New Roman" pitchFamily="18" charset="0"/>
                <a:cs typeface="Times New Roman" pitchFamily="18" charset="0"/>
              </a:rPr>
              <a:t>nghĩa.</a:t>
            </a:r>
            <a:endParaRPr lang="en-US" sz="2800" dirty="0">
              <a:solidFill>
                <a:srgbClr val="FF0000"/>
              </a:solidFill>
              <a:latin typeface="Times New Roman" pitchFamily="18" charset="0"/>
              <a:cs typeface="Times New Roman" pitchFamily="18" charset="0"/>
            </a:endParaRPr>
          </a:p>
        </p:txBody>
      </p:sp>
      <p:sp>
        <p:nvSpPr>
          <p:cNvPr id="21" name="Rounded Rectangle 20"/>
          <p:cNvSpPr/>
          <p:nvPr/>
        </p:nvSpPr>
        <p:spPr>
          <a:xfrm>
            <a:off x="1209324" y="-762"/>
            <a:ext cx="7858475" cy="915162"/>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46075" algn="just">
              <a:lnSpc>
                <a:spcPts val="1800"/>
              </a:lnSpc>
              <a:spcAft>
                <a:spcPts val="0"/>
              </a:spcAft>
            </a:pPr>
            <a:r>
              <a:rPr lang="en-US" sz="3200" b="1" spc="-10" dirty="0" err="1" smtClean="0">
                <a:solidFill>
                  <a:srgbClr val="000000"/>
                </a:solidFill>
                <a:latin typeface="Times New Roman"/>
                <a:ea typeface="Arial"/>
              </a:rPr>
              <a:t>Phương</a:t>
            </a:r>
            <a:r>
              <a:rPr lang="en-US" sz="3200" b="1" spc="-10" dirty="0" smtClean="0">
                <a:solidFill>
                  <a:srgbClr val="000000"/>
                </a:solidFill>
                <a:latin typeface="Times New Roman"/>
                <a:ea typeface="Arial"/>
              </a:rPr>
              <a:t> </a:t>
            </a:r>
            <a:r>
              <a:rPr lang="en-US" sz="3200" b="1" spc="-10" dirty="0" err="1">
                <a:solidFill>
                  <a:srgbClr val="000000"/>
                </a:solidFill>
                <a:latin typeface="Times New Roman"/>
                <a:ea typeface="Arial"/>
              </a:rPr>
              <a:t>hướng</a:t>
            </a:r>
            <a:r>
              <a:rPr lang="en-US" sz="3200" b="1" spc="-10" dirty="0">
                <a:solidFill>
                  <a:srgbClr val="000000"/>
                </a:solidFill>
                <a:latin typeface="Times New Roman"/>
                <a:ea typeface="Arial"/>
              </a:rPr>
              <a:t>, </a:t>
            </a:r>
            <a:r>
              <a:rPr lang="en-US" sz="3200" b="1" spc="-10" dirty="0" err="1">
                <a:solidFill>
                  <a:srgbClr val="000000"/>
                </a:solidFill>
                <a:latin typeface="Times New Roman"/>
                <a:ea typeface="Arial"/>
              </a:rPr>
              <a:t>nhiệm</a:t>
            </a:r>
            <a:r>
              <a:rPr lang="en-US" sz="3200" b="1" spc="-10" dirty="0">
                <a:solidFill>
                  <a:srgbClr val="000000"/>
                </a:solidFill>
                <a:latin typeface="Times New Roman"/>
                <a:ea typeface="Arial"/>
              </a:rPr>
              <a:t> </a:t>
            </a:r>
            <a:r>
              <a:rPr lang="en-US" sz="3200" b="1" spc="-10" dirty="0" err="1">
                <a:solidFill>
                  <a:srgbClr val="000000"/>
                </a:solidFill>
                <a:latin typeface="Times New Roman"/>
                <a:ea typeface="Arial"/>
              </a:rPr>
              <a:t>vụ</a:t>
            </a:r>
            <a:r>
              <a:rPr lang="en-US" sz="3200" b="1" spc="-10" dirty="0">
                <a:solidFill>
                  <a:srgbClr val="000000"/>
                </a:solidFill>
                <a:latin typeface="Times New Roman"/>
                <a:ea typeface="Arial"/>
              </a:rPr>
              <a:t>, </a:t>
            </a:r>
            <a:r>
              <a:rPr lang="en-US" sz="3200" b="1" spc="-10" dirty="0" err="1">
                <a:solidFill>
                  <a:srgbClr val="000000"/>
                </a:solidFill>
                <a:latin typeface="Times New Roman"/>
                <a:ea typeface="Arial"/>
              </a:rPr>
              <a:t>giải</a:t>
            </a:r>
            <a:r>
              <a:rPr lang="en-US" sz="3200" b="1" spc="-10" dirty="0">
                <a:solidFill>
                  <a:srgbClr val="000000"/>
                </a:solidFill>
                <a:latin typeface="Times New Roman"/>
                <a:ea typeface="Arial"/>
              </a:rPr>
              <a:t> </a:t>
            </a:r>
            <a:r>
              <a:rPr lang="en-US" sz="3200" b="1" spc="-10" dirty="0" err="1">
                <a:solidFill>
                  <a:srgbClr val="000000"/>
                </a:solidFill>
                <a:latin typeface="Times New Roman"/>
                <a:ea typeface="Arial"/>
              </a:rPr>
              <a:t>pháp</a:t>
            </a:r>
            <a:r>
              <a:rPr lang="nb-NO" sz="3200" b="1" spc="-10" dirty="0">
                <a:solidFill>
                  <a:srgbClr val="000000"/>
                </a:solidFill>
                <a:latin typeface="Times New Roman"/>
                <a:ea typeface="Arial"/>
              </a:rPr>
              <a:t>:</a:t>
            </a:r>
            <a:endParaRPr lang="en-US" sz="3200" b="1" spc="-10" dirty="0">
              <a:solidFill>
                <a:srgbClr val="000000"/>
              </a:solidFill>
              <a:effectLst/>
              <a:latin typeface="Times New Roman"/>
              <a:ea typeface="Arial"/>
            </a:endParaRPr>
          </a:p>
        </p:txBody>
      </p:sp>
      <p:sp>
        <p:nvSpPr>
          <p:cNvPr id="29" name="Down Arrow 28"/>
          <p:cNvSpPr/>
          <p:nvPr/>
        </p:nvSpPr>
        <p:spPr>
          <a:xfrm>
            <a:off x="-152400" y="423672"/>
            <a:ext cx="762000" cy="6205728"/>
          </a:xfrm>
          <a:prstGeom prst="downArrow">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2" name="Picture 3">
            <a:extLst>
              <a:ext uri="{FF2B5EF4-FFF2-40B4-BE49-F238E27FC236}">
                <a16:creationId xmlns:a16="http://schemas.microsoft.com/office/drawing/2014/main" xmlns="" id="{7DF65435-FBF2-4115-9643-8E89DB4C3801}"/>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52399" y="-76199"/>
            <a:ext cx="1447800" cy="113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ounded Rectangle 18">
            <a:extLst>
              <a:ext uri="{FF2B5EF4-FFF2-40B4-BE49-F238E27FC236}">
                <a16:creationId xmlns:a16="http://schemas.microsoft.com/office/drawing/2014/main" xmlns="" id="{4742E020-BFA9-46A5-B721-5E808E725684}"/>
              </a:ext>
            </a:extLst>
          </p:cNvPr>
          <p:cNvSpPr/>
          <p:nvPr/>
        </p:nvSpPr>
        <p:spPr>
          <a:xfrm>
            <a:off x="533400" y="3200400"/>
            <a:ext cx="8363884" cy="33528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342900" lvl="0" indent="-342900">
              <a:buFontTx/>
              <a:buChar char="-"/>
            </a:pPr>
            <a:r>
              <a:rPr lang="vi-VN" sz="2800" dirty="0" smtClean="0">
                <a:solidFill>
                  <a:schemeClr val="tx1"/>
                </a:solidFill>
                <a:latin typeface="Times New Roman" pitchFamily="18" charset="0"/>
                <a:cs typeface="Times New Roman" pitchFamily="18" charset="0"/>
              </a:rPr>
              <a:t>Nâng </a:t>
            </a:r>
            <a:r>
              <a:rPr lang="vi-VN" sz="2800" dirty="0">
                <a:solidFill>
                  <a:schemeClr val="tx1"/>
                </a:solidFill>
                <a:latin typeface="Times New Roman" pitchFamily="18" charset="0"/>
                <a:cs typeface="Times New Roman" pitchFamily="18" charset="0"/>
              </a:rPr>
              <a:t>cao chất lượng thể chế</a:t>
            </a:r>
            <a:r>
              <a:rPr lang="en-US" sz="2800" dirty="0">
                <a:solidFill>
                  <a:schemeClr val="tx1"/>
                </a:solidFill>
                <a:latin typeface="Times New Roman" pitchFamily="18" charset="0"/>
                <a:cs typeface="Times New Roman" pitchFamily="18" charset="0"/>
              </a:rPr>
              <a:t> </a:t>
            </a:r>
            <a:r>
              <a:rPr lang="vi-VN" sz="2800" dirty="0" smtClean="0">
                <a:solidFill>
                  <a:schemeClr val="tx1"/>
                </a:solidFill>
                <a:latin typeface="Times New Roman" pitchFamily="18" charset="0"/>
                <a:cs typeface="Times New Roman" pitchFamily="18" charset="0"/>
              </a:rPr>
              <a:t>gắn với hiệu lực, hiệu quả.</a:t>
            </a:r>
            <a:endParaRPr lang="en-US" sz="2800" dirty="0">
              <a:solidFill>
                <a:schemeClr val="tx1"/>
              </a:solidFill>
              <a:latin typeface="Times New Roman" pitchFamily="18" charset="0"/>
              <a:cs typeface="Times New Roman" pitchFamily="18" charset="0"/>
            </a:endParaRPr>
          </a:p>
          <a:p>
            <a:pPr marL="342900" lvl="0" indent="-342900">
              <a:buFontTx/>
              <a:buChar char="-"/>
            </a:pPr>
            <a:r>
              <a:rPr lang="vi-VN" sz="2800" dirty="0">
                <a:solidFill>
                  <a:schemeClr val="tx1"/>
                </a:solidFill>
                <a:latin typeface="Times New Roman" pitchFamily="18" charset="0"/>
                <a:cs typeface="Times New Roman" pitchFamily="18" charset="0"/>
              </a:rPr>
              <a:t>Bảo đảm </a:t>
            </a:r>
            <a:r>
              <a:rPr lang="vi-VN" sz="2800" dirty="0" smtClean="0">
                <a:solidFill>
                  <a:schemeClr val="tx1"/>
                </a:solidFill>
                <a:latin typeface="Times New Roman" pitchFamily="18" charset="0"/>
                <a:cs typeface="Times New Roman" pitchFamily="18" charset="0"/>
              </a:rPr>
              <a:t>quyền </a:t>
            </a:r>
            <a:r>
              <a:rPr lang="vi-VN" sz="2800" dirty="0">
                <a:solidFill>
                  <a:schemeClr val="tx1"/>
                </a:solidFill>
                <a:latin typeface="Times New Roman" pitchFamily="18" charset="0"/>
                <a:cs typeface="Times New Roman" pitchFamily="18" charset="0"/>
              </a:rPr>
              <a:t>tự do, </a:t>
            </a:r>
            <a:r>
              <a:rPr lang="en-US" sz="2800" dirty="0" err="1">
                <a:solidFill>
                  <a:schemeClr val="tx1"/>
                </a:solidFill>
                <a:latin typeface="Times New Roman" pitchFamily="18" charset="0"/>
                <a:cs typeface="Times New Roman" pitchFamily="18" charset="0"/>
              </a:rPr>
              <a:t>bình</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đẳng</a:t>
            </a:r>
            <a:r>
              <a:rPr lang="en-US" sz="2800" dirty="0">
                <a:solidFill>
                  <a:schemeClr val="tx1"/>
                </a:solidFill>
                <a:latin typeface="Times New Roman" pitchFamily="18" charset="0"/>
                <a:cs typeface="Times New Roman" pitchFamily="18" charset="0"/>
              </a:rPr>
              <a:t> </a:t>
            </a:r>
            <a:r>
              <a:rPr lang="vi-VN" sz="2800" dirty="0" smtClean="0">
                <a:solidFill>
                  <a:schemeClr val="tx1"/>
                </a:solidFill>
                <a:latin typeface="Times New Roman" pitchFamily="18" charset="0"/>
                <a:cs typeface="Times New Roman" pitchFamily="18" charset="0"/>
              </a:rPr>
              <a:t>trong </a:t>
            </a:r>
            <a:r>
              <a:rPr lang="vi-VN" sz="2800" dirty="0">
                <a:solidFill>
                  <a:schemeClr val="tx1"/>
                </a:solidFill>
                <a:latin typeface="Times New Roman" pitchFamily="18" charset="0"/>
                <a:cs typeface="Times New Roman" pitchFamily="18" charset="0"/>
              </a:rPr>
              <a:t>kinh doanh;</a:t>
            </a:r>
            <a:endParaRPr lang="en-US" sz="2800" dirty="0">
              <a:solidFill>
                <a:schemeClr val="tx1"/>
              </a:solidFill>
              <a:latin typeface="Times New Roman" pitchFamily="18" charset="0"/>
              <a:cs typeface="Times New Roman" pitchFamily="18" charset="0"/>
            </a:endParaRPr>
          </a:p>
          <a:p>
            <a:pPr marL="342900" lvl="0" indent="-342900">
              <a:buFontTx/>
              <a:buChar char="-"/>
            </a:pPr>
            <a:r>
              <a:rPr lang="vi-VN" sz="2800" dirty="0" smtClean="0">
                <a:solidFill>
                  <a:schemeClr val="tx1"/>
                </a:solidFill>
                <a:latin typeface="Times New Roman" pitchFamily="18" charset="0"/>
                <a:cs typeface="Times New Roman" pitchFamily="18" charset="0"/>
              </a:rPr>
              <a:t>Có</a:t>
            </a:r>
            <a:r>
              <a:rPr lang="en-US" sz="2800" dirty="0" smtClean="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cơ</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chế</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đặc</a:t>
            </a:r>
            <a:r>
              <a:rPr lang="en-US" sz="2800" dirty="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thù</a:t>
            </a:r>
            <a:r>
              <a:rPr lang="vi-VN" sz="2800" dirty="0" smtClean="0">
                <a:solidFill>
                  <a:schemeClr val="tx1"/>
                </a:solidFill>
                <a:latin typeface="Times New Roman" pitchFamily="18" charset="0"/>
                <a:cs typeface="Times New Roman" pitchFamily="18" charset="0"/>
              </a:rPr>
              <a:t> để thúc đẩy chuyển đổi số, khởi nghiệp sáng tạo.</a:t>
            </a:r>
          </a:p>
          <a:p>
            <a:pPr marL="342900" lvl="0" indent="-342900">
              <a:buFontTx/>
              <a:buChar char="-"/>
            </a:pPr>
            <a:r>
              <a:rPr lang="vi-VN" sz="2800" dirty="0" smtClean="0">
                <a:solidFill>
                  <a:schemeClr val="tx1"/>
                </a:solidFill>
                <a:latin typeface="Times New Roman" pitchFamily="18" charset="0"/>
                <a:cs typeface="Times New Roman" pitchFamily="18" charset="0"/>
              </a:rPr>
              <a:t>Khẩn trương hoàn thiện các qui hoạch.</a:t>
            </a:r>
            <a:endParaRPr lang="en-US" sz="2800" dirty="0">
              <a:solidFill>
                <a:schemeClr val="tx1"/>
              </a:solidFill>
              <a:latin typeface="Times New Roman" pitchFamily="18" charset="0"/>
              <a:cs typeface="Times New Roman" pitchFamily="18" charset="0"/>
            </a:endParaRPr>
          </a:p>
          <a:p>
            <a:pPr lvl="0"/>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Tiếp</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tục</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cải</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cách</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thủ</a:t>
            </a:r>
            <a:r>
              <a:rPr lang="en-US" sz="2800" dirty="0">
                <a:solidFill>
                  <a:schemeClr val="tx1"/>
                </a:solidFill>
                <a:latin typeface="Times New Roman" pitchFamily="18" charset="0"/>
                <a:cs typeface="Times New Roman" pitchFamily="18" charset="0"/>
              </a:rPr>
              <a:t> </a:t>
            </a:r>
            <a:r>
              <a:rPr lang="en-US" sz="2800" dirty="0" smtClean="0">
                <a:solidFill>
                  <a:schemeClr val="tx1"/>
                </a:solidFill>
                <a:latin typeface="Times New Roman" pitchFamily="18" charset="0"/>
                <a:cs typeface="Times New Roman" pitchFamily="18" charset="0"/>
              </a:rPr>
              <a:t>t</a:t>
            </a:r>
            <a:r>
              <a:rPr lang="vi-VN" sz="2800" dirty="0" smtClean="0">
                <a:solidFill>
                  <a:schemeClr val="tx1"/>
                </a:solidFill>
                <a:latin typeface="Times New Roman" pitchFamily="18" charset="0"/>
                <a:cs typeface="Times New Roman" pitchFamily="18" charset="0"/>
              </a:rPr>
              <a:t>ục</a:t>
            </a:r>
            <a:r>
              <a:rPr lang="en-US" sz="2800" dirty="0" smtClean="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hành</a:t>
            </a:r>
            <a:r>
              <a:rPr lang="en-US" sz="2800" dirty="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chính</a:t>
            </a:r>
            <a:r>
              <a:rPr lang="vi-VN" sz="2800" dirty="0" smtClean="0">
                <a:solidFill>
                  <a:schemeClr val="tx1"/>
                </a:solidFill>
                <a:latin typeface="Times New Roman" pitchFamily="18" charset="0"/>
                <a:cs typeface="Times New Roman" pitchFamily="18" charset="0"/>
              </a:rPr>
              <a:t> quyết liệt, đồng bộ </a:t>
            </a:r>
            <a:r>
              <a:rPr lang="vi-VN" sz="2800" i="1" dirty="0" smtClean="0">
                <a:solidFill>
                  <a:schemeClr val="tx1"/>
                </a:solidFill>
                <a:latin typeface="Times New Roman" pitchFamily="18" charset="0"/>
                <a:cs typeface="Times New Roman" pitchFamily="18" charset="0"/>
              </a:rPr>
              <a:t>(chính phủ điện tử, chuyển đổi số quốc gia...)</a:t>
            </a:r>
            <a:endParaRPr lang="en-US" sz="2800" i="1" dirty="0">
              <a:solidFill>
                <a:schemeClr val="tx1"/>
              </a:solidFill>
              <a:latin typeface="Times New Roman" pitchFamily="18" charset="0"/>
              <a:cs typeface="Times New Roman" pitchFamily="18" charset="0"/>
            </a:endParaRPr>
          </a:p>
        </p:txBody>
      </p:sp>
      <p:sp>
        <p:nvSpPr>
          <p:cNvPr id="3" name="Arrow: Down 2">
            <a:extLst>
              <a:ext uri="{FF2B5EF4-FFF2-40B4-BE49-F238E27FC236}">
                <a16:creationId xmlns:a16="http://schemas.microsoft.com/office/drawing/2014/main" xmlns="" id="{7F0A25D6-189E-4118-9BED-EFD876C6074E}"/>
              </a:ext>
            </a:extLst>
          </p:cNvPr>
          <p:cNvSpPr/>
          <p:nvPr/>
        </p:nvSpPr>
        <p:spPr>
          <a:xfrm>
            <a:off x="4343400" y="2630537"/>
            <a:ext cx="533400" cy="493663"/>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3248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15000" fill="hold"/>
                                        <p:tgtEl>
                                          <p:spTgt spid="14"/>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1000" fill="hold"/>
                                        <p:tgtEl>
                                          <p:spTgt spid="3"/>
                                        </p:tgtEl>
                                        <p:attrNameLst>
                                          <p:attrName>ppt_w</p:attrName>
                                        </p:attrNameLst>
                                      </p:cBhvr>
                                      <p:tavLst>
                                        <p:tav tm="0">
                                          <p:val>
                                            <p:fltVal val="0"/>
                                          </p:val>
                                        </p:tav>
                                        <p:tav tm="100000">
                                          <p:val>
                                            <p:strVal val="#ppt_w"/>
                                          </p:val>
                                        </p:tav>
                                      </p:tavLst>
                                    </p:anim>
                                    <p:anim calcmode="lin" valueType="num">
                                      <p:cBhvr>
                                        <p:cTn id="20" dur="1000" fill="hold"/>
                                        <p:tgtEl>
                                          <p:spTgt spid="3"/>
                                        </p:tgtEl>
                                        <p:attrNameLst>
                                          <p:attrName>ppt_h</p:attrName>
                                        </p:attrNameLst>
                                      </p:cBhvr>
                                      <p:tavLst>
                                        <p:tav tm="0">
                                          <p:val>
                                            <p:fltVal val="0"/>
                                          </p:val>
                                        </p:tav>
                                        <p:tav tm="100000">
                                          <p:val>
                                            <p:strVal val="#ppt_h"/>
                                          </p:val>
                                        </p:tav>
                                      </p:tavLst>
                                    </p:anim>
                                    <p:anim calcmode="lin" valueType="num">
                                      <p:cBhvr>
                                        <p:cTn id="21" dur="1000" fill="hold"/>
                                        <p:tgtEl>
                                          <p:spTgt spid="3"/>
                                        </p:tgtEl>
                                        <p:attrNameLst>
                                          <p:attrName>style.rotation</p:attrName>
                                        </p:attrNameLst>
                                      </p:cBhvr>
                                      <p:tavLst>
                                        <p:tav tm="0">
                                          <p:val>
                                            <p:fltVal val="90"/>
                                          </p:val>
                                        </p:tav>
                                        <p:tav tm="100000">
                                          <p:val>
                                            <p:fltVal val="0"/>
                                          </p:val>
                                        </p:tav>
                                      </p:tavLst>
                                    </p:anim>
                                    <p:animEffect transition="in" filter="fade">
                                      <p:cBhvr>
                                        <p:cTn id="22" dur="1000"/>
                                        <p:tgtEl>
                                          <p:spTgt spid="3"/>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8" grpId="0" animBg="1"/>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7041" y="38975"/>
            <a:ext cx="6858000" cy="6858000"/>
          </a:xfrm>
          <a:prstGeom prst="rect">
            <a:avLst/>
          </a:prstGeom>
        </p:spPr>
      </p:pic>
      <p:sp>
        <p:nvSpPr>
          <p:cNvPr id="21" name="Rounded Rectangle 20"/>
          <p:cNvSpPr/>
          <p:nvPr/>
        </p:nvSpPr>
        <p:spPr>
          <a:xfrm>
            <a:off x="1209324" y="-762"/>
            <a:ext cx="7858475" cy="915162"/>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46075" algn="just">
              <a:lnSpc>
                <a:spcPts val="1800"/>
              </a:lnSpc>
              <a:spcAft>
                <a:spcPts val="0"/>
              </a:spcAft>
            </a:pPr>
            <a:r>
              <a:rPr lang="en-US" sz="3200" b="1" spc="-10" dirty="0" err="1" smtClean="0">
                <a:solidFill>
                  <a:srgbClr val="000000"/>
                </a:solidFill>
                <a:latin typeface="Times New Roman"/>
                <a:ea typeface="Arial"/>
              </a:rPr>
              <a:t>Phương</a:t>
            </a:r>
            <a:r>
              <a:rPr lang="en-US" sz="3200" b="1" spc="-10" dirty="0" smtClean="0">
                <a:solidFill>
                  <a:srgbClr val="000000"/>
                </a:solidFill>
                <a:latin typeface="Times New Roman"/>
                <a:ea typeface="Arial"/>
              </a:rPr>
              <a:t> </a:t>
            </a:r>
            <a:r>
              <a:rPr lang="en-US" sz="3200" b="1" spc="-10" dirty="0" err="1">
                <a:solidFill>
                  <a:srgbClr val="000000"/>
                </a:solidFill>
                <a:latin typeface="Times New Roman"/>
                <a:ea typeface="Arial"/>
              </a:rPr>
              <a:t>hướng</a:t>
            </a:r>
            <a:r>
              <a:rPr lang="en-US" sz="3200" b="1" spc="-10" dirty="0">
                <a:solidFill>
                  <a:srgbClr val="000000"/>
                </a:solidFill>
                <a:latin typeface="Times New Roman"/>
                <a:ea typeface="Arial"/>
              </a:rPr>
              <a:t>, </a:t>
            </a:r>
            <a:r>
              <a:rPr lang="en-US" sz="3200" b="1" spc="-10" dirty="0" err="1">
                <a:solidFill>
                  <a:srgbClr val="000000"/>
                </a:solidFill>
                <a:latin typeface="Times New Roman"/>
                <a:ea typeface="Arial"/>
              </a:rPr>
              <a:t>nhiệm</a:t>
            </a:r>
            <a:r>
              <a:rPr lang="en-US" sz="3200" b="1" spc="-10" dirty="0">
                <a:solidFill>
                  <a:srgbClr val="000000"/>
                </a:solidFill>
                <a:latin typeface="Times New Roman"/>
                <a:ea typeface="Arial"/>
              </a:rPr>
              <a:t> </a:t>
            </a:r>
            <a:r>
              <a:rPr lang="en-US" sz="3200" b="1" spc="-10" dirty="0" err="1">
                <a:solidFill>
                  <a:srgbClr val="000000"/>
                </a:solidFill>
                <a:latin typeface="Times New Roman"/>
                <a:ea typeface="Arial"/>
              </a:rPr>
              <a:t>vụ</a:t>
            </a:r>
            <a:r>
              <a:rPr lang="en-US" sz="3200" b="1" spc="-10" dirty="0">
                <a:solidFill>
                  <a:srgbClr val="000000"/>
                </a:solidFill>
                <a:latin typeface="Times New Roman"/>
                <a:ea typeface="Arial"/>
              </a:rPr>
              <a:t>, </a:t>
            </a:r>
            <a:r>
              <a:rPr lang="en-US" sz="3200" b="1" spc="-10" dirty="0" err="1">
                <a:solidFill>
                  <a:srgbClr val="000000"/>
                </a:solidFill>
                <a:latin typeface="Times New Roman"/>
                <a:ea typeface="Arial"/>
              </a:rPr>
              <a:t>giải</a:t>
            </a:r>
            <a:r>
              <a:rPr lang="en-US" sz="3200" b="1" spc="-10" dirty="0">
                <a:solidFill>
                  <a:srgbClr val="000000"/>
                </a:solidFill>
                <a:latin typeface="Times New Roman"/>
                <a:ea typeface="Arial"/>
              </a:rPr>
              <a:t> </a:t>
            </a:r>
            <a:r>
              <a:rPr lang="en-US" sz="3200" b="1" spc="-10" dirty="0" err="1">
                <a:solidFill>
                  <a:srgbClr val="000000"/>
                </a:solidFill>
                <a:latin typeface="Times New Roman"/>
                <a:ea typeface="Arial"/>
              </a:rPr>
              <a:t>pháp</a:t>
            </a:r>
            <a:r>
              <a:rPr lang="nb-NO" sz="3200" b="1" spc="-10" dirty="0">
                <a:solidFill>
                  <a:srgbClr val="000000"/>
                </a:solidFill>
                <a:latin typeface="Times New Roman"/>
                <a:ea typeface="Arial"/>
              </a:rPr>
              <a:t>:</a:t>
            </a:r>
            <a:endParaRPr lang="en-US" sz="3200" b="1" spc="-10" dirty="0">
              <a:solidFill>
                <a:srgbClr val="000000"/>
              </a:solidFill>
              <a:effectLst/>
              <a:latin typeface="Times New Roman"/>
              <a:ea typeface="Arial"/>
            </a:endParaRPr>
          </a:p>
        </p:txBody>
      </p:sp>
      <p:sp>
        <p:nvSpPr>
          <p:cNvPr id="29" name="Down Arrow 28"/>
          <p:cNvSpPr/>
          <p:nvPr/>
        </p:nvSpPr>
        <p:spPr>
          <a:xfrm>
            <a:off x="-152400" y="423672"/>
            <a:ext cx="762000" cy="6205728"/>
          </a:xfrm>
          <a:prstGeom prst="downArrow">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ounded Rectangle 12"/>
          <p:cNvSpPr/>
          <p:nvPr/>
        </p:nvSpPr>
        <p:spPr>
          <a:xfrm>
            <a:off x="838200" y="1066800"/>
            <a:ext cx="7673339" cy="179506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800" b="1" i="1" dirty="0">
                <a:solidFill>
                  <a:srgbClr val="FF0000"/>
                </a:solidFill>
                <a:latin typeface="Times New Roman" pitchFamily="18" charset="0"/>
                <a:cs typeface="Times New Roman" pitchFamily="18" charset="0"/>
              </a:rPr>
              <a:t>2. Phát triển </a:t>
            </a:r>
            <a:r>
              <a:rPr lang="vi-VN" sz="2800" b="1" i="1" u="sng" dirty="0" smtClean="0">
                <a:solidFill>
                  <a:srgbClr val="FF0000"/>
                </a:solidFill>
                <a:latin typeface="Times New Roman" pitchFamily="18" charset="0"/>
                <a:cs typeface="Times New Roman" pitchFamily="18" charset="0"/>
              </a:rPr>
              <a:t>khoa </a:t>
            </a:r>
            <a:r>
              <a:rPr lang="vi-VN" sz="2800" b="1" i="1" u="sng" dirty="0">
                <a:solidFill>
                  <a:srgbClr val="FF0000"/>
                </a:solidFill>
                <a:latin typeface="Times New Roman" pitchFamily="18" charset="0"/>
                <a:cs typeface="Times New Roman" pitchFamily="18" charset="0"/>
              </a:rPr>
              <a:t>học, công nghệ </a:t>
            </a:r>
            <a:r>
              <a:rPr lang="vi-VN" sz="2800" b="1" i="1" dirty="0">
                <a:solidFill>
                  <a:srgbClr val="FF0000"/>
                </a:solidFill>
                <a:latin typeface="Times New Roman" pitchFamily="18" charset="0"/>
                <a:cs typeface="Times New Roman" pitchFamily="18" charset="0"/>
              </a:rPr>
              <a:t>và </a:t>
            </a:r>
            <a:r>
              <a:rPr lang="vi-VN" sz="2800" b="1" i="1" u="sng" dirty="0">
                <a:solidFill>
                  <a:srgbClr val="FF0000"/>
                </a:solidFill>
                <a:latin typeface="Times New Roman" pitchFamily="18" charset="0"/>
                <a:cs typeface="Times New Roman" pitchFamily="18" charset="0"/>
              </a:rPr>
              <a:t>đổi mới sáng tạo</a:t>
            </a:r>
            <a:r>
              <a:rPr lang="vi-VN" sz="2800" b="1" i="1" dirty="0">
                <a:solidFill>
                  <a:srgbClr val="FF0000"/>
                </a:solidFill>
                <a:latin typeface="Times New Roman" pitchFamily="18" charset="0"/>
                <a:cs typeface="Times New Roman" pitchFamily="18" charset="0"/>
              </a:rPr>
              <a:t> nhằm tạo bứt phá nâng cao năng suất, chất lượng, hiệu quả và sức cạnh </a:t>
            </a:r>
            <a:r>
              <a:rPr lang="vi-VN" sz="2800" b="1" i="1" dirty="0" smtClean="0">
                <a:solidFill>
                  <a:srgbClr val="FF0000"/>
                </a:solidFill>
                <a:latin typeface="Times New Roman" pitchFamily="18" charset="0"/>
                <a:cs typeface="Times New Roman" pitchFamily="18" charset="0"/>
              </a:rPr>
              <a:t>tranh.</a:t>
            </a:r>
            <a:endParaRPr lang="en-US" sz="2800" b="1" i="1" dirty="0">
              <a:solidFill>
                <a:srgbClr val="FF0000"/>
              </a:solidFill>
              <a:latin typeface="Times New Roman" pitchFamily="18" charset="0"/>
              <a:cs typeface="Times New Roman" pitchFamily="18" charset="0"/>
            </a:endParaRPr>
          </a:p>
        </p:txBody>
      </p:sp>
      <p:pic>
        <p:nvPicPr>
          <p:cNvPr id="12" name="Picture 3">
            <a:extLst>
              <a:ext uri="{FF2B5EF4-FFF2-40B4-BE49-F238E27FC236}">
                <a16:creationId xmlns:a16="http://schemas.microsoft.com/office/drawing/2014/main" xmlns="" id="{7DF65435-FBF2-4115-9643-8E89DB4C3801}"/>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52399" y="-76199"/>
            <a:ext cx="1447800" cy="113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ounded Rectangle 12">
            <a:extLst>
              <a:ext uri="{FF2B5EF4-FFF2-40B4-BE49-F238E27FC236}">
                <a16:creationId xmlns:a16="http://schemas.microsoft.com/office/drawing/2014/main" xmlns="" id="{E808CA58-D79A-4FD9-A835-3D527262C423}"/>
              </a:ext>
            </a:extLst>
          </p:cNvPr>
          <p:cNvSpPr/>
          <p:nvPr/>
        </p:nvSpPr>
        <p:spPr>
          <a:xfrm>
            <a:off x="838200" y="3962400"/>
            <a:ext cx="7994754" cy="22664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vi-VN" sz="2800" dirty="0" smtClean="0">
                <a:solidFill>
                  <a:prstClr val="black"/>
                </a:solidFill>
                <a:latin typeface="Times New Roman" pitchFamily="18" charset="0"/>
                <a:cs typeface="Times New Roman" pitchFamily="18" charset="0"/>
              </a:rPr>
              <a:t>- Phát </a:t>
            </a:r>
            <a:r>
              <a:rPr lang="vi-VN" sz="2800" dirty="0">
                <a:solidFill>
                  <a:prstClr val="black"/>
                </a:solidFill>
                <a:latin typeface="Times New Roman" pitchFamily="18" charset="0"/>
                <a:cs typeface="Times New Roman" pitchFamily="18" charset="0"/>
              </a:rPr>
              <a:t>triển mạnh khoa học, công nghệ và chuyển đổi </a:t>
            </a:r>
            <a:r>
              <a:rPr lang="vi-VN" sz="2800" dirty="0" smtClean="0">
                <a:solidFill>
                  <a:prstClr val="black"/>
                </a:solidFill>
                <a:latin typeface="Times New Roman" pitchFamily="18" charset="0"/>
                <a:cs typeface="Times New Roman" pitchFamily="18" charset="0"/>
              </a:rPr>
              <a:t>số =&gt; </a:t>
            </a:r>
            <a:r>
              <a:rPr lang="vi-VN" sz="2800" b="1" dirty="0" smtClean="0">
                <a:solidFill>
                  <a:prstClr val="black"/>
                </a:solidFill>
                <a:latin typeface="Times New Roman" pitchFamily="18" charset="0"/>
                <a:cs typeface="Times New Roman" pitchFamily="18" charset="0"/>
              </a:rPr>
              <a:t>Đây là động </a:t>
            </a:r>
            <a:r>
              <a:rPr lang="vi-VN" sz="2800" b="1" dirty="0">
                <a:solidFill>
                  <a:prstClr val="black"/>
                </a:solidFill>
                <a:latin typeface="Times New Roman" pitchFamily="18" charset="0"/>
                <a:cs typeface="Times New Roman" pitchFamily="18" charset="0"/>
              </a:rPr>
              <a:t>lực chính của tăng trưởng</a:t>
            </a:r>
            <a:r>
              <a:rPr lang="vi-VN" sz="2800" u="sng" dirty="0">
                <a:solidFill>
                  <a:prstClr val="black"/>
                </a:solidFill>
                <a:latin typeface="Times New Roman" pitchFamily="18" charset="0"/>
                <a:cs typeface="Times New Roman" pitchFamily="18" charset="0"/>
              </a:rPr>
              <a:t>.</a:t>
            </a:r>
            <a:endParaRPr lang="en-US" sz="2800" dirty="0">
              <a:solidFill>
                <a:prstClr val="black"/>
              </a:solidFill>
              <a:latin typeface="Times New Roman" pitchFamily="18" charset="0"/>
              <a:cs typeface="Times New Roman" pitchFamily="18" charset="0"/>
            </a:endParaRPr>
          </a:p>
          <a:p>
            <a:pPr lvl="0">
              <a:defRPr/>
            </a:pPr>
            <a:r>
              <a:rPr lang="vi-VN" sz="2800" dirty="0">
                <a:solidFill>
                  <a:prstClr val="black"/>
                </a:solidFill>
                <a:latin typeface="Times New Roman" pitchFamily="18" charset="0"/>
                <a:cs typeface="Times New Roman" pitchFamily="18" charset="0"/>
              </a:rPr>
              <a:t> </a:t>
            </a:r>
            <a:r>
              <a:rPr lang="en-US" sz="2800" dirty="0">
                <a:solidFill>
                  <a:prstClr val="black"/>
                </a:solidFill>
                <a:latin typeface="Times New Roman" pitchFamily="18" charset="0"/>
                <a:cs typeface="Times New Roman" pitchFamily="18" charset="0"/>
              </a:rPr>
              <a:t>- </a:t>
            </a:r>
            <a:r>
              <a:rPr lang="vi-VN" sz="2800" u="sng" dirty="0">
                <a:solidFill>
                  <a:prstClr val="black"/>
                </a:solidFill>
                <a:latin typeface="Times New Roman" pitchFamily="18" charset="0"/>
                <a:cs typeface="Times New Roman" pitchFamily="18" charset="0"/>
              </a:rPr>
              <a:t>Lấy doanh nghiệp làm trung tâm</a:t>
            </a:r>
            <a:r>
              <a:rPr lang="vi-VN" sz="2800" dirty="0">
                <a:solidFill>
                  <a:prstClr val="black"/>
                </a:solidFill>
                <a:latin typeface="Times New Roman" pitchFamily="18" charset="0"/>
                <a:cs typeface="Times New Roman" pitchFamily="18" charset="0"/>
              </a:rPr>
              <a:t>, thúc đẩy phát triển mô hình kinh doanh mới, kinh tế số, xã hội </a:t>
            </a:r>
            <a:r>
              <a:rPr lang="vi-VN" sz="2800" dirty="0" smtClean="0">
                <a:solidFill>
                  <a:prstClr val="black"/>
                </a:solidFill>
                <a:latin typeface="Times New Roman" pitchFamily="18" charset="0"/>
                <a:cs typeface="Times New Roman" pitchFamily="18" charset="0"/>
              </a:rPr>
              <a:t>số.</a:t>
            </a:r>
          </a:p>
          <a:p>
            <a:pPr lvl="0">
              <a:defRPr/>
            </a:pPr>
            <a:r>
              <a:rPr lang="vi-VN" sz="2800" b="1" i="1" dirty="0" smtClean="0">
                <a:solidFill>
                  <a:prstClr val="black"/>
                </a:solidFill>
                <a:latin typeface="Times New Roman" pitchFamily="18" charset="0"/>
                <a:cs typeface="Times New Roman" pitchFamily="18" charset="0"/>
              </a:rPr>
              <a:t>- </a:t>
            </a:r>
            <a:r>
              <a:rPr lang="vi-VN" sz="2800" dirty="0" smtClean="0">
                <a:solidFill>
                  <a:prstClr val="black"/>
                </a:solidFill>
                <a:latin typeface="Times New Roman" pitchFamily="18" charset="0"/>
                <a:cs typeface="Times New Roman" pitchFamily="18" charset="0"/>
              </a:rPr>
              <a:t>Phát triển mạnh thị trường KHCN.</a:t>
            </a:r>
            <a:endParaRPr lang="en-US" sz="2800" dirty="0">
              <a:solidFill>
                <a:srgbClr val="FF0000"/>
              </a:solidFill>
              <a:latin typeface="Times New Roman" pitchFamily="18" charset="0"/>
              <a:cs typeface="Times New Roman" pitchFamily="18" charset="0"/>
            </a:endParaRPr>
          </a:p>
        </p:txBody>
      </p:sp>
      <p:pic>
        <p:nvPicPr>
          <p:cNvPr id="4" name="Picture 3">
            <a:extLst>
              <a:ext uri="{FF2B5EF4-FFF2-40B4-BE49-F238E27FC236}">
                <a16:creationId xmlns:a16="http://schemas.microsoft.com/office/drawing/2014/main" xmlns="" id="{A276C660-37FE-4C8D-9F6B-8F48AC21B90D}"/>
              </a:ext>
            </a:extLst>
          </p:cNvPr>
          <p:cNvPicPr>
            <a:picLocks noChangeAspect="1"/>
          </p:cNvPicPr>
          <p:nvPr/>
        </p:nvPicPr>
        <p:blipFill>
          <a:blip r:embed="rId4"/>
          <a:stretch>
            <a:fillRect/>
          </a:stretch>
        </p:blipFill>
        <p:spPr>
          <a:xfrm>
            <a:off x="4267200" y="2895600"/>
            <a:ext cx="585267" cy="1127858"/>
          </a:xfrm>
          <a:prstGeom prst="rect">
            <a:avLst/>
          </a:prstGeom>
        </p:spPr>
      </p:pic>
    </p:spTree>
    <p:extLst>
      <p:ext uri="{BB962C8B-B14F-4D97-AF65-F5344CB8AC3E}">
        <p14:creationId xmlns:p14="http://schemas.microsoft.com/office/powerpoint/2010/main" val="741751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 calcmode="lin" valueType="num">
                                      <p:cBhvr>
                                        <p:cTn id="9" dur="1000" fill="hold"/>
                                        <p:tgtEl>
                                          <p:spTgt spid="13"/>
                                        </p:tgtEl>
                                        <p:attrNameLst>
                                          <p:attrName>style.rotation</p:attrName>
                                        </p:attrNameLst>
                                      </p:cBhvr>
                                      <p:tavLst>
                                        <p:tav tm="0">
                                          <p:val>
                                            <p:fltVal val="90"/>
                                          </p:val>
                                        </p:tav>
                                        <p:tav tm="100000">
                                          <p:val>
                                            <p:fltVal val="0"/>
                                          </p:val>
                                        </p:tav>
                                      </p:tavLst>
                                    </p:anim>
                                    <p:animEffect transition="in" filter="fade">
                                      <p:cBhvr>
                                        <p:cTn id="10" dur="10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fltVal val="0"/>
                                          </p:val>
                                        </p:tav>
                                        <p:tav tm="100000">
                                          <p:val>
                                            <p:strVal val="#ppt_w"/>
                                          </p:val>
                                        </p:tav>
                                      </p:tavLst>
                                    </p:anim>
                                    <p:anim calcmode="lin" valueType="num">
                                      <p:cBhvr>
                                        <p:cTn id="16" dur="1000" fill="hold"/>
                                        <p:tgtEl>
                                          <p:spTgt spid="4"/>
                                        </p:tgtEl>
                                        <p:attrNameLst>
                                          <p:attrName>ppt_h</p:attrName>
                                        </p:attrNameLst>
                                      </p:cBhvr>
                                      <p:tavLst>
                                        <p:tav tm="0">
                                          <p:val>
                                            <p:fltVal val="0"/>
                                          </p:val>
                                        </p:tav>
                                        <p:tav tm="100000">
                                          <p:val>
                                            <p:strVal val="#ppt_h"/>
                                          </p:val>
                                        </p:tav>
                                      </p:tavLst>
                                    </p:anim>
                                    <p:anim calcmode="lin" valueType="num">
                                      <p:cBhvr>
                                        <p:cTn id="17" dur="1000" fill="hold"/>
                                        <p:tgtEl>
                                          <p:spTgt spid="4"/>
                                        </p:tgtEl>
                                        <p:attrNameLst>
                                          <p:attrName>style.rotation</p:attrName>
                                        </p:attrNameLst>
                                      </p:cBhvr>
                                      <p:tavLst>
                                        <p:tav tm="0">
                                          <p:val>
                                            <p:fltVal val="90"/>
                                          </p:val>
                                        </p:tav>
                                        <p:tav tm="100000">
                                          <p:val>
                                            <p:fltVal val="0"/>
                                          </p:val>
                                        </p:tav>
                                      </p:tavLst>
                                    </p:anim>
                                    <p:animEffect transition="in" filter="fade">
                                      <p:cBhvr>
                                        <p:cTn id="18" dur="1000"/>
                                        <p:tgtEl>
                                          <p:spTgt spid="4"/>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1000" fill="hold"/>
                                        <p:tgtEl>
                                          <p:spTgt spid="10"/>
                                        </p:tgtEl>
                                        <p:attrNameLst>
                                          <p:attrName>ppt_w</p:attrName>
                                        </p:attrNameLst>
                                      </p:cBhvr>
                                      <p:tavLst>
                                        <p:tav tm="0">
                                          <p:val>
                                            <p:fltVal val="0"/>
                                          </p:val>
                                        </p:tav>
                                        <p:tav tm="100000">
                                          <p:val>
                                            <p:strVal val="#ppt_w"/>
                                          </p:val>
                                        </p:tav>
                                      </p:tavLst>
                                    </p:anim>
                                    <p:anim calcmode="lin" valueType="num">
                                      <p:cBhvr>
                                        <p:cTn id="22" dur="1000" fill="hold"/>
                                        <p:tgtEl>
                                          <p:spTgt spid="10"/>
                                        </p:tgtEl>
                                        <p:attrNameLst>
                                          <p:attrName>ppt_h</p:attrName>
                                        </p:attrNameLst>
                                      </p:cBhvr>
                                      <p:tavLst>
                                        <p:tav tm="0">
                                          <p:val>
                                            <p:fltVal val="0"/>
                                          </p:val>
                                        </p:tav>
                                        <p:tav tm="100000">
                                          <p:val>
                                            <p:strVal val="#ppt_h"/>
                                          </p:val>
                                        </p:tav>
                                      </p:tavLst>
                                    </p:anim>
                                    <p:anim calcmode="lin" valueType="num">
                                      <p:cBhvr>
                                        <p:cTn id="23" dur="1000" fill="hold"/>
                                        <p:tgtEl>
                                          <p:spTgt spid="10"/>
                                        </p:tgtEl>
                                        <p:attrNameLst>
                                          <p:attrName>style.rotation</p:attrName>
                                        </p:attrNameLst>
                                      </p:cBhvr>
                                      <p:tavLst>
                                        <p:tav tm="0">
                                          <p:val>
                                            <p:fltVal val="90"/>
                                          </p:val>
                                        </p:tav>
                                        <p:tav tm="100000">
                                          <p:val>
                                            <p:fltVal val="0"/>
                                          </p:val>
                                        </p:tav>
                                      </p:tavLst>
                                    </p:anim>
                                    <p:animEffect transition="in" filter="fade">
                                      <p:cBhvr>
                                        <p:cTn id="24"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107" y="36321"/>
            <a:ext cx="6858000" cy="6858000"/>
          </a:xfrm>
          <a:prstGeom prst="rect">
            <a:avLst/>
          </a:prstGeom>
        </p:spPr>
      </p:pic>
      <p:sp>
        <p:nvSpPr>
          <p:cNvPr id="21" name="Rounded Rectangle 20"/>
          <p:cNvSpPr/>
          <p:nvPr/>
        </p:nvSpPr>
        <p:spPr>
          <a:xfrm>
            <a:off x="1209324" y="-762"/>
            <a:ext cx="7858475" cy="915162"/>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46075" algn="just">
              <a:lnSpc>
                <a:spcPts val="1800"/>
              </a:lnSpc>
              <a:spcAft>
                <a:spcPts val="0"/>
              </a:spcAft>
            </a:pPr>
            <a:r>
              <a:rPr lang="en-US" sz="3200" b="1" spc="-10" dirty="0" err="1" smtClean="0">
                <a:solidFill>
                  <a:srgbClr val="000000"/>
                </a:solidFill>
                <a:latin typeface="Times New Roman"/>
                <a:ea typeface="Arial"/>
              </a:rPr>
              <a:t>Phương</a:t>
            </a:r>
            <a:r>
              <a:rPr lang="en-US" sz="3200" b="1" spc="-10" dirty="0" smtClean="0">
                <a:solidFill>
                  <a:srgbClr val="000000"/>
                </a:solidFill>
                <a:latin typeface="Times New Roman"/>
                <a:ea typeface="Arial"/>
              </a:rPr>
              <a:t> </a:t>
            </a:r>
            <a:r>
              <a:rPr lang="en-US" sz="3200" b="1" spc="-10" dirty="0" err="1">
                <a:solidFill>
                  <a:srgbClr val="000000"/>
                </a:solidFill>
                <a:latin typeface="Times New Roman"/>
                <a:ea typeface="Arial"/>
              </a:rPr>
              <a:t>hướng</a:t>
            </a:r>
            <a:r>
              <a:rPr lang="en-US" sz="3200" b="1" spc="-10" dirty="0">
                <a:solidFill>
                  <a:srgbClr val="000000"/>
                </a:solidFill>
                <a:latin typeface="Times New Roman"/>
                <a:ea typeface="Arial"/>
              </a:rPr>
              <a:t>, </a:t>
            </a:r>
            <a:r>
              <a:rPr lang="en-US" sz="3200" b="1" spc="-10" dirty="0" err="1">
                <a:solidFill>
                  <a:srgbClr val="000000"/>
                </a:solidFill>
                <a:latin typeface="Times New Roman"/>
                <a:ea typeface="Arial"/>
              </a:rPr>
              <a:t>nhiệm</a:t>
            </a:r>
            <a:r>
              <a:rPr lang="en-US" sz="3200" b="1" spc="-10" dirty="0">
                <a:solidFill>
                  <a:srgbClr val="000000"/>
                </a:solidFill>
                <a:latin typeface="Times New Roman"/>
                <a:ea typeface="Arial"/>
              </a:rPr>
              <a:t> </a:t>
            </a:r>
            <a:r>
              <a:rPr lang="en-US" sz="3200" b="1" spc="-10" dirty="0" err="1">
                <a:solidFill>
                  <a:srgbClr val="000000"/>
                </a:solidFill>
                <a:latin typeface="Times New Roman"/>
                <a:ea typeface="Arial"/>
              </a:rPr>
              <a:t>vụ</a:t>
            </a:r>
            <a:r>
              <a:rPr lang="en-US" sz="3200" b="1" spc="-10" dirty="0">
                <a:solidFill>
                  <a:srgbClr val="000000"/>
                </a:solidFill>
                <a:latin typeface="Times New Roman"/>
                <a:ea typeface="Arial"/>
              </a:rPr>
              <a:t>, </a:t>
            </a:r>
            <a:r>
              <a:rPr lang="en-US" sz="3200" b="1" spc="-10" dirty="0" err="1">
                <a:solidFill>
                  <a:srgbClr val="000000"/>
                </a:solidFill>
                <a:latin typeface="Times New Roman"/>
                <a:ea typeface="Arial"/>
              </a:rPr>
              <a:t>giải</a:t>
            </a:r>
            <a:r>
              <a:rPr lang="en-US" sz="3200" b="1" spc="-10" dirty="0">
                <a:solidFill>
                  <a:srgbClr val="000000"/>
                </a:solidFill>
                <a:latin typeface="Times New Roman"/>
                <a:ea typeface="Arial"/>
              </a:rPr>
              <a:t> </a:t>
            </a:r>
            <a:r>
              <a:rPr lang="en-US" sz="3200" b="1" spc="-10" dirty="0" err="1">
                <a:solidFill>
                  <a:srgbClr val="000000"/>
                </a:solidFill>
                <a:latin typeface="Times New Roman"/>
                <a:ea typeface="Arial"/>
              </a:rPr>
              <a:t>pháp</a:t>
            </a:r>
            <a:r>
              <a:rPr lang="nb-NO" sz="3200" b="1" spc="-10" dirty="0">
                <a:solidFill>
                  <a:srgbClr val="000000"/>
                </a:solidFill>
                <a:latin typeface="Times New Roman"/>
                <a:ea typeface="Arial"/>
              </a:rPr>
              <a:t>:</a:t>
            </a:r>
            <a:endParaRPr lang="en-US" sz="3200" b="1" spc="-10" dirty="0">
              <a:solidFill>
                <a:srgbClr val="000000"/>
              </a:solidFill>
              <a:effectLst/>
              <a:latin typeface="Times New Roman"/>
              <a:ea typeface="Arial"/>
            </a:endParaRPr>
          </a:p>
        </p:txBody>
      </p:sp>
      <p:sp>
        <p:nvSpPr>
          <p:cNvPr id="29" name="Down Arrow 28"/>
          <p:cNvSpPr/>
          <p:nvPr/>
        </p:nvSpPr>
        <p:spPr>
          <a:xfrm>
            <a:off x="-152400" y="423672"/>
            <a:ext cx="762000" cy="6205728"/>
          </a:xfrm>
          <a:prstGeom prst="downArrow">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ounded Rectangle 9"/>
          <p:cNvSpPr/>
          <p:nvPr/>
        </p:nvSpPr>
        <p:spPr>
          <a:xfrm>
            <a:off x="762000" y="1062213"/>
            <a:ext cx="7619996" cy="122378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800" b="1" i="1" dirty="0">
                <a:solidFill>
                  <a:srgbClr val="FF0000"/>
                </a:solidFill>
                <a:latin typeface="Times New Roman" pitchFamily="18" charset="0"/>
                <a:cs typeface="Times New Roman" pitchFamily="18" charset="0"/>
              </a:rPr>
              <a:t>3. Phát triển nguồn nhân lực, </a:t>
            </a:r>
            <a:r>
              <a:rPr lang="vi-VN" sz="2800" b="1" i="1" dirty="0" smtClean="0">
                <a:solidFill>
                  <a:srgbClr val="FF0000"/>
                </a:solidFill>
                <a:latin typeface="Times New Roman" pitchFamily="18" charset="0"/>
                <a:cs typeface="Times New Roman" pitchFamily="18" charset="0"/>
              </a:rPr>
              <a:t>giáo </a:t>
            </a:r>
            <a:r>
              <a:rPr lang="vi-VN" sz="2800" b="1" i="1" dirty="0">
                <a:solidFill>
                  <a:srgbClr val="FF0000"/>
                </a:solidFill>
                <a:latin typeface="Times New Roman" pitchFamily="18" charset="0"/>
                <a:cs typeface="Times New Roman" pitchFamily="18" charset="0"/>
              </a:rPr>
              <a:t>dục và đào tạo đáp ứng yêu cầu nhân lực chất lượng </a:t>
            </a:r>
            <a:r>
              <a:rPr lang="vi-VN" sz="2800" b="1" i="1" dirty="0" smtClean="0">
                <a:solidFill>
                  <a:srgbClr val="FF0000"/>
                </a:solidFill>
                <a:latin typeface="Times New Roman" pitchFamily="18" charset="0"/>
                <a:cs typeface="Times New Roman" pitchFamily="18" charset="0"/>
              </a:rPr>
              <a:t>cao.</a:t>
            </a:r>
            <a:endParaRPr lang="en-US" sz="2800" b="1" i="1" dirty="0">
              <a:solidFill>
                <a:srgbClr val="FF0000"/>
              </a:solidFill>
              <a:latin typeface="Times New Roman" pitchFamily="18" charset="0"/>
              <a:cs typeface="Times New Roman" pitchFamily="18" charset="0"/>
            </a:endParaRPr>
          </a:p>
        </p:txBody>
      </p:sp>
      <p:pic>
        <p:nvPicPr>
          <p:cNvPr id="12" name="Picture 3">
            <a:extLst>
              <a:ext uri="{FF2B5EF4-FFF2-40B4-BE49-F238E27FC236}">
                <a16:creationId xmlns:a16="http://schemas.microsoft.com/office/drawing/2014/main" xmlns="" id="{7DF65435-FBF2-4115-9643-8E89DB4C3801}"/>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52399" y="-76199"/>
            <a:ext cx="1447800" cy="113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762000" y="2971800"/>
            <a:ext cx="8077204" cy="35394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vi-VN" sz="2800" dirty="0">
                <a:latin typeface="Times New Roman" pitchFamily="18" charset="0"/>
                <a:cs typeface="Times New Roman" pitchFamily="18" charset="0"/>
              </a:rPr>
              <a:t>- Xây dựng con người Việt Nam phát triển toàn diện, đẩy mạnh phát triển nguồn nhân lực.</a:t>
            </a:r>
            <a:endParaRPr lang="en-US" sz="2800" dirty="0">
              <a:latin typeface="Times New Roman" pitchFamily="18" charset="0"/>
              <a:cs typeface="Times New Roman" pitchFamily="18" charset="0"/>
            </a:endParaRPr>
          </a:p>
          <a:p>
            <a:r>
              <a:rPr lang="vi-VN" sz="2800" dirty="0">
                <a:latin typeface="Times New Roman" pitchFamily="18" charset="0"/>
                <a:cs typeface="Times New Roman" pitchFamily="18" charset="0"/>
              </a:rPr>
              <a:t>Con người là yếu tố quyết định → </a:t>
            </a:r>
            <a:r>
              <a:rPr lang="vi-VN" sz="2800" b="1" dirty="0">
                <a:latin typeface="Times New Roman" pitchFamily="18" charset="0"/>
                <a:cs typeface="Times New Roman" pitchFamily="18" charset="0"/>
              </a:rPr>
              <a:t>giáo dục đào tạo là quốc sách</a:t>
            </a:r>
            <a:r>
              <a:rPr lang="vi-VN" sz="2800" dirty="0" smtClean="0">
                <a:latin typeface="Times New Roman" pitchFamily="18" charset="0"/>
                <a:cs typeface="Times New Roman" pitchFamily="18" charset="0"/>
              </a:rPr>
              <a:t>.</a:t>
            </a:r>
          </a:p>
          <a:p>
            <a:r>
              <a:rPr lang="vi-VN" sz="2800" dirty="0" smtClean="0">
                <a:latin typeface="Times New Roman" pitchFamily="18" charset="0"/>
                <a:cs typeface="Times New Roman" pitchFamily="18" charset="0"/>
              </a:rPr>
              <a:t>- Chuyển dịch nhanh cơ cấu lao động nhất là ở N.thôn.</a:t>
            </a:r>
            <a:endParaRPr lang="en-US" sz="2800" dirty="0">
              <a:latin typeface="Times New Roman" pitchFamily="18" charset="0"/>
              <a:cs typeface="Times New Roman" pitchFamily="18" charset="0"/>
            </a:endParaRPr>
          </a:p>
          <a:p>
            <a:r>
              <a:rPr lang="vi-VN" sz="2800" dirty="0">
                <a:latin typeface="Times New Roman" pitchFamily="18" charset="0"/>
                <a:cs typeface="Times New Roman" pitchFamily="18" charset="0"/>
              </a:rPr>
              <a:t>- Tạo chuyển biến căn bản, mạnh mẽ về </a:t>
            </a:r>
            <a:r>
              <a:rPr lang="vi-VN" sz="2800" u="sng" dirty="0">
                <a:latin typeface="Times New Roman" pitchFamily="18" charset="0"/>
                <a:cs typeface="Times New Roman" pitchFamily="18" charset="0"/>
              </a:rPr>
              <a:t>chất lượng, hiệu quả giáo dục, đào tạo</a:t>
            </a:r>
            <a:r>
              <a:rPr lang="vi-VN" sz="2800" dirty="0" smtClean="0">
                <a:latin typeface="Times New Roman" pitchFamily="18" charset="0"/>
                <a:cs typeface="Times New Roman" pitchFamily="18" charset="0"/>
              </a:rPr>
              <a:t>. Chú trọng chuyên môn, đạo đức, kỷ luật, kỷ cương..</a:t>
            </a:r>
            <a:endParaRPr lang="en-US" sz="2800" dirty="0">
              <a:latin typeface="Times New Roman" pitchFamily="18" charset="0"/>
              <a:cs typeface="Times New Roman" pitchFamily="18" charset="0"/>
            </a:endParaRPr>
          </a:p>
        </p:txBody>
      </p:sp>
      <p:pic>
        <p:nvPicPr>
          <p:cNvPr id="3" name="Picture 2">
            <a:extLst>
              <a:ext uri="{FF2B5EF4-FFF2-40B4-BE49-F238E27FC236}">
                <a16:creationId xmlns:a16="http://schemas.microsoft.com/office/drawing/2014/main" xmlns="" id="{D6FD5EF3-BC90-47A7-A5AF-33BB9A82E1E9}"/>
              </a:ext>
            </a:extLst>
          </p:cNvPr>
          <p:cNvPicPr>
            <a:picLocks noChangeAspect="1"/>
          </p:cNvPicPr>
          <p:nvPr/>
        </p:nvPicPr>
        <p:blipFill>
          <a:blip r:embed="rId4"/>
          <a:stretch>
            <a:fillRect/>
          </a:stretch>
        </p:blipFill>
        <p:spPr>
          <a:xfrm>
            <a:off x="4191000" y="2362200"/>
            <a:ext cx="585267" cy="685800"/>
          </a:xfrm>
          <a:prstGeom prst="rect">
            <a:avLst/>
          </a:prstGeom>
        </p:spPr>
      </p:pic>
    </p:spTree>
    <p:extLst>
      <p:ext uri="{BB962C8B-B14F-4D97-AF65-F5344CB8AC3E}">
        <p14:creationId xmlns:p14="http://schemas.microsoft.com/office/powerpoint/2010/main" val="3898385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1000" fill="hold"/>
                                        <p:tgtEl>
                                          <p:spTgt spid="3"/>
                                        </p:tgtEl>
                                        <p:attrNameLst>
                                          <p:attrName>ppt_w</p:attrName>
                                        </p:attrNameLst>
                                      </p:cBhvr>
                                      <p:tavLst>
                                        <p:tav tm="0">
                                          <p:val>
                                            <p:fltVal val="0"/>
                                          </p:val>
                                        </p:tav>
                                        <p:tav tm="100000">
                                          <p:val>
                                            <p:strVal val="#ppt_w"/>
                                          </p:val>
                                        </p:tav>
                                      </p:tavLst>
                                    </p:anim>
                                    <p:anim calcmode="lin" valueType="num">
                                      <p:cBhvr>
                                        <p:cTn id="16" dur="1000" fill="hold"/>
                                        <p:tgtEl>
                                          <p:spTgt spid="3"/>
                                        </p:tgtEl>
                                        <p:attrNameLst>
                                          <p:attrName>ppt_h</p:attrName>
                                        </p:attrNameLst>
                                      </p:cBhvr>
                                      <p:tavLst>
                                        <p:tav tm="0">
                                          <p:val>
                                            <p:fltVal val="0"/>
                                          </p:val>
                                        </p:tav>
                                        <p:tav tm="100000">
                                          <p:val>
                                            <p:strVal val="#ppt_h"/>
                                          </p:val>
                                        </p:tav>
                                      </p:tavLst>
                                    </p:anim>
                                    <p:anim calcmode="lin" valueType="num">
                                      <p:cBhvr>
                                        <p:cTn id="17" dur="1000" fill="hold"/>
                                        <p:tgtEl>
                                          <p:spTgt spid="3"/>
                                        </p:tgtEl>
                                        <p:attrNameLst>
                                          <p:attrName>style.rotation</p:attrName>
                                        </p:attrNameLst>
                                      </p:cBhvr>
                                      <p:tavLst>
                                        <p:tav tm="0">
                                          <p:val>
                                            <p:fltVal val="90"/>
                                          </p:val>
                                        </p:tav>
                                        <p:tav tm="100000">
                                          <p:val>
                                            <p:fltVal val="0"/>
                                          </p:val>
                                        </p:tav>
                                      </p:tavLst>
                                    </p:anim>
                                    <p:animEffect transition="in" filter="fade">
                                      <p:cBhvr>
                                        <p:cTn id="18" dur="1000"/>
                                        <p:tgtEl>
                                          <p:spTgt spid="3"/>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1000" fill="hold"/>
                                        <p:tgtEl>
                                          <p:spTgt spid="2"/>
                                        </p:tgtEl>
                                        <p:attrNameLst>
                                          <p:attrName>ppt_w</p:attrName>
                                        </p:attrNameLst>
                                      </p:cBhvr>
                                      <p:tavLst>
                                        <p:tav tm="0">
                                          <p:val>
                                            <p:fltVal val="0"/>
                                          </p:val>
                                        </p:tav>
                                        <p:tav tm="100000">
                                          <p:val>
                                            <p:strVal val="#ppt_w"/>
                                          </p:val>
                                        </p:tav>
                                      </p:tavLst>
                                    </p:anim>
                                    <p:anim calcmode="lin" valueType="num">
                                      <p:cBhvr>
                                        <p:cTn id="22" dur="1000" fill="hold"/>
                                        <p:tgtEl>
                                          <p:spTgt spid="2"/>
                                        </p:tgtEl>
                                        <p:attrNameLst>
                                          <p:attrName>ppt_h</p:attrName>
                                        </p:attrNameLst>
                                      </p:cBhvr>
                                      <p:tavLst>
                                        <p:tav tm="0">
                                          <p:val>
                                            <p:fltVal val="0"/>
                                          </p:val>
                                        </p:tav>
                                        <p:tav tm="100000">
                                          <p:val>
                                            <p:strVal val="#ppt_h"/>
                                          </p:val>
                                        </p:tav>
                                      </p:tavLst>
                                    </p:anim>
                                    <p:anim calcmode="lin" valueType="num">
                                      <p:cBhvr>
                                        <p:cTn id="23" dur="1000" fill="hold"/>
                                        <p:tgtEl>
                                          <p:spTgt spid="2"/>
                                        </p:tgtEl>
                                        <p:attrNameLst>
                                          <p:attrName>style.rotation</p:attrName>
                                        </p:attrNameLst>
                                      </p:cBhvr>
                                      <p:tavLst>
                                        <p:tav tm="0">
                                          <p:val>
                                            <p:fltVal val="90"/>
                                          </p:val>
                                        </p:tav>
                                        <p:tav tm="100000">
                                          <p:val>
                                            <p:fltVal val="0"/>
                                          </p:val>
                                        </p:tav>
                                      </p:tavLst>
                                    </p:anim>
                                    <p:animEffect transition="in" filter="fade">
                                      <p:cBhvr>
                                        <p:cTn id="24"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1080516" y="75438"/>
            <a:ext cx="7606284" cy="457962"/>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Times New Roman" panose="02020603050405020304" pitchFamily="18" charset="0"/>
                <a:cs typeface="Times New Roman" panose="02020603050405020304" pitchFamily="18" charset="0"/>
              </a:rPr>
              <a:t>ĐẶT VẤN ĐỀ</a:t>
            </a:r>
          </a:p>
        </p:txBody>
      </p:sp>
      <p:sp>
        <p:nvSpPr>
          <p:cNvPr id="19" name="Rounded Rectangle 18"/>
          <p:cNvSpPr/>
          <p:nvPr/>
        </p:nvSpPr>
        <p:spPr>
          <a:xfrm>
            <a:off x="0" y="3733800"/>
            <a:ext cx="9144000" cy="3124200"/>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gn="ctr">
              <a:spcAft>
                <a:spcPts val="0"/>
              </a:spcAft>
            </a:pPr>
            <a:r>
              <a:rPr lang="en-US" sz="2600" spc="-10" dirty="0" err="1">
                <a:solidFill>
                  <a:srgbClr val="0000FF"/>
                </a:solidFill>
                <a:latin typeface="Times New Roman"/>
                <a:ea typeface="Arial"/>
              </a:rPr>
              <a:t>Đại</a:t>
            </a:r>
            <a:r>
              <a:rPr lang="en-US" sz="2600" spc="-10" dirty="0">
                <a:solidFill>
                  <a:srgbClr val="0000FF"/>
                </a:solidFill>
                <a:latin typeface="Times New Roman"/>
                <a:ea typeface="Arial"/>
              </a:rPr>
              <a:t> </a:t>
            </a:r>
            <a:r>
              <a:rPr lang="vi-VN" sz="2600" spc="-10" dirty="0">
                <a:solidFill>
                  <a:srgbClr val="0000FF"/>
                </a:solidFill>
                <a:latin typeface="Times New Roman"/>
                <a:ea typeface="Arial"/>
              </a:rPr>
              <a:t>hội đại biểu </a:t>
            </a:r>
            <a:r>
              <a:rPr lang="en-US" sz="2600" spc="-10" dirty="0" err="1">
                <a:solidFill>
                  <a:srgbClr val="0000FF"/>
                </a:solidFill>
                <a:latin typeface="Times New Roman"/>
                <a:ea typeface="Arial"/>
              </a:rPr>
              <a:t>Đảng</a:t>
            </a:r>
            <a:r>
              <a:rPr lang="en-US" sz="2600" spc="-10" dirty="0">
                <a:solidFill>
                  <a:srgbClr val="0000FF"/>
                </a:solidFill>
                <a:latin typeface="Times New Roman"/>
                <a:ea typeface="Arial"/>
              </a:rPr>
              <a:t> </a:t>
            </a:r>
            <a:r>
              <a:rPr lang="en-US" sz="2600" spc="-10" dirty="0" err="1">
                <a:solidFill>
                  <a:srgbClr val="0000FF"/>
                </a:solidFill>
                <a:latin typeface="Times New Roman"/>
                <a:ea typeface="Arial"/>
              </a:rPr>
              <a:t>toàn</a:t>
            </a:r>
            <a:r>
              <a:rPr lang="en-US" sz="2600" spc="-10" dirty="0">
                <a:solidFill>
                  <a:srgbClr val="0000FF"/>
                </a:solidFill>
                <a:latin typeface="Times New Roman"/>
                <a:ea typeface="Arial"/>
              </a:rPr>
              <a:t> </a:t>
            </a:r>
            <a:r>
              <a:rPr lang="en-US" sz="2600" spc="-10" dirty="0" err="1">
                <a:solidFill>
                  <a:srgbClr val="0000FF"/>
                </a:solidFill>
                <a:latin typeface="Times New Roman"/>
                <a:ea typeface="Arial"/>
              </a:rPr>
              <a:t>quốc</a:t>
            </a:r>
            <a:r>
              <a:rPr lang="en-US" sz="2600" spc="-10" dirty="0">
                <a:solidFill>
                  <a:srgbClr val="0000FF"/>
                </a:solidFill>
                <a:latin typeface="Times New Roman"/>
                <a:ea typeface="Arial"/>
              </a:rPr>
              <a:t> </a:t>
            </a:r>
            <a:r>
              <a:rPr lang="vi-VN" sz="2600" spc="-10" dirty="0">
                <a:solidFill>
                  <a:srgbClr val="0000FF"/>
                </a:solidFill>
                <a:latin typeface="Times New Roman"/>
                <a:ea typeface="Arial"/>
              </a:rPr>
              <a:t>lần thứ X</a:t>
            </a:r>
            <a:r>
              <a:rPr lang="en-US" sz="2600" spc="-10" dirty="0">
                <a:solidFill>
                  <a:srgbClr val="0000FF"/>
                </a:solidFill>
                <a:latin typeface="Times New Roman"/>
                <a:ea typeface="Arial"/>
              </a:rPr>
              <a:t>III</a:t>
            </a:r>
            <a:r>
              <a:rPr lang="vi-VN" sz="2600" spc="-10" dirty="0">
                <a:solidFill>
                  <a:srgbClr val="0000FF"/>
                </a:solidFill>
                <a:latin typeface="Times New Roman"/>
                <a:ea typeface="Arial"/>
              </a:rPr>
              <a:t>, nhiệm kỳ 2020-2025 được tiến hành từ ngày </a:t>
            </a:r>
            <a:r>
              <a:rPr lang="en-US" sz="2600" spc="-10" dirty="0">
                <a:solidFill>
                  <a:srgbClr val="0000FF"/>
                </a:solidFill>
                <a:latin typeface="Times New Roman"/>
                <a:ea typeface="Arial"/>
              </a:rPr>
              <a:t>25/1</a:t>
            </a:r>
            <a:r>
              <a:rPr lang="vi-VN" sz="2600" spc="-10" dirty="0">
                <a:solidFill>
                  <a:srgbClr val="0000FF"/>
                </a:solidFill>
                <a:latin typeface="Times New Roman"/>
                <a:ea typeface="Arial"/>
              </a:rPr>
              <a:t> đến ngày </a:t>
            </a:r>
            <a:r>
              <a:rPr lang="en-US" sz="2600" spc="-10" dirty="0">
                <a:solidFill>
                  <a:srgbClr val="0000FF"/>
                </a:solidFill>
                <a:latin typeface="Times New Roman"/>
                <a:ea typeface="Arial"/>
              </a:rPr>
              <a:t>01</a:t>
            </a:r>
            <a:r>
              <a:rPr lang="vi-VN" sz="2600" spc="-10" dirty="0">
                <a:solidFill>
                  <a:srgbClr val="0000FF"/>
                </a:solidFill>
                <a:latin typeface="Times New Roman"/>
                <a:ea typeface="Arial"/>
              </a:rPr>
              <a:t>/</a:t>
            </a:r>
            <a:r>
              <a:rPr lang="en-US" sz="2600" spc="-10" dirty="0">
                <a:solidFill>
                  <a:srgbClr val="0000FF"/>
                </a:solidFill>
                <a:latin typeface="Times New Roman"/>
                <a:ea typeface="Arial"/>
              </a:rPr>
              <a:t>02</a:t>
            </a:r>
            <a:r>
              <a:rPr lang="vi-VN" sz="2600" spc="-10" dirty="0">
                <a:solidFill>
                  <a:srgbClr val="0000FF"/>
                </a:solidFill>
                <a:latin typeface="Times New Roman"/>
                <a:ea typeface="Arial"/>
              </a:rPr>
              <a:t>/202</a:t>
            </a:r>
            <a:r>
              <a:rPr lang="en-US" sz="2600" spc="-10" dirty="0">
                <a:solidFill>
                  <a:srgbClr val="0000FF"/>
                </a:solidFill>
                <a:latin typeface="Times New Roman"/>
                <a:ea typeface="Arial"/>
              </a:rPr>
              <a:t>1</a:t>
            </a:r>
            <a:r>
              <a:rPr lang="vi-VN" sz="2600" spc="-10" dirty="0" smtClean="0">
                <a:solidFill>
                  <a:srgbClr val="0000FF"/>
                </a:solidFill>
                <a:latin typeface="Times New Roman"/>
                <a:ea typeface="Arial"/>
              </a:rPr>
              <a:t>.</a:t>
            </a:r>
          </a:p>
          <a:p>
            <a:pPr lvl="0" indent="457200" algn="ctr"/>
            <a:r>
              <a:rPr lang="vi-VN" sz="2600" spc="-10" dirty="0" smtClean="0">
                <a:solidFill>
                  <a:srgbClr val="FF0000"/>
                </a:solidFill>
                <a:latin typeface="Times New Roman" pitchFamily="18" charset="0"/>
                <a:cs typeface="Times New Roman" pitchFamily="18" charset="0"/>
              </a:rPr>
              <a:t>T</a:t>
            </a:r>
            <a:r>
              <a:rPr lang="vi-VN" sz="2600" dirty="0" smtClean="0">
                <a:solidFill>
                  <a:srgbClr val="FF0000"/>
                </a:solidFill>
                <a:latin typeface="Times New Roman" pitchFamily="18" charset="0"/>
                <a:cs typeface="Times New Roman" pitchFamily="18" charset="0"/>
              </a:rPr>
              <a:t>inh thần của Đại hội là</a:t>
            </a:r>
            <a:r>
              <a:rPr lang="vi-VN" sz="2600" b="1" dirty="0" smtClean="0">
                <a:solidFill>
                  <a:srgbClr val="FF0000"/>
                </a:solidFill>
                <a:latin typeface="Times New Roman" pitchFamily="18" charset="0"/>
                <a:cs typeface="Times New Roman" pitchFamily="18" charset="0"/>
              </a:rPr>
              <a:t> "Đoàn kết - Dân chủ - Kỷ cương - Sáng tạo - Phát triển" </a:t>
            </a:r>
            <a:r>
              <a:rPr lang="vi-VN" sz="2600" dirty="0" smtClean="0">
                <a:solidFill>
                  <a:srgbClr val="FF0000"/>
                </a:solidFill>
                <a:latin typeface="Times New Roman" pitchFamily="18" charset="0"/>
                <a:cs typeface="Times New Roman" pitchFamily="18" charset="0"/>
              </a:rPr>
              <a:t>với ý thức trách nhiệm cao trước Đảng, nhân dân và đất nước, có thể khẳng định Đại hội Đảng đã thành công tốt đẹp.</a:t>
            </a:r>
            <a:endParaRPr lang="en-US" sz="2600" spc="-10" dirty="0" smtClean="0">
              <a:solidFill>
                <a:srgbClr val="FF0000"/>
              </a:solidFill>
              <a:latin typeface="Times New Roman" pitchFamily="18" charset="0"/>
              <a:ea typeface="Arial"/>
              <a:cs typeface="Times New Roman" pitchFamily="18" charset="0"/>
            </a:endParaRPr>
          </a:p>
          <a:p>
            <a:pPr indent="457200" algn="ctr">
              <a:spcAft>
                <a:spcPts val="0"/>
              </a:spcAft>
            </a:pPr>
            <a:r>
              <a:rPr lang="vi-VN" sz="2800" spc="-10" dirty="0" smtClean="0">
                <a:solidFill>
                  <a:srgbClr val="0000FF"/>
                </a:solidFill>
                <a:latin typeface="Times New Roman"/>
                <a:ea typeface="Arial"/>
              </a:rPr>
              <a:t> </a:t>
            </a:r>
            <a:endParaRPr lang="en-US" sz="2800" spc="-10" dirty="0">
              <a:solidFill>
                <a:srgbClr val="0000FF"/>
              </a:solidFill>
              <a:latin typeface="Times New Roman"/>
              <a:ea typeface="Arial"/>
            </a:endParaRPr>
          </a:p>
        </p:txBody>
      </p:sp>
      <p:pic>
        <p:nvPicPr>
          <p:cNvPr id="9" name="Picture 3">
            <a:extLst>
              <a:ext uri="{FF2B5EF4-FFF2-40B4-BE49-F238E27FC236}">
                <a16:creationId xmlns:a16="http://schemas.microsoft.com/office/drawing/2014/main" xmlns="" id="{C37E6A44-D83A-472E-8207-54C22469D40F}"/>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52400" y="-76200"/>
            <a:ext cx="1698625" cy="133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AutoShape 2" descr="Đại hội Đảng bộ huyện Gio Linh lần thứ XVII, nhiệm kỳ 2020-2025 - Đảng Bộ  Tỉnh Quảng Trị"/>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Đại hội Đảng bộ huyện Gio Linh lần thứ XVII, nhiệm kỳ 2020-2025 - Đảng Bộ  Tỉnh Quảng Trị"/>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Đại hội Đảng bộ huyện Gio Linh lần thứ XVII, nhiệm kỳ 2020-2025 - Đảng Bộ  Tỉnh Quảng Trị"/>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b="2930"/>
          <a:stretch/>
        </p:blipFill>
        <p:spPr>
          <a:xfrm>
            <a:off x="1143000" y="685800"/>
            <a:ext cx="7467600" cy="3200400"/>
          </a:xfrm>
          <a:prstGeom prst="rect">
            <a:avLst/>
          </a:prstGeom>
        </p:spPr>
      </p:pic>
    </p:spTree>
    <p:extLst>
      <p:ext uri="{BB962C8B-B14F-4D97-AF65-F5344CB8AC3E}">
        <p14:creationId xmlns:p14="http://schemas.microsoft.com/office/powerpoint/2010/main" val="792782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par>
                                <p:cTn id="11" presetID="3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 calcmode="lin" valueType="num">
                                      <p:cBhvr>
                                        <p:cTn id="15" dur="1000" fill="hold"/>
                                        <p:tgtEl>
                                          <p:spTgt spid="6"/>
                                        </p:tgtEl>
                                        <p:attrNameLst>
                                          <p:attrName>style.rotation</p:attrName>
                                        </p:attrNameLst>
                                      </p:cBhvr>
                                      <p:tavLst>
                                        <p:tav tm="0">
                                          <p:val>
                                            <p:fltVal val="90"/>
                                          </p:val>
                                        </p:tav>
                                        <p:tav tm="100000">
                                          <p:val>
                                            <p:fltVal val="0"/>
                                          </p:val>
                                        </p:tav>
                                      </p:tavLst>
                                    </p:anim>
                                    <p:animEffect transition="in" filter="fade">
                                      <p:cBhvr>
                                        <p:cTn id="16" dur="1000"/>
                                        <p:tgtEl>
                                          <p:spTgt spid="6"/>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1000" fill="hold"/>
                                        <p:tgtEl>
                                          <p:spTgt spid="19"/>
                                        </p:tgtEl>
                                        <p:attrNameLst>
                                          <p:attrName>ppt_w</p:attrName>
                                        </p:attrNameLst>
                                      </p:cBhvr>
                                      <p:tavLst>
                                        <p:tav tm="0">
                                          <p:val>
                                            <p:fltVal val="0"/>
                                          </p:val>
                                        </p:tav>
                                        <p:tav tm="100000">
                                          <p:val>
                                            <p:strVal val="#ppt_w"/>
                                          </p:val>
                                        </p:tav>
                                      </p:tavLst>
                                    </p:anim>
                                    <p:anim calcmode="lin" valueType="num">
                                      <p:cBhvr>
                                        <p:cTn id="20" dur="1000" fill="hold"/>
                                        <p:tgtEl>
                                          <p:spTgt spid="19"/>
                                        </p:tgtEl>
                                        <p:attrNameLst>
                                          <p:attrName>ppt_h</p:attrName>
                                        </p:attrNameLst>
                                      </p:cBhvr>
                                      <p:tavLst>
                                        <p:tav tm="0">
                                          <p:val>
                                            <p:fltVal val="0"/>
                                          </p:val>
                                        </p:tav>
                                        <p:tav tm="100000">
                                          <p:val>
                                            <p:strVal val="#ppt_h"/>
                                          </p:val>
                                        </p:tav>
                                      </p:tavLst>
                                    </p:anim>
                                    <p:anim calcmode="lin" valueType="num">
                                      <p:cBhvr>
                                        <p:cTn id="21" dur="1000" fill="hold"/>
                                        <p:tgtEl>
                                          <p:spTgt spid="19"/>
                                        </p:tgtEl>
                                        <p:attrNameLst>
                                          <p:attrName>style.rotation</p:attrName>
                                        </p:attrNameLst>
                                      </p:cBhvr>
                                      <p:tavLst>
                                        <p:tav tm="0">
                                          <p:val>
                                            <p:fltVal val="90"/>
                                          </p:val>
                                        </p:tav>
                                        <p:tav tm="100000">
                                          <p:val>
                                            <p:fltVal val="0"/>
                                          </p:val>
                                        </p:tav>
                                      </p:tavLst>
                                    </p:anim>
                                    <p:animEffect transition="in" filter="fade">
                                      <p:cBhvr>
                                        <p:cTn id="22"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6591" y="-143670"/>
            <a:ext cx="6858000" cy="6858000"/>
          </a:xfrm>
          <a:prstGeom prst="rect">
            <a:avLst/>
          </a:prstGeom>
        </p:spPr>
      </p:pic>
      <p:sp>
        <p:nvSpPr>
          <p:cNvPr id="19" name="Rounded Rectangle 18"/>
          <p:cNvSpPr/>
          <p:nvPr/>
        </p:nvSpPr>
        <p:spPr>
          <a:xfrm>
            <a:off x="457200" y="990601"/>
            <a:ext cx="8423222" cy="1143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800" b="1" i="1" dirty="0">
                <a:solidFill>
                  <a:srgbClr val="FF0000"/>
                </a:solidFill>
                <a:latin typeface="Times New Roman" pitchFamily="18" charset="0"/>
                <a:cs typeface="Times New Roman" pitchFamily="18" charset="0"/>
              </a:rPr>
              <a:t>4. Đẩy mạnh </a:t>
            </a:r>
            <a:r>
              <a:rPr lang="vi-VN" sz="2800" b="1" i="1" dirty="0" smtClean="0">
                <a:solidFill>
                  <a:srgbClr val="FF0000"/>
                </a:solidFill>
                <a:latin typeface="Times New Roman" pitchFamily="18" charset="0"/>
                <a:cs typeface="Times New Roman" pitchFamily="18" charset="0"/>
              </a:rPr>
              <a:t>cơ </a:t>
            </a:r>
            <a:r>
              <a:rPr lang="vi-VN" sz="2800" b="1" i="1" dirty="0">
                <a:solidFill>
                  <a:srgbClr val="FF0000"/>
                </a:solidFill>
                <a:latin typeface="Times New Roman" pitchFamily="18" charset="0"/>
                <a:cs typeface="Times New Roman" pitchFamily="18" charset="0"/>
              </a:rPr>
              <a:t>cấu lại nền kinh tế gắn với đổi mới </a:t>
            </a:r>
            <a:r>
              <a:rPr lang="vi-VN" sz="2800" b="1" i="1" u="sng" dirty="0">
                <a:solidFill>
                  <a:srgbClr val="FF0000"/>
                </a:solidFill>
                <a:latin typeface="Times New Roman" pitchFamily="18" charset="0"/>
                <a:cs typeface="Times New Roman" pitchFamily="18" charset="0"/>
              </a:rPr>
              <a:t>mô hình tăng </a:t>
            </a:r>
            <a:r>
              <a:rPr lang="vi-VN" sz="2800" b="1" i="1" u="sng" dirty="0" smtClean="0">
                <a:solidFill>
                  <a:srgbClr val="FF0000"/>
                </a:solidFill>
                <a:latin typeface="Times New Roman" pitchFamily="18" charset="0"/>
                <a:cs typeface="Times New Roman" pitchFamily="18" charset="0"/>
              </a:rPr>
              <a:t>trưởng</a:t>
            </a:r>
            <a:r>
              <a:rPr lang="vi-VN" sz="2800" b="1" i="1" dirty="0" smtClean="0">
                <a:solidFill>
                  <a:srgbClr val="FF0000"/>
                </a:solidFill>
                <a:latin typeface="Times New Roman" pitchFamily="18" charset="0"/>
                <a:cs typeface="Times New Roman" pitchFamily="18" charset="0"/>
              </a:rPr>
              <a:t>.</a:t>
            </a:r>
            <a:endParaRPr lang="en-US" sz="2800" dirty="0">
              <a:solidFill>
                <a:srgbClr val="FF0000"/>
              </a:solidFill>
              <a:latin typeface="Times New Roman" pitchFamily="18" charset="0"/>
              <a:cs typeface="Times New Roman" pitchFamily="18" charset="0"/>
            </a:endParaRPr>
          </a:p>
        </p:txBody>
      </p:sp>
      <p:sp>
        <p:nvSpPr>
          <p:cNvPr id="21" name="Rounded Rectangle 20"/>
          <p:cNvSpPr/>
          <p:nvPr/>
        </p:nvSpPr>
        <p:spPr>
          <a:xfrm>
            <a:off x="1066800" y="-762"/>
            <a:ext cx="8001000" cy="915162"/>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46075" algn="just">
              <a:lnSpc>
                <a:spcPts val="1800"/>
              </a:lnSpc>
              <a:spcAft>
                <a:spcPts val="0"/>
              </a:spcAft>
            </a:pPr>
            <a:r>
              <a:rPr lang="en-US" sz="3200" b="1" spc="-10" dirty="0" err="1" smtClean="0">
                <a:solidFill>
                  <a:srgbClr val="000000"/>
                </a:solidFill>
                <a:latin typeface="Times New Roman"/>
                <a:ea typeface="Arial"/>
              </a:rPr>
              <a:t>Phương</a:t>
            </a:r>
            <a:r>
              <a:rPr lang="en-US" sz="3200" b="1" spc="-10" dirty="0" smtClean="0">
                <a:solidFill>
                  <a:srgbClr val="000000"/>
                </a:solidFill>
                <a:latin typeface="Times New Roman"/>
                <a:ea typeface="Arial"/>
              </a:rPr>
              <a:t> </a:t>
            </a:r>
            <a:r>
              <a:rPr lang="en-US" sz="3200" b="1" spc="-10" dirty="0" err="1">
                <a:solidFill>
                  <a:srgbClr val="000000"/>
                </a:solidFill>
                <a:latin typeface="Times New Roman"/>
                <a:ea typeface="Arial"/>
              </a:rPr>
              <a:t>hướng</a:t>
            </a:r>
            <a:r>
              <a:rPr lang="en-US" sz="3200" b="1" spc="-10" dirty="0">
                <a:solidFill>
                  <a:srgbClr val="000000"/>
                </a:solidFill>
                <a:latin typeface="Times New Roman"/>
                <a:ea typeface="Arial"/>
              </a:rPr>
              <a:t>, </a:t>
            </a:r>
            <a:r>
              <a:rPr lang="en-US" sz="3200" b="1" spc="-10" dirty="0" err="1">
                <a:solidFill>
                  <a:srgbClr val="000000"/>
                </a:solidFill>
                <a:latin typeface="Times New Roman"/>
                <a:ea typeface="Arial"/>
              </a:rPr>
              <a:t>nhiệm</a:t>
            </a:r>
            <a:r>
              <a:rPr lang="en-US" sz="3200" b="1" spc="-10" dirty="0">
                <a:solidFill>
                  <a:srgbClr val="000000"/>
                </a:solidFill>
                <a:latin typeface="Times New Roman"/>
                <a:ea typeface="Arial"/>
              </a:rPr>
              <a:t> </a:t>
            </a:r>
            <a:r>
              <a:rPr lang="en-US" sz="3200" b="1" spc="-10" dirty="0" err="1">
                <a:solidFill>
                  <a:srgbClr val="000000"/>
                </a:solidFill>
                <a:latin typeface="Times New Roman"/>
                <a:ea typeface="Arial"/>
              </a:rPr>
              <a:t>vụ</a:t>
            </a:r>
            <a:r>
              <a:rPr lang="en-US" sz="3200" b="1" spc="-10" dirty="0">
                <a:solidFill>
                  <a:srgbClr val="000000"/>
                </a:solidFill>
                <a:latin typeface="Times New Roman"/>
                <a:ea typeface="Arial"/>
              </a:rPr>
              <a:t>, </a:t>
            </a:r>
            <a:r>
              <a:rPr lang="en-US" sz="3200" b="1" spc="-10" dirty="0" err="1">
                <a:solidFill>
                  <a:srgbClr val="000000"/>
                </a:solidFill>
                <a:latin typeface="Times New Roman"/>
                <a:ea typeface="Arial"/>
              </a:rPr>
              <a:t>giải</a:t>
            </a:r>
            <a:r>
              <a:rPr lang="en-US" sz="3200" b="1" spc="-10" dirty="0">
                <a:solidFill>
                  <a:srgbClr val="000000"/>
                </a:solidFill>
                <a:latin typeface="Times New Roman"/>
                <a:ea typeface="Arial"/>
              </a:rPr>
              <a:t> </a:t>
            </a:r>
            <a:r>
              <a:rPr lang="en-US" sz="3200" b="1" spc="-10" dirty="0" err="1">
                <a:solidFill>
                  <a:srgbClr val="000000"/>
                </a:solidFill>
                <a:latin typeface="Times New Roman"/>
                <a:ea typeface="Arial"/>
              </a:rPr>
              <a:t>pháp</a:t>
            </a:r>
            <a:r>
              <a:rPr lang="nb-NO" sz="3200" b="1" spc="-10" dirty="0">
                <a:solidFill>
                  <a:srgbClr val="000000"/>
                </a:solidFill>
                <a:latin typeface="Times New Roman"/>
                <a:ea typeface="Arial"/>
              </a:rPr>
              <a:t>:</a:t>
            </a:r>
            <a:endParaRPr lang="en-US" sz="3200" b="1" spc="-10" dirty="0">
              <a:solidFill>
                <a:srgbClr val="000000"/>
              </a:solidFill>
              <a:effectLst/>
              <a:latin typeface="Times New Roman"/>
              <a:ea typeface="Arial"/>
            </a:endParaRPr>
          </a:p>
        </p:txBody>
      </p:sp>
      <p:sp>
        <p:nvSpPr>
          <p:cNvPr id="29" name="Down Arrow 28"/>
          <p:cNvSpPr/>
          <p:nvPr/>
        </p:nvSpPr>
        <p:spPr>
          <a:xfrm>
            <a:off x="-152400" y="423672"/>
            <a:ext cx="762000" cy="6205728"/>
          </a:xfrm>
          <a:prstGeom prst="downArrow">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2" name="Picture 3">
            <a:extLst>
              <a:ext uri="{FF2B5EF4-FFF2-40B4-BE49-F238E27FC236}">
                <a16:creationId xmlns:a16="http://schemas.microsoft.com/office/drawing/2014/main" xmlns="" id="{74B85D74-43CA-46DB-85F9-9DF3079090DA}"/>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52399" y="-76199"/>
            <a:ext cx="1447800" cy="113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Elbow Connector 7"/>
          <p:cNvCxnSpPr/>
          <p:nvPr/>
        </p:nvCxnSpPr>
        <p:spPr>
          <a:xfrm>
            <a:off x="1371600" y="3526536"/>
            <a:ext cx="914400" cy="914400"/>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33400" y="2590800"/>
            <a:ext cx="8423223" cy="409342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buFontTx/>
              <a:buChar char="-"/>
            </a:pPr>
            <a:r>
              <a:rPr lang="vi-VN" sz="2600" dirty="0" smtClean="0">
                <a:latin typeface="Times New Roman" pitchFamily="18" charset="0"/>
                <a:cs typeface="Times New Roman" pitchFamily="18" charset="0"/>
              </a:rPr>
              <a:t> Nâng </a:t>
            </a:r>
            <a:r>
              <a:rPr lang="vi-VN" sz="2600" dirty="0">
                <a:latin typeface="Times New Roman" pitchFamily="18" charset="0"/>
                <a:cs typeface="Times New Roman" pitchFamily="18" charset="0"/>
              </a:rPr>
              <a:t>cao hiệu lực, hiệu quả điều hành kinh tế vĩ mô</a:t>
            </a:r>
            <a:r>
              <a:rPr lang="en-US" sz="2600" dirty="0" smtClean="0">
                <a:latin typeface="Times New Roman" pitchFamily="18" charset="0"/>
                <a:cs typeface="Times New Roman" pitchFamily="18" charset="0"/>
              </a:rPr>
              <a:t>.</a:t>
            </a:r>
            <a:r>
              <a:rPr lang="vi-VN" sz="2600" dirty="0" smtClean="0">
                <a:latin typeface="Times New Roman" pitchFamily="18" charset="0"/>
                <a:cs typeface="Times New Roman" pitchFamily="18" charset="0"/>
              </a:rPr>
              <a:t> </a:t>
            </a:r>
          </a:p>
          <a:p>
            <a:r>
              <a:rPr lang="vi-VN" sz="2600" dirty="0" smtClean="0">
                <a:latin typeface="Times New Roman" pitchFamily="18" charset="0"/>
                <a:cs typeface="Times New Roman" pitchFamily="18" charset="0"/>
              </a:rPr>
              <a:t> + Chính sách tài khóa, tiền tệ, ngoại thương... </a:t>
            </a:r>
          </a:p>
          <a:p>
            <a:r>
              <a:rPr lang="vi-VN" sz="2600" dirty="0" smtClean="0">
                <a:latin typeface="Times New Roman" pitchFamily="18" charset="0"/>
                <a:cs typeface="Times New Roman" pitchFamily="18" charset="0"/>
              </a:rPr>
              <a:t> + Đẩy mạnh hợp tác </a:t>
            </a:r>
            <a:r>
              <a:rPr lang="vi-VN" sz="2600" b="1" dirty="0" smtClean="0">
                <a:latin typeface="Times New Roman" pitchFamily="18" charset="0"/>
                <a:cs typeface="Times New Roman" pitchFamily="18" charset="0"/>
              </a:rPr>
              <a:t>công - tư</a:t>
            </a:r>
            <a:endParaRPr lang="en-US" sz="2600" b="1" dirty="0">
              <a:latin typeface="Times New Roman" pitchFamily="18" charset="0"/>
              <a:cs typeface="Times New Roman" pitchFamily="18" charset="0"/>
            </a:endParaRPr>
          </a:p>
          <a:p>
            <a:r>
              <a:rPr lang="en-US" sz="2600" dirty="0">
                <a:latin typeface="Times New Roman" pitchFamily="18" charset="0"/>
                <a:cs typeface="Times New Roman" pitchFamily="18" charset="0"/>
              </a:rPr>
              <a:t>- C</a:t>
            </a:r>
            <a:r>
              <a:rPr lang="vi-VN" sz="2600" dirty="0">
                <a:latin typeface="Times New Roman" pitchFamily="18" charset="0"/>
                <a:cs typeface="Times New Roman" pitchFamily="18" charset="0"/>
              </a:rPr>
              <a:t>ơ cấu lại nền kinh tế dựa trên </a:t>
            </a:r>
            <a:r>
              <a:rPr lang="en-US" sz="2600" dirty="0">
                <a:latin typeface="Times New Roman" pitchFamily="18" charset="0"/>
                <a:cs typeface="Times New Roman" pitchFamily="18" charset="0"/>
              </a:rPr>
              <a:t>KHCN</a:t>
            </a:r>
            <a:r>
              <a:rPr lang="vi-VN" sz="2600" dirty="0">
                <a:latin typeface="Times New Roman" pitchFamily="18" charset="0"/>
                <a:cs typeface="Times New Roman" pitchFamily="18" charset="0"/>
              </a:rPr>
              <a:t>, đổi mới sáng tạo.</a:t>
            </a:r>
            <a:endParaRPr lang="en-US" sz="2600" dirty="0">
              <a:latin typeface="Times New Roman" pitchFamily="18" charset="0"/>
              <a:cs typeface="Times New Roman" pitchFamily="18" charset="0"/>
            </a:endParaRPr>
          </a:p>
          <a:p>
            <a:r>
              <a:rPr lang="vi-VN" sz="2600" dirty="0" smtClean="0">
                <a:latin typeface="Times New Roman" pitchFamily="18" charset="0"/>
                <a:cs typeface="Times New Roman" pitchFamily="18" charset="0"/>
              </a:rPr>
              <a:t>+</a:t>
            </a:r>
            <a:r>
              <a:rPr lang="en-US" sz="2600" dirty="0" smtClean="0">
                <a:latin typeface="Times New Roman" pitchFamily="18" charset="0"/>
                <a:cs typeface="Times New Roman" pitchFamily="18" charset="0"/>
              </a:rPr>
              <a:t> </a:t>
            </a:r>
            <a:r>
              <a:rPr lang="en-US" sz="2600" dirty="0">
                <a:latin typeface="Times New Roman" pitchFamily="18" charset="0"/>
                <a:cs typeface="Times New Roman" pitchFamily="18" charset="0"/>
              </a:rPr>
              <a:t>C</a:t>
            </a:r>
            <a:r>
              <a:rPr lang="vi-VN" sz="2600" dirty="0">
                <a:latin typeface="Times New Roman" pitchFamily="18" charset="0"/>
                <a:cs typeface="Times New Roman" pitchFamily="18" charset="0"/>
              </a:rPr>
              <a:t>ơ cấu lại DNNN, phát </a:t>
            </a:r>
            <a:r>
              <a:rPr lang="vi-VN" sz="2600" dirty="0" smtClean="0">
                <a:latin typeface="Times New Roman" pitchFamily="18" charset="0"/>
                <a:cs typeface="Times New Roman" pitchFamily="18" charset="0"/>
              </a:rPr>
              <a:t>triển mạnh </a:t>
            </a:r>
            <a:r>
              <a:rPr lang="vi-VN" sz="2600" dirty="0">
                <a:latin typeface="Times New Roman" pitchFamily="18" charset="0"/>
                <a:cs typeface="Times New Roman" pitchFamily="18" charset="0"/>
              </a:rPr>
              <a:t>kinh tế tư nhân và đ</a:t>
            </a:r>
            <a:r>
              <a:rPr lang="en-US" sz="2600" dirty="0">
                <a:latin typeface="Times New Roman" pitchFamily="18" charset="0"/>
                <a:cs typeface="Times New Roman" pitchFamily="18" charset="0"/>
              </a:rPr>
              <a:t>.</a:t>
            </a:r>
            <a:r>
              <a:rPr lang="vi-VN" sz="2600" dirty="0">
                <a:latin typeface="Times New Roman" pitchFamily="18" charset="0"/>
                <a:cs typeface="Times New Roman" pitchFamily="18" charset="0"/>
              </a:rPr>
              <a:t>tư nước </a:t>
            </a:r>
            <a:r>
              <a:rPr lang="vi-VN" sz="2600" dirty="0" smtClean="0">
                <a:latin typeface="Times New Roman" pitchFamily="18" charset="0"/>
                <a:cs typeface="Times New Roman" pitchFamily="18" charset="0"/>
              </a:rPr>
              <a:t>ngoài.</a:t>
            </a:r>
            <a:endParaRPr lang="en-US" sz="2600" dirty="0">
              <a:latin typeface="Times New Roman" pitchFamily="18" charset="0"/>
              <a:cs typeface="Times New Roman" pitchFamily="18" charset="0"/>
            </a:endParaRPr>
          </a:p>
          <a:p>
            <a:r>
              <a:rPr lang="vi-VN" sz="2600" dirty="0" smtClean="0">
                <a:latin typeface="Times New Roman" pitchFamily="18" charset="0"/>
                <a:cs typeface="Times New Roman" pitchFamily="18" charset="0"/>
              </a:rPr>
              <a:t>+ Cơ </a:t>
            </a:r>
            <a:r>
              <a:rPr lang="vi-VN" sz="2600" dirty="0">
                <a:latin typeface="Times New Roman" pitchFamily="18" charset="0"/>
                <a:cs typeface="Times New Roman" pitchFamily="18" charset="0"/>
              </a:rPr>
              <a:t>cấu lại khu vực nông nghiệp</a:t>
            </a:r>
            <a:r>
              <a:rPr lang="en-US" sz="2600" dirty="0">
                <a:latin typeface="Times New Roman" pitchFamily="18" charset="0"/>
                <a:cs typeface="Times New Roman" pitchFamily="18" charset="0"/>
              </a:rPr>
              <a:t>.</a:t>
            </a:r>
          </a:p>
          <a:p>
            <a:r>
              <a:rPr lang="vi-VN" sz="2600" dirty="0" smtClean="0">
                <a:latin typeface="Times New Roman" pitchFamily="18" charset="0"/>
                <a:cs typeface="Times New Roman" pitchFamily="18" charset="0"/>
              </a:rPr>
              <a:t>+ Cơ </a:t>
            </a:r>
            <a:r>
              <a:rPr lang="vi-VN" sz="2600" dirty="0">
                <a:latin typeface="Times New Roman" pitchFamily="18" charset="0"/>
                <a:cs typeface="Times New Roman" pitchFamily="18" charset="0"/>
              </a:rPr>
              <a:t>cấu lại khu vực công </a:t>
            </a:r>
            <a:r>
              <a:rPr lang="vi-VN" sz="2600" dirty="0" smtClean="0">
                <a:latin typeface="Times New Roman" pitchFamily="18" charset="0"/>
                <a:cs typeface="Times New Roman" pitchFamily="18" charset="0"/>
              </a:rPr>
              <a:t>nghiệp</a:t>
            </a:r>
            <a:r>
              <a:rPr lang="vi-VN" sz="2600" dirty="0">
                <a:latin typeface="Times New Roman" pitchFamily="18" charset="0"/>
                <a:cs typeface="Times New Roman" pitchFamily="18" charset="0"/>
              </a:rPr>
              <a:t> </a:t>
            </a:r>
            <a:r>
              <a:rPr lang="vi-VN" sz="2600" dirty="0" smtClean="0">
                <a:latin typeface="Times New Roman" pitchFamily="18" charset="0"/>
                <a:cs typeface="Times New Roman" pitchFamily="18" charset="0"/>
              </a:rPr>
              <a:t>chú trọng chiều sâu.</a:t>
            </a:r>
            <a:endParaRPr lang="en-US" sz="2600" dirty="0">
              <a:latin typeface="Times New Roman" pitchFamily="18" charset="0"/>
              <a:cs typeface="Times New Roman" pitchFamily="18" charset="0"/>
            </a:endParaRPr>
          </a:p>
          <a:p>
            <a:r>
              <a:rPr lang="vi-VN" sz="2600" dirty="0" smtClean="0">
                <a:latin typeface="Times New Roman" pitchFamily="18" charset="0"/>
                <a:cs typeface="Times New Roman" pitchFamily="18" charset="0"/>
              </a:rPr>
              <a:t>+ Cơ </a:t>
            </a:r>
            <a:r>
              <a:rPr lang="vi-VN" sz="2600" dirty="0">
                <a:latin typeface="Times New Roman" pitchFamily="18" charset="0"/>
                <a:cs typeface="Times New Roman" pitchFamily="18" charset="0"/>
              </a:rPr>
              <a:t>cấu lại khu vực dịch vụ</a:t>
            </a:r>
            <a:r>
              <a:rPr lang="en-US" sz="2600" dirty="0">
                <a:latin typeface="Times New Roman" pitchFamily="18" charset="0"/>
                <a:cs typeface="Times New Roman" pitchFamily="18" charset="0"/>
              </a:rPr>
              <a:t>.</a:t>
            </a:r>
          </a:p>
          <a:p>
            <a:r>
              <a:rPr lang="en-US" sz="2600" dirty="0">
                <a:latin typeface="Times New Roman" pitchFamily="18" charset="0"/>
                <a:cs typeface="Times New Roman" pitchFamily="18" charset="0"/>
              </a:rPr>
              <a:t>- </a:t>
            </a:r>
            <a:r>
              <a:rPr lang="vi-VN" sz="2600" dirty="0">
                <a:latin typeface="Times New Roman" pitchFamily="18" charset="0"/>
                <a:cs typeface="Times New Roman" pitchFamily="18" charset="0"/>
              </a:rPr>
              <a:t>Thúc đẩy phát triển mạnh kinh tế số</a:t>
            </a:r>
            <a:r>
              <a:rPr lang="en-US" sz="2600" dirty="0">
                <a:latin typeface="Times New Roman" pitchFamily="18" charset="0"/>
                <a:cs typeface="Times New Roman" pitchFamily="18" charset="0"/>
              </a:rPr>
              <a:t>.</a:t>
            </a:r>
          </a:p>
        </p:txBody>
      </p:sp>
      <p:pic>
        <p:nvPicPr>
          <p:cNvPr id="4" name="Picture 3">
            <a:extLst>
              <a:ext uri="{FF2B5EF4-FFF2-40B4-BE49-F238E27FC236}">
                <a16:creationId xmlns:a16="http://schemas.microsoft.com/office/drawing/2014/main" xmlns="" id="{CAA1C928-90A6-4105-B982-10D7EB00DDD6}"/>
              </a:ext>
            </a:extLst>
          </p:cNvPr>
          <p:cNvPicPr>
            <a:picLocks noChangeAspect="1"/>
          </p:cNvPicPr>
          <p:nvPr/>
        </p:nvPicPr>
        <p:blipFill>
          <a:blip r:embed="rId4"/>
          <a:stretch>
            <a:fillRect/>
          </a:stretch>
        </p:blipFill>
        <p:spPr>
          <a:xfrm>
            <a:off x="4191000" y="2133601"/>
            <a:ext cx="585267" cy="381000"/>
          </a:xfrm>
          <a:prstGeom prst="rect">
            <a:avLst/>
          </a:prstGeom>
        </p:spPr>
      </p:pic>
    </p:spTree>
    <p:extLst>
      <p:ext uri="{BB962C8B-B14F-4D97-AF65-F5344CB8AC3E}">
        <p14:creationId xmlns:p14="http://schemas.microsoft.com/office/powerpoint/2010/main" val="3387819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15000" fill="hold"/>
                                        <p:tgtEl>
                                          <p:spTgt spid="3"/>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ppt_w</p:attrName>
                                        </p:attrNameLst>
                                      </p:cBhvr>
                                      <p:tavLst>
                                        <p:tav tm="0">
                                          <p:val>
                                            <p:fltVal val="0"/>
                                          </p:val>
                                        </p:tav>
                                        <p:tav tm="100000">
                                          <p:val>
                                            <p:strVal val="#ppt_w"/>
                                          </p:val>
                                        </p:tav>
                                      </p:tavLst>
                                    </p:anim>
                                    <p:anim calcmode="lin" valueType="num">
                                      <p:cBhvr>
                                        <p:cTn id="20" dur="1000" fill="hold"/>
                                        <p:tgtEl>
                                          <p:spTgt spid="4"/>
                                        </p:tgtEl>
                                        <p:attrNameLst>
                                          <p:attrName>ppt_h</p:attrName>
                                        </p:attrNameLst>
                                      </p:cBhvr>
                                      <p:tavLst>
                                        <p:tav tm="0">
                                          <p:val>
                                            <p:fltVal val="0"/>
                                          </p:val>
                                        </p:tav>
                                        <p:tav tm="100000">
                                          <p:val>
                                            <p:strVal val="#ppt_h"/>
                                          </p:val>
                                        </p:tav>
                                      </p:tavLst>
                                    </p:anim>
                                    <p:anim calcmode="lin" valueType="num">
                                      <p:cBhvr>
                                        <p:cTn id="21" dur="1000" fill="hold"/>
                                        <p:tgtEl>
                                          <p:spTgt spid="4"/>
                                        </p:tgtEl>
                                        <p:attrNameLst>
                                          <p:attrName>style.rotation</p:attrName>
                                        </p:attrNameLst>
                                      </p:cBhvr>
                                      <p:tavLst>
                                        <p:tav tm="0">
                                          <p:val>
                                            <p:fltVal val="90"/>
                                          </p:val>
                                        </p:tav>
                                        <p:tav tm="100000">
                                          <p:val>
                                            <p:fltVal val="0"/>
                                          </p:val>
                                        </p:tav>
                                      </p:tavLst>
                                    </p:anim>
                                    <p:animEffect transition="in" filter="fade">
                                      <p:cBhvr>
                                        <p:cTn id="22" dur="1000"/>
                                        <p:tgtEl>
                                          <p:spTgt spid="4"/>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p:cTn id="25" dur="1000" fill="hold"/>
                                        <p:tgtEl>
                                          <p:spTgt spid="15"/>
                                        </p:tgtEl>
                                        <p:attrNameLst>
                                          <p:attrName>ppt_w</p:attrName>
                                        </p:attrNameLst>
                                      </p:cBhvr>
                                      <p:tavLst>
                                        <p:tav tm="0">
                                          <p:val>
                                            <p:fltVal val="0"/>
                                          </p:val>
                                        </p:tav>
                                        <p:tav tm="100000">
                                          <p:val>
                                            <p:strVal val="#ppt_w"/>
                                          </p:val>
                                        </p:tav>
                                      </p:tavLst>
                                    </p:anim>
                                    <p:anim calcmode="lin" valueType="num">
                                      <p:cBhvr>
                                        <p:cTn id="26" dur="1000" fill="hold"/>
                                        <p:tgtEl>
                                          <p:spTgt spid="15"/>
                                        </p:tgtEl>
                                        <p:attrNameLst>
                                          <p:attrName>ppt_h</p:attrName>
                                        </p:attrNameLst>
                                      </p:cBhvr>
                                      <p:tavLst>
                                        <p:tav tm="0">
                                          <p:val>
                                            <p:fltVal val="0"/>
                                          </p:val>
                                        </p:tav>
                                        <p:tav tm="100000">
                                          <p:val>
                                            <p:strVal val="#ppt_h"/>
                                          </p:val>
                                        </p:tav>
                                      </p:tavLst>
                                    </p:anim>
                                    <p:anim calcmode="lin" valueType="num">
                                      <p:cBhvr>
                                        <p:cTn id="27" dur="1000" fill="hold"/>
                                        <p:tgtEl>
                                          <p:spTgt spid="15"/>
                                        </p:tgtEl>
                                        <p:attrNameLst>
                                          <p:attrName>style.rotation</p:attrName>
                                        </p:attrNameLst>
                                      </p:cBhvr>
                                      <p:tavLst>
                                        <p:tav tm="0">
                                          <p:val>
                                            <p:fltVal val="90"/>
                                          </p:val>
                                        </p:tav>
                                        <p:tav tm="100000">
                                          <p:val>
                                            <p:fltVal val="0"/>
                                          </p:val>
                                        </p:tav>
                                      </p:tavLst>
                                    </p:anim>
                                    <p:animEffect transition="in" filter="fade">
                                      <p:cBhvr>
                                        <p:cTn id="28"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9075" y="423672"/>
            <a:ext cx="6858000" cy="6858000"/>
          </a:xfrm>
          <a:prstGeom prst="rect">
            <a:avLst/>
          </a:prstGeom>
        </p:spPr>
      </p:pic>
      <p:sp>
        <p:nvSpPr>
          <p:cNvPr id="21" name="Rounded Rectangle 20"/>
          <p:cNvSpPr/>
          <p:nvPr/>
        </p:nvSpPr>
        <p:spPr>
          <a:xfrm>
            <a:off x="1066800" y="-762"/>
            <a:ext cx="8001000" cy="915162"/>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46075" algn="just">
              <a:lnSpc>
                <a:spcPts val="1800"/>
              </a:lnSpc>
              <a:spcAft>
                <a:spcPts val="0"/>
              </a:spcAft>
            </a:pPr>
            <a:r>
              <a:rPr lang="en-US" sz="3200" b="1" spc="-10" dirty="0">
                <a:solidFill>
                  <a:srgbClr val="000000"/>
                </a:solidFill>
                <a:latin typeface="Times New Roman"/>
                <a:ea typeface="Arial"/>
              </a:rPr>
              <a:t>V. </a:t>
            </a:r>
            <a:r>
              <a:rPr lang="en-US" sz="3200" b="1" spc="-10" dirty="0" err="1">
                <a:solidFill>
                  <a:srgbClr val="000000"/>
                </a:solidFill>
                <a:latin typeface="Times New Roman"/>
                <a:ea typeface="Arial"/>
              </a:rPr>
              <a:t>Phương</a:t>
            </a:r>
            <a:r>
              <a:rPr lang="en-US" sz="3200" b="1" spc="-10" dirty="0">
                <a:solidFill>
                  <a:srgbClr val="000000"/>
                </a:solidFill>
                <a:latin typeface="Times New Roman"/>
                <a:ea typeface="Arial"/>
              </a:rPr>
              <a:t> </a:t>
            </a:r>
            <a:r>
              <a:rPr lang="en-US" sz="3200" b="1" spc="-10" dirty="0" err="1">
                <a:solidFill>
                  <a:srgbClr val="000000"/>
                </a:solidFill>
                <a:latin typeface="Times New Roman"/>
                <a:ea typeface="Arial"/>
              </a:rPr>
              <a:t>hướng</a:t>
            </a:r>
            <a:r>
              <a:rPr lang="en-US" sz="3200" b="1" spc="-10" dirty="0">
                <a:solidFill>
                  <a:srgbClr val="000000"/>
                </a:solidFill>
                <a:latin typeface="Times New Roman"/>
                <a:ea typeface="Arial"/>
              </a:rPr>
              <a:t>, </a:t>
            </a:r>
            <a:r>
              <a:rPr lang="en-US" sz="3200" b="1" spc="-10" dirty="0" err="1">
                <a:solidFill>
                  <a:srgbClr val="000000"/>
                </a:solidFill>
                <a:latin typeface="Times New Roman"/>
                <a:ea typeface="Arial"/>
              </a:rPr>
              <a:t>nhiệm</a:t>
            </a:r>
            <a:r>
              <a:rPr lang="en-US" sz="3200" b="1" spc="-10" dirty="0">
                <a:solidFill>
                  <a:srgbClr val="000000"/>
                </a:solidFill>
                <a:latin typeface="Times New Roman"/>
                <a:ea typeface="Arial"/>
              </a:rPr>
              <a:t> </a:t>
            </a:r>
            <a:r>
              <a:rPr lang="en-US" sz="3200" b="1" spc="-10" dirty="0" err="1">
                <a:solidFill>
                  <a:srgbClr val="000000"/>
                </a:solidFill>
                <a:latin typeface="Times New Roman"/>
                <a:ea typeface="Arial"/>
              </a:rPr>
              <a:t>vụ</a:t>
            </a:r>
            <a:r>
              <a:rPr lang="en-US" sz="3200" b="1" spc="-10" dirty="0">
                <a:solidFill>
                  <a:srgbClr val="000000"/>
                </a:solidFill>
                <a:latin typeface="Times New Roman"/>
                <a:ea typeface="Arial"/>
              </a:rPr>
              <a:t>, </a:t>
            </a:r>
            <a:r>
              <a:rPr lang="en-US" sz="3200" b="1" spc="-10" dirty="0" err="1">
                <a:solidFill>
                  <a:srgbClr val="000000"/>
                </a:solidFill>
                <a:latin typeface="Times New Roman"/>
                <a:ea typeface="Arial"/>
              </a:rPr>
              <a:t>giải</a:t>
            </a:r>
            <a:r>
              <a:rPr lang="en-US" sz="3200" b="1" spc="-10" dirty="0">
                <a:solidFill>
                  <a:srgbClr val="000000"/>
                </a:solidFill>
                <a:latin typeface="Times New Roman"/>
                <a:ea typeface="Arial"/>
              </a:rPr>
              <a:t> </a:t>
            </a:r>
            <a:r>
              <a:rPr lang="en-US" sz="3200" b="1" spc="-10" dirty="0" err="1">
                <a:solidFill>
                  <a:srgbClr val="000000"/>
                </a:solidFill>
                <a:latin typeface="Times New Roman"/>
                <a:ea typeface="Arial"/>
              </a:rPr>
              <a:t>pháp</a:t>
            </a:r>
            <a:r>
              <a:rPr lang="nb-NO" sz="3200" b="1" spc="-10" dirty="0">
                <a:solidFill>
                  <a:srgbClr val="000000"/>
                </a:solidFill>
                <a:latin typeface="Times New Roman"/>
                <a:ea typeface="Arial"/>
              </a:rPr>
              <a:t>:</a:t>
            </a:r>
            <a:endParaRPr lang="en-US" sz="3200" b="1" spc="-10" dirty="0">
              <a:solidFill>
                <a:srgbClr val="000000"/>
              </a:solidFill>
              <a:effectLst/>
              <a:latin typeface="Times New Roman"/>
              <a:ea typeface="Arial"/>
            </a:endParaRPr>
          </a:p>
        </p:txBody>
      </p:sp>
      <p:sp>
        <p:nvSpPr>
          <p:cNvPr id="29" name="Down Arrow 28"/>
          <p:cNvSpPr/>
          <p:nvPr/>
        </p:nvSpPr>
        <p:spPr>
          <a:xfrm>
            <a:off x="-152400" y="423672"/>
            <a:ext cx="762000" cy="6205728"/>
          </a:xfrm>
          <a:prstGeom prst="downArrow">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ounded Rectangle 12"/>
          <p:cNvSpPr/>
          <p:nvPr/>
        </p:nvSpPr>
        <p:spPr>
          <a:xfrm>
            <a:off x="859504" y="990600"/>
            <a:ext cx="8000998" cy="179506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800" b="1" i="1" dirty="0">
                <a:solidFill>
                  <a:srgbClr val="FF0000"/>
                </a:solidFill>
                <a:latin typeface="Times New Roman" pitchFamily="18" charset="0"/>
                <a:cs typeface="Times New Roman" pitchFamily="18" charset="0"/>
              </a:rPr>
              <a:t>5. Phát triển kết cấu hạ tầng, kinh tế vùng, kinh tế </a:t>
            </a:r>
            <a:r>
              <a:rPr lang="vi-VN" sz="2800" b="1" i="1" dirty="0" smtClean="0">
                <a:solidFill>
                  <a:srgbClr val="FF0000"/>
                </a:solidFill>
                <a:latin typeface="Times New Roman" pitchFamily="18" charset="0"/>
                <a:cs typeface="Times New Roman" pitchFamily="18" charset="0"/>
              </a:rPr>
              <a:t>biển và </a:t>
            </a:r>
            <a:r>
              <a:rPr lang="vi-VN" sz="2800" b="1" i="1" dirty="0">
                <a:solidFill>
                  <a:srgbClr val="FF0000"/>
                </a:solidFill>
                <a:latin typeface="Times New Roman" pitchFamily="18" charset="0"/>
                <a:cs typeface="Times New Roman" pitchFamily="18" charset="0"/>
              </a:rPr>
              <a:t>đẩy mạnh xây dựng nông thôn mới</a:t>
            </a:r>
            <a:endParaRPr lang="en-US" sz="2800" b="1" i="1" dirty="0">
              <a:solidFill>
                <a:srgbClr val="FF0000"/>
              </a:solidFill>
              <a:latin typeface="Times New Roman" pitchFamily="18" charset="0"/>
              <a:cs typeface="Times New Roman" pitchFamily="18" charset="0"/>
            </a:endParaRPr>
          </a:p>
        </p:txBody>
      </p:sp>
      <p:pic>
        <p:nvPicPr>
          <p:cNvPr id="12" name="Picture 3">
            <a:extLst>
              <a:ext uri="{FF2B5EF4-FFF2-40B4-BE49-F238E27FC236}">
                <a16:creationId xmlns:a16="http://schemas.microsoft.com/office/drawing/2014/main" xmlns="" id="{74B85D74-43CA-46DB-85F9-9DF3079090DA}"/>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52399" y="-76199"/>
            <a:ext cx="1447800" cy="113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859504" y="3749457"/>
            <a:ext cx="8000999" cy="310854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800" b="1" dirty="0">
                <a:latin typeface="Times New Roman" pitchFamily="18" charset="0"/>
                <a:cs typeface="Times New Roman" pitchFamily="18" charset="0"/>
              </a:rPr>
              <a:t>- </a:t>
            </a:r>
            <a:r>
              <a:rPr lang="vi-VN" sz="2800" dirty="0">
                <a:latin typeface="Times New Roman" pitchFamily="18" charset="0"/>
                <a:cs typeface="Times New Roman" pitchFamily="18" charset="0"/>
              </a:rPr>
              <a:t>Đẩy mạnh xây dựng hệ thống kết cấu hạ tầng</a:t>
            </a:r>
            <a:r>
              <a:rPr lang="en-US" sz="2800" dirty="0">
                <a:latin typeface="Times New Roman" pitchFamily="18" charset="0"/>
                <a:cs typeface="Times New Roman" pitchFamily="18" charset="0"/>
              </a:rPr>
              <a:t>.</a:t>
            </a:r>
          </a:p>
          <a:p>
            <a:r>
              <a:rPr lang="en-US" sz="2800" dirty="0">
                <a:latin typeface="Times New Roman" pitchFamily="18" charset="0"/>
                <a:cs typeface="Times New Roman" pitchFamily="18" charset="0"/>
              </a:rPr>
              <a:t>- </a:t>
            </a:r>
            <a:r>
              <a:rPr lang="vi-VN" sz="2800" dirty="0" smtClean="0">
                <a:latin typeface="Times New Roman" pitchFamily="18" charset="0"/>
                <a:cs typeface="Times New Roman" pitchFamily="18" charset="0"/>
              </a:rPr>
              <a:t>Qui hoạch vùng; xây dựng cơ chế đặc thù.</a:t>
            </a:r>
            <a:endParaRPr lang="en-US" sz="2800" dirty="0">
              <a:latin typeface="Times New Roman" pitchFamily="18" charset="0"/>
              <a:cs typeface="Times New Roman" pitchFamily="18" charset="0"/>
            </a:endParaRPr>
          </a:p>
          <a:p>
            <a:r>
              <a:rPr lang="en-US" sz="2800" dirty="0">
                <a:latin typeface="Times New Roman" pitchFamily="18" charset="0"/>
                <a:cs typeface="Times New Roman" pitchFamily="18" charset="0"/>
              </a:rPr>
              <a:t>- </a:t>
            </a:r>
            <a:r>
              <a:rPr lang="vi-VN" sz="2800" dirty="0">
                <a:latin typeface="Times New Roman" pitchFamily="18" charset="0"/>
                <a:cs typeface="Times New Roman" pitchFamily="18" charset="0"/>
              </a:rPr>
              <a:t>Phát triển kinh tế </a:t>
            </a:r>
            <a:r>
              <a:rPr lang="vi-VN" sz="2800" dirty="0" smtClean="0">
                <a:latin typeface="Times New Roman" pitchFamily="18" charset="0"/>
                <a:cs typeface="Times New Roman" pitchFamily="18" charset="0"/>
              </a:rPr>
              <a:t>biển</a:t>
            </a:r>
            <a:r>
              <a:rPr lang="vi-VN" sz="2800" dirty="0">
                <a:latin typeface="Times New Roman" pitchFamily="18" charset="0"/>
                <a:cs typeface="Times New Roman" pitchFamily="18" charset="0"/>
              </a:rPr>
              <a:t> </a:t>
            </a:r>
            <a:r>
              <a:rPr lang="vi-VN" sz="2800" dirty="0" smtClean="0">
                <a:latin typeface="Times New Roman" pitchFamily="18" charset="0"/>
                <a:cs typeface="Times New Roman" pitchFamily="18" charset="0"/>
              </a:rPr>
              <a:t>gắn QP,AN; kinh tế ven biển.</a:t>
            </a:r>
            <a:endParaRPr lang="en-US" sz="2800" dirty="0">
              <a:latin typeface="Times New Roman" pitchFamily="18" charset="0"/>
              <a:cs typeface="Times New Roman" pitchFamily="18" charset="0"/>
            </a:endParaRPr>
          </a:p>
          <a:p>
            <a:r>
              <a:rPr lang="en-US" sz="2800" dirty="0">
                <a:latin typeface="Times New Roman" pitchFamily="18" charset="0"/>
                <a:cs typeface="Times New Roman" pitchFamily="18" charset="0"/>
              </a:rPr>
              <a:t>- </a:t>
            </a:r>
            <a:r>
              <a:rPr lang="vi-VN" sz="2800" dirty="0" smtClean="0">
                <a:latin typeface="Times New Roman" pitchFamily="18" charset="0"/>
                <a:cs typeface="Times New Roman" pitchFamily="18" charset="0"/>
              </a:rPr>
              <a:t>Thúc đẩy phát triển đô </a:t>
            </a:r>
            <a:r>
              <a:rPr lang="vi-VN" sz="2800" dirty="0">
                <a:latin typeface="Times New Roman" pitchFamily="18" charset="0"/>
                <a:cs typeface="Times New Roman" pitchFamily="18" charset="0"/>
              </a:rPr>
              <a:t>thị </a:t>
            </a:r>
            <a:r>
              <a:rPr lang="vi-VN" sz="2800" dirty="0" smtClean="0">
                <a:latin typeface="Times New Roman" pitchFamily="18" charset="0"/>
                <a:cs typeface="Times New Roman" pitchFamily="18" charset="0"/>
              </a:rPr>
              <a:t>hài hòa theo hướng </a:t>
            </a:r>
            <a:r>
              <a:rPr lang="vi-VN" sz="2800" i="1" dirty="0" smtClean="0">
                <a:latin typeface="Times New Roman" pitchFamily="18" charset="0"/>
                <a:cs typeface="Times New Roman" pitchFamily="18" charset="0"/>
              </a:rPr>
              <a:t>đô thị xanh, thông minh, văn minh</a:t>
            </a: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a:p>
            <a:r>
              <a:rPr lang="en-US" sz="2800" dirty="0">
                <a:latin typeface="Times New Roman" pitchFamily="18" charset="0"/>
                <a:cs typeface="Times New Roman" pitchFamily="18" charset="0"/>
              </a:rPr>
              <a:t>- </a:t>
            </a:r>
            <a:r>
              <a:rPr lang="vi-VN" sz="2800" dirty="0">
                <a:latin typeface="Times New Roman" pitchFamily="18" charset="0"/>
                <a:cs typeface="Times New Roman" pitchFamily="18" charset="0"/>
              </a:rPr>
              <a:t>Đẩy mạnh phát triển kinh tế nông thôn gắn với xây dựng nông thôn</a:t>
            </a:r>
            <a:r>
              <a:rPr lang="en-US" sz="2800" dirty="0">
                <a:latin typeface="Times New Roman" pitchFamily="18" charset="0"/>
                <a:cs typeface="Times New Roman" pitchFamily="18" charset="0"/>
              </a:rPr>
              <a:t>.</a:t>
            </a:r>
            <a:r>
              <a:rPr lang="vi-VN" sz="2800" dirty="0">
                <a:latin typeface="Times New Roman" pitchFamily="18" charset="0"/>
                <a:cs typeface="Times New Roman" pitchFamily="18" charset="0"/>
              </a:rPr>
              <a:t> </a:t>
            </a:r>
            <a:r>
              <a:rPr lang="vi-VN" sz="2800" dirty="0" smtClean="0">
                <a:latin typeface="Times New Roman" pitchFamily="18" charset="0"/>
                <a:cs typeface="Times New Roman" pitchFamily="18" charset="0"/>
              </a:rPr>
              <a:t>NTM kiểu mẫu.</a:t>
            </a:r>
            <a:endParaRPr lang="en-US" sz="2800" dirty="0">
              <a:latin typeface="Times New Roman" pitchFamily="18" charset="0"/>
              <a:cs typeface="Times New Roman" pitchFamily="18" charset="0"/>
            </a:endParaRPr>
          </a:p>
        </p:txBody>
      </p:sp>
      <p:pic>
        <p:nvPicPr>
          <p:cNvPr id="4" name="Picture 3">
            <a:extLst>
              <a:ext uri="{FF2B5EF4-FFF2-40B4-BE49-F238E27FC236}">
                <a16:creationId xmlns:a16="http://schemas.microsoft.com/office/drawing/2014/main" xmlns="" id="{9C6A4E2A-6D3E-4568-AC11-EB2B78098CC8}"/>
              </a:ext>
            </a:extLst>
          </p:cNvPr>
          <p:cNvPicPr>
            <a:picLocks noChangeAspect="1"/>
          </p:cNvPicPr>
          <p:nvPr/>
        </p:nvPicPr>
        <p:blipFill>
          <a:blip r:embed="rId4"/>
          <a:stretch>
            <a:fillRect/>
          </a:stretch>
        </p:blipFill>
        <p:spPr>
          <a:xfrm>
            <a:off x="4279366" y="2819400"/>
            <a:ext cx="585267" cy="914479"/>
          </a:xfrm>
          <a:prstGeom prst="rect">
            <a:avLst/>
          </a:prstGeom>
        </p:spPr>
      </p:pic>
    </p:spTree>
    <p:extLst>
      <p:ext uri="{BB962C8B-B14F-4D97-AF65-F5344CB8AC3E}">
        <p14:creationId xmlns:p14="http://schemas.microsoft.com/office/powerpoint/2010/main" val="1191522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 calcmode="lin" valueType="num">
                                      <p:cBhvr>
                                        <p:cTn id="9" dur="1000" fill="hold"/>
                                        <p:tgtEl>
                                          <p:spTgt spid="13"/>
                                        </p:tgtEl>
                                        <p:attrNameLst>
                                          <p:attrName>style.rotation</p:attrName>
                                        </p:attrNameLst>
                                      </p:cBhvr>
                                      <p:tavLst>
                                        <p:tav tm="0">
                                          <p:val>
                                            <p:fltVal val="90"/>
                                          </p:val>
                                        </p:tav>
                                        <p:tav tm="100000">
                                          <p:val>
                                            <p:fltVal val="0"/>
                                          </p:val>
                                        </p:tav>
                                      </p:tavLst>
                                    </p:anim>
                                    <p:animEffect transition="in" filter="fade">
                                      <p:cBhvr>
                                        <p:cTn id="10" dur="10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fltVal val="0"/>
                                          </p:val>
                                        </p:tav>
                                        <p:tav tm="100000">
                                          <p:val>
                                            <p:strVal val="#ppt_w"/>
                                          </p:val>
                                        </p:tav>
                                      </p:tavLst>
                                    </p:anim>
                                    <p:anim calcmode="lin" valueType="num">
                                      <p:cBhvr>
                                        <p:cTn id="16" dur="1000" fill="hold"/>
                                        <p:tgtEl>
                                          <p:spTgt spid="4"/>
                                        </p:tgtEl>
                                        <p:attrNameLst>
                                          <p:attrName>ppt_h</p:attrName>
                                        </p:attrNameLst>
                                      </p:cBhvr>
                                      <p:tavLst>
                                        <p:tav tm="0">
                                          <p:val>
                                            <p:fltVal val="0"/>
                                          </p:val>
                                        </p:tav>
                                        <p:tav tm="100000">
                                          <p:val>
                                            <p:strVal val="#ppt_h"/>
                                          </p:val>
                                        </p:tav>
                                      </p:tavLst>
                                    </p:anim>
                                    <p:anim calcmode="lin" valueType="num">
                                      <p:cBhvr>
                                        <p:cTn id="17" dur="1000" fill="hold"/>
                                        <p:tgtEl>
                                          <p:spTgt spid="4"/>
                                        </p:tgtEl>
                                        <p:attrNameLst>
                                          <p:attrName>style.rotation</p:attrName>
                                        </p:attrNameLst>
                                      </p:cBhvr>
                                      <p:tavLst>
                                        <p:tav tm="0">
                                          <p:val>
                                            <p:fltVal val="90"/>
                                          </p:val>
                                        </p:tav>
                                        <p:tav tm="100000">
                                          <p:val>
                                            <p:fltVal val="0"/>
                                          </p:val>
                                        </p:tav>
                                      </p:tavLst>
                                    </p:anim>
                                    <p:animEffect transition="in" filter="fade">
                                      <p:cBhvr>
                                        <p:cTn id="18" dur="1000"/>
                                        <p:tgtEl>
                                          <p:spTgt spid="4"/>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1000" fill="hold"/>
                                        <p:tgtEl>
                                          <p:spTgt spid="2"/>
                                        </p:tgtEl>
                                        <p:attrNameLst>
                                          <p:attrName>ppt_w</p:attrName>
                                        </p:attrNameLst>
                                      </p:cBhvr>
                                      <p:tavLst>
                                        <p:tav tm="0">
                                          <p:val>
                                            <p:fltVal val="0"/>
                                          </p:val>
                                        </p:tav>
                                        <p:tav tm="100000">
                                          <p:val>
                                            <p:strVal val="#ppt_w"/>
                                          </p:val>
                                        </p:tav>
                                      </p:tavLst>
                                    </p:anim>
                                    <p:anim calcmode="lin" valueType="num">
                                      <p:cBhvr>
                                        <p:cTn id="22" dur="1000" fill="hold"/>
                                        <p:tgtEl>
                                          <p:spTgt spid="2"/>
                                        </p:tgtEl>
                                        <p:attrNameLst>
                                          <p:attrName>ppt_h</p:attrName>
                                        </p:attrNameLst>
                                      </p:cBhvr>
                                      <p:tavLst>
                                        <p:tav tm="0">
                                          <p:val>
                                            <p:fltVal val="0"/>
                                          </p:val>
                                        </p:tav>
                                        <p:tav tm="100000">
                                          <p:val>
                                            <p:strVal val="#ppt_h"/>
                                          </p:val>
                                        </p:tav>
                                      </p:tavLst>
                                    </p:anim>
                                    <p:anim calcmode="lin" valueType="num">
                                      <p:cBhvr>
                                        <p:cTn id="23" dur="1000" fill="hold"/>
                                        <p:tgtEl>
                                          <p:spTgt spid="2"/>
                                        </p:tgtEl>
                                        <p:attrNameLst>
                                          <p:attrName>style.rotation</p:attrName>
                                        </p:attrNameLst>
                                      </p:cBhvr>
                                      <p:tavLst>
                                        <p:tav tm="0">
                                          <p:val>
                                            <p:fltVal val="90"/>
                                          </p:val>
                                        </p:tav>
                                        <p:tav tm="100000">
                                          <p:val>
                                            <p:fltVal val="0"/>
                                          </p:val>
                                        </p:tav>
                                      </p:tavLst>
                                    </p:anim>
                                    <p:animEffect transition="in" filter="fade">
                                      <p:cBhvr>
                                        <p:cTn id="24"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6591" y="-143670"/>
            <a:ext cx="6858000" cy="6858000"/>
          </a:xfrm>
          <a:prstGeom prst="rect">
            <a:avLst/>
          </a:prstGeom>
        </p:spPr>
      </p:pic>
      <p:sp>
        <p:nvSpPr>
          <p:cNvPr id="21" name="Rounded Rectangle 20"/>
          <p:cNvSpPr/>
          <p:nvPr/>
        </p:nvSpPr>
        <p:spPr>
          <a:xfrm>
            <a:off x="1066800" y="-762"/>
            <a:ext cx="8001000" cy="915162"/>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46075" algn="just">
              <a:lnSpc>
                <a:spcPts val="1800"/>
              </a:lnSpc>
              <a:spcAft>
                <a:spcPts val="0"/>
              </a:spcAft>
            </a:pPr>
            <a:r>
              <a:rPr lang="en-US" sz="3200" b="1" spc="-10" dirty="0" err="1" smtClean="0">
                <a:solidFill>
                  <a:srgbClr val="000000"/>
                </a:solidFill>
                <a:latin typeface="Times New Roman"/>
                <a:ea typeface="Arial"/>
              </a:rPr>
              <a:t>Phương</a:t>
            </a:r>
            <a:r>
              <a:rPr lang="en-US" sz="3200" b="1" spc="-10" dirty="0" smtClean="0">
                <a:solidFill>
                  <a:srgbClr val="000000"/>
                </a:solidFill>
                <a:latin typeface="Times New Roman"/>
                <a:ea typeface="Arial"/>
              </a:rPr>
              <a:t> </a:t>
            </a:r>
            <a:r>
              <a:rPr lang="en-US" sz="3200" b="1" spc="-10" dirty="0" err="1">
                <a:solidFill>
                  <a:srgbClr val="000000"/>
                </a:solidFill>
                <a:latin typeface="Times New Roman"/>
                <a:ea typeface="Arial"/>
              </a:rPr>
              <a:t>hướng</a:t>
            </a:r>
            <a:r>
              <a:rPr lang="en-US" sz="3200" b="1" spc="-10" dirty="0">
                <a:solidFill>
                  <a:srgbClr val="000000"/>
                </a:solidFill>
                <a:latin typeface="Times New Roman"/>
                <a:ea typeface="Arial"/>
              </a:rPr>
              <a:t>, </a:t>
            </a:r>
            <a:r>
              <a:rPr lang="en-US" sz="3200" b="1" spc="-10" dirty="0" err="1">
                <a:solidFill>
                  <a:srgbClr val="000000"/>
                </a:solidFill>
                <a:latin typeface="Times New Roman"/>
                <a:ea typeface="Arial"/>
              </a:rPr>
              <a:t>nhiệm</a:t>
            </a:r>
            <a:r>
              <a:rPr lang="en-US" sz="3200" b="1" spc="-10" dirty="0">
                <a:solidFill>
                  <a:srgbClr val="000000"/>
                </a:solidFill>
                <a:latin typeface="Times New Roman"/>
                <a:ea typeface="Arial"/>
              </a:rPr>
              <a:t> </a:t>
            </a:r>
            <a:r>
              <a:rPr lang="en-US" sz="3200" b="1" spc="-10" dirty="0" err="1">
                <a:solidFill>
                  <a:srgbClr val="000000"/>
                </a:solidFill>
                <a:latin typeface="Times New Roman"/>
                <a:ea typeface="Arial"/>
              </a:rPr>
              <a:t>vụ</a:t>
            </a:r>
            <a:r>
              <a:rPr lang="en-US" sz="3200" b="1" spc="-10" dirty="0">
                <a:solidFill>
                  <a:srgbClr val="000000"/>
                </a:solidFill>
                <a:latin typeface="Times New Roman"/>
                <a:ea typeface="Arial"/>
              </a:rPr>
              <a:t>, </a:t>
            </a:r>
            <a:r>
              <a:rPr lang="en-US" sz="3200" b="1" spc="-10" dirty="0" err="1">
                <a:solidFill>
                  <a:srgbClr val="000000"/>
                </a:solidFill>
                <a:latin typeface="Times New Roman"/>
                <a:ea typeface="Arial"/>
              </a:rPr>
              <a:t>giải</a:t>
            </a:r>
            <a:r>
              <a:rPr lang="en-US" sz="3200" b="1" spc="-10" dirty="0">
                <a:solidFill>
                  <a:srgbClr val="000000"/>
                </a:solidFill>
                <a:latin typeface="Times New Roman"/>
                <a:ea typeface="Arial"/>
              </a:rPr>
              <a:t> </a:t>
            </a:r>
            <a:r>
              <a:rPr lang="en-US" sz="3200" b="1" spc="-10" dirty="0" err="1">
                <a:solidFill>
                  <a:srgbClr val="000000"/>
                </a:solidFill>
                <a:latin typeface="Times New Roman"/>
                <a:ea typeface="Arial"/>
              </a:rPr>
              <a:t>pháp</a:t>
            </a:r>
            <a:r>
              <a:rPr lang="nb-NO" sz="3200" b="1" spc="-10" dirty="0">
                <a:solidFill>
                  <a:srgbClr val="000000"/>
                </a:solidFill>
                <a:latin typeface="Times New Roman"/>
                <a:ea typeface="Arial"/>
              </a:rPr>
              <a:t>:</a:t>
            </a:r>
            <a:endParaRPr lang="en-US" sz="3200" b="1" spc="-10" dirty="0">
              <a:solidFill>
                <a:srgbClr val="000000"/>
              </a:solidFill>
              <a:effectLst/>
              <a:latin typeface="Times New Roman"/>
              <a:ea typeface="Arial"/>
            </a:endParaRPr>
          </a:p>
        </p:txBody>
      </p:sp>
      <p:sp>
        <p:nvSpPr>
          <p:cNvPr id="29" name="Down Arrow 28"/>
          <p:cNvSpPr/>
          <p:nvPr/>
        </p:nvSpPr>
        <p:spPr>
          <a:xfrm>
            <a:off x="-152400" y="423672"/>
            <a:ext cx="513652" cy="6205728"/>
          </a:xfrm>
          <a:prstGeom prst="downArrow">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ounded Rectangle 9"/>
          <p:cNvSpPr/>
          <p:nvPr/>
        </p:nvSpPr>
        <p:spPr>
          <a:xfrm>
            <a:off x="838200" y="838200"/>
            <a:ext cx="7673339" cy="10668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800" b="1" i="1" dirty="0">
                <a:solidFill>
                  <a:srgbClr val="FF0000"/>
                </a:solidFill>
                <a:latin typeface="Times New Roman" pitchFamily="18" charset="0"/>
                <a:cs typeface="Times New Roman" pitchFamily="18" charset="0"/>
              </a:rPr>
              <a:t>6. Phát triển văn hoá, xã hội, </a:t>
            </a:r>
            <a:r>
              <a:rPr lang="vi-VN" sz="2800" b="1" i="1" dirty="0" smtClean="0">
                <a:solidFill>
                  <a:srgbClr val="FF0000"/>
                </a:solidFill>
                <a:latin typeface="Times New Roman" pitchFamily="18" charset="0"/>
                <a:cs typeface="Times New Roman" pitchFamily="18" charset="0"/>
              </a:rPr>
              <a:t>nâng </a:t>
            </a:r>
            <a:r>
              <a:rPr lang="vi-VN" sz="2800" b="1" i="1" dirty="0">
                <a:solidFill>
                  <a:srgbClr val="FF0000"/>
                </a:solidFill>
                <a:latin typeface="Times New Roman" pitchFamily="18" charset="0"/>
                <a:cs typeface="Times New Roman" pitchFamily="18" charset="0"/>
              </a:rPr>
              <a:t>cao đời sống vật chất, tinh thần của nhân dân</a:t>
            </a:r>
            <a:endParaRPr lang="en-US" sz="2800" b="1" i="1" dirty="0">
              <a:solidFill>
                <a:srgbClr val="FF0000"/>
              </a:solidFill>
              <a:latin typeface="Times New Roman" pitchFamily="18" charset="0"/>
              <a:cs typeface="Times New Roman" pitchFamily="18" charset="0"/>
            </a:endParaRPr>
          </a:p>
        </p:txBody>
      </p:sp>
      <p:pic>
        <p:nvPicPr>
          <p:cNvPr id="12" name="Picture 3">
            <a:extLst>
              <a:ext uri="{FF2B5EF4-FFF2-40B4-BE49-F238E27FC236}">
                <a16:creationId xmlns:a16="http://schemas.microsoft.com/office/drawing/2014/main" xmlns="" id="{74B85D74-43CA-46DB-85F9-9DF3079090DA}"/>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52399" y="-76199"/>
            <a:ext cx="1447800" cy="113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ounded Rectangle 8"/>
          <p:cNvSpPr/>
          <p:nvPr/>
        </p:nvSpPr>
        <p:spPr>
          <a:xfrm>
            <a:off x="838200" y="2286000"/>
            <a:ext cx="7673339" cy="1371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800" b="1" i="1" dirty="0" smtClean="0">
                <a:solidFill>
                  <a:srgbClr val="FF0000"/>
                </a:solidFill>
                <a:latin typeface="Times New Roman" pitchFamily="18" charset="0"/>
                <a:cs typeface="Times New Roman" pitchFamily="18" charset="0"/>
              </a:rPr>
              <a:t>7. Quản lý tài nguyên; bảo vệ môi trường và ứng phó với biến đổi khí hậu và  phòng  chống thiên tai.</a:t>
            </a:r>
            <a:endParaRPr lang="en-US" sz="2800" b="1" dirty="0">
              <a:solidFill>
                <a:srgbClr val="FF0000"/>
              </a:solidFill>
              <a:latin typeface="Times New Roman" pitchFamily="18" charset="0"/>
              <a:cs typeface="Times New Roman" pitchFamily="18" charset="0"/>
            </a:endParaRPr>
          </a:p>
        </p:txBody>
      </p:sp>
      <p:sp>
        <p:nvSpPr>
          <p:cNvPr id="11" name="Rounded Rectangle 10"/>
          <p:cNvSpPr/>
          <p:nvPr/>
        </p:nvSpPr>
        <p:spPr>
          <a:xfrm>
            <a:off x="914400" y="4038600"/>
            <a:ext cx="7673339" cy="18288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800" b="1" i="1" dirty="0" smtClean="0">
                <a:solidFill>
                  <a:srgbClr val="FF0000"/>
                </a:solidFill>
                <a:latin typeface="Times New Roman" pitchFamily="18" charset="0"/>
                <a:cs typeface="Times New Roman" pitchFamily="18" charset="0"/>
              </a:rPr>
              <a:t>8. Củng cố, tăng cường quốc phòng, bảo đảm an ninh quốc gia, kiên quyết, kiên trì đấu tranh bảo vệ vững chắc độc lập, chủ quyền, thống nhất và toàn vẹn lãnh thổ quốc gia.</a:t>
            </a:r>
            <a:endParaRPr lang="en-US" sz="2800" b="1" i="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191522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15000" fill="hold"/>
                                        <p:tgtEl>
                                          <p:spTgt spid="3"/>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1000" fill="hold"/>
                                        <p:tgtEl>
                                          <p:spTgt spid="9"/>
                                        </p:tgtEl>
                                        <p:attrNameLst>
                                          <p:attrName>ppt_w</p:attrName>
                                        </p:attrNameLst>
                                      </p:cBhvr>
                                      <p:tavLst>
                                        <p:tav tm="0">
                                          <p:val>
                                            <p:fltVal val="0"/>
                                          </p:val>
                                        </p:tav>
                                        <p:tav tm="100000">
                                          <p:val>
                                            <p:strVal val="#ppt_w"/>
                                          </p:val>
                                        </p:tav>
                                      </p:tavLst>
                                    </p:anim>
                                    <p:anim calcmode="lin" valueType="num">
                                      <p:cBhvr>
                                        <p:cTn id="20" dur="1000" fill="hold"/>
                                        <p:tgtEl>
                                          <p:spTgt spid="9"/>
                                        </p:tgtEl>
                                        <p:attrNameLst>
                                          <p:attrName>ppt_h</p:attrName>
                                        </p:attrNameLst>
                                      </p:cBhvr>
                                      <p:tavLst>
                                        <p:tav tm="0">
                                          <p:val>
                                            <p:fltVal val="0"/>
                                          </p:val>
                                        </p:tav>
                                        <p:tav tm="100000">
                                          <p:val>
                                            <p:strVal val="#ppt_h"/>
                                          </p:val>
                                        </p:tav>
                                      </p:tavLst>
                                    </p:anim>
                                    <p:anim calcmode="lin" valueType="num">
                                      <p:cBhvr>
                                        <p:cTn id="21" dur="1000" fill="hold"/>
                                        <p:tgtEl>
                                          <p:spTgt spid="9"/>
                                        </p:tgtEl>
                                        <p:attrNameLst>
                                          <p:attrName>style.rotation</p:attrName>
                                        </p:attrNameLst>
                                      </p:cBhvr>
                                      <p:tavLst>
                                        <p:tav tm="0">
                                          <p:val>
                                            <p:fltVal val="90"/>
                                          </p:val>
                                        </p:tav>
                                        <p:tav tm="100000">
                                          <p:val>
                                            <p:fltVal val="0"/>
                                          </p:val>
                                        </p:tav>
                                      </p:tavLst>
                                    </p:anim>
                                    <p:animEffect transition="in" filter="fade">
                                      <p:cBhvr>
                                        <p:cTn id="22" dur="10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1000" fill="hold"/>
                                        <p:tgtEl>
                                          <p:spTgt spid="11"/>
                                        </p:tgtEl>
                                        <p:attrNameLst>
                                          <p:attrName>ppt_w</p:attrName>
                                        </p:attrNameLst>
                                      </p:cBhvr>
                                      <p:tavLst>
                                        <p:tav tm="0">
                                          <p:val>
                                            <p:fltVal val="0"/>
                                          </p:val>
                                        </p:tav>
                                        <p:tav tm="100000">
                                          <p:val>
                                            <p:strVal val="#ppt_w"/>
                                          </p:val>
                                        </p:tav>
                                      </p:tavLst>
                                    </p:anim>
                                    <p:anim calcmode="lin" valueType="num">
                                      <p:cBhvr>
                                        <p:cTn id="28" dur="1000" fill="hold"/>
                                        <p:tgtEl>
                                          <p:spTgt spid="11"/>
                                        </p:tgtEl>
                                        <p:attrNameLst>
                                          <p:attrName>ppt_h</p:attrName>
                                        </p:attrNameLst>
                                      </p:cBhvr>
                                      <p:tavLst>
                                        <p:tav tm="0">
                                          <p:val>
                                            <p:fltVal val="0"/>
                                          </p:val>
                                        </p:tav>
                                        <p:tav tm="100000">
                                          <p:val>
                                            <p:strVal val="#ppt_h"/>
                                          </p:val>
                                        </p:tav>
                                      </p:tavLst>
                                    </p:anim>
                                    <p:anim calcmode="lin" valueType="num">
                                      <p:cBhvr>
                                        <p:cTn id="29" dur="1000" fill="hold"/>
                                        <p:tgtEl>
                                          <p:spTgt spid="11"/>
                                        </p:tgtEl>
                                        <p:attrNameLst>
                                          <p:attrName>style.rotation</p:attrName>
                                        </p:attrNameLst>
                                      </p:cBhvr>
                                      <p:tavLst>
                                        <p:tav tm="0">
                                          <p:val>
                                            <p:fltVal val="90"/>
                                          </p:val>
                                        </p:tav>
                                        <p:tav tm="100000">
                                          <p:val>
                                            <p:fltVal val="0"/>
                                          </p:val>
                                        </p:tav>
                                      </p:tavLst>
                                    </p:anim>
                                    <p:animEffect transition="in" filter="fade">
                                      <p:cBhvr>
                                        <p:cTn id="3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6591" y="-143670"/>
            <a:ext cx="6858000" cy="6858000"/>
          </a:xfrm>
          <a:prstGeom prst="rect">
            <a:avLst/>
          </a:prstGeom>
        </p:spPr>
      </p:pic>
      <p:sp>
        <p:nvSpPr>
          <p:cNvPr id="21" name="Rounded Rectangle 20"/>
          <p:cNvSpPr/>
          <p:nvPr/>
        </p:nvSpPr>
        <p:spPr>
          <a:xfrm>
            <a:off x="1066800" y="-762"/>
            <a:ext cx="8001000" cy="915162"/>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46075" algn="just">
              <a:lnSpc>
                <a:spcPts val="1800"/>
              </a:lnSpc>
              <a:spcAft>
                <a:spcPts val="0"/>
              </a:spcAft>
            </a:pPr>
            <a:r>
              <a:rPr lang="en-US" sz="3200" b="1" spc="-10" dirty="0" err="1" smtClean="0">
                <a:solidFill>
                  <a:srgbClr val="000000"/>
                </a:solidFill>
                <a:latin typeface="Times New Roman"/>
                <a:ea typeface="Arial"/>
              </a:rPr>
              <a:t>Phương</a:t>
            </a:r>
            <a:r>
              <a:rPr lang="en-US" sz="3200" b="1" spc="-10" dirty="0" smtClean="0">
                <a:solidFill>
                  <a:srgbClr val="000000"/>
                </a:solidFill>
                <a:latin typeface="Times New Roman"/>
                <a:ea typeface="Arial"/>
              </a:rPr>
              <a:t> </a:t>
            </a:r>
            <a:r>
              <a:rPr lang="en-US" sz="3200" b="1" spc="-10" dirty="0" err="1">
                <a:solidFill>
                  <a:srgbClr val="000000"/>
                </a:solidFill>
                <a:latin typeface="Times New Roman"/>
                <a:ea typeface="Arial"/>
              </a:rPr>
              <a:t>hướng</a:t>
            </a:r>
            <a:r>
              <a:rPr lang="en-US" sz="3200" b="1" spc="-10" dirty="0">
                <a:solidFill>
                  <a:srgbClr val="000000"/>
                </a:solidFill>
                <a:latin typeface="Times New Roman"/>
                <a:ea typeface="Arial"/>
              </a:rPr>
              <a:t>, </a:t>
            </a:r>
            <a:r>
              <a:rPr lang="en-US" sz="3200" b="1" spc="-10" dirty="0" err="1">
                <a:solidFill>
                  <a:srgbClr val="000000"/>
                </a:solidFill>
                <a:latin typeface="Times New Roman"/>
                <a:ea typeface="Arial"/>
              </a:rPr>
              <a:t>nhiệm</a:t>
            </a:r>
            <a:r>
              <a:rPr lang="en-US" sz="3200" b="1" spc="-10" dirty="0">
                <a:solidFill>
                  <a:srgbClr val="000000"/>
                </a:solidFill>
                <a:latin typeface="Times New Roman"/>
                <a:ea typeface="Arial"/>
              </a:rPr>
              <a:t> </a:t>
            </a:r>
            <a:r>
              <a:rPr lang="en-US" sz="3200" b="1" spc="-10" dirty="0" err="1">
                <a:solidFill>
                  <a:srgbClr val="000000"/>
                </a:solidFill>
                <a:latin typeface="Times New Roman"/>
                <a:ea typeface="Arial"/>
              </a:rPr>
              <a:t>vụ</a:t>
            </a:r>
            <a:r>
              <a:rPr lang="en-US" sz="3200" b="1" spc="-10" dirty="0">
                <a:solidFill>
                  <a:srgbClr val="000000"/>
                </a:solidFill>
                <a:latin typeface="Times New Roman"/>
                <a:ea typeface="Arial"/>
              </a:rPr>
              <a:t>, </a:t>
            </a:r>
            <a:r>
              <a:rPr lang="en-US" sz="3200" b="1" spc="-10" dirty="0" err="1">
                <a:solidFill>
                  <a:srgbClr val="000000"/>
                </a:solidFill>
                <a:latin typeface="Times New Roman"/>
                <a:ea typeface="Arial"/>
              </a:rPr>
              <a:t>giải</a:t>
            </a:r>
            <a:r>
              <a:rPr lang="en-US" sz="3200" b="1" spc="-10" dirty="0">
                <a:solidFill>
                  <a:srgbClr val="000000"/>
                </a:solidFill>
                <a:latin typeface="Times New Roman"/>
                <a:ea typeface="Arial"/>
              </a:rPr>
              <a:t> </a:t>
            </a:r>
            <a:r>
              <a:rPr lang="en-US" sz="3200" b="1" spc="-10" dirty="0" err="1">
                <a:solidFill>
                  <a:srgbClr val="000000"/>
                </a:solidFill>
                <a:latin typeface="Times New Roman"/>
                <a:ea typeface="Arial"/>
              </a:rPr>
              <a:t>pháp</a:t>
            </a:r>
            <a:r>
              <a:rPr lang="nb-NO" sz="3200" b="1" spc="-10" dirty="0">
                <a:solidFill>
                  <a:srgbClr val="000000"/>
                </a:solidFill>
                <a:latin typeface="Times New Roman"/>
                <a:ea typeface="Arial"/>
              </a:rPr>
              <a:t>:</a:t>
            </a:r>
            <a:endParaRPr lang="en-US" sz="3200" b="1" spc="-10" dirty="0">
              <a:solidFill>
                <a:srgbClr val="000000"/>
              </a:solidFill>
              <a:effectLst/>
              <a:latin typeface="Times New Roman"/>
              <a:ea typeface="Arial"/>
            </a:endParaRPr>
          </a:p>
        </p:txBody>
      </p:sp>
      <p:sp>
        <p:nvSpPr>
          <p:cNvPr id="29" name="Down Arrow 28"/>
          <p:cNvSpPr/>
          <p:nvPr/>
        </p:nvSpPr>
        <p:spPr>
          <a:xfrm>
            <a:off x="-152400" y="423672"/>
            <a:ext cx="513652" cy="6205728"/>
          </a:xfrm>
          <a:prstGeom prst="downArrow">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ounded Rectangle 9"/>
          <p:cNvSpPr/>
          <p:nvPr/>
        </p:nvSpPr>
        <p:spPr>
          <a:xfrm>
            <a:off x="914400" y="990600"/>
            <a:ext cx="7673339" cy="1371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800" b="1" i="1" dirty="0" smtClean="0">
                <a:solidFill>
                  <a:srgbClr val="FF0000"/>
                </a:solidFill>
                <a:latin typeface="Times New Roman" pitchFamily="18" charset="0"/>
                <a:cs typeface="Times New Roman" pitchFamily="18" charset="0"/>
              </a:rPr>
              <a:t>9. Nâng cao hiệu quả công tác đối ngoại, hội nhập và vị thế, uy tín của Việt Nam trên trường quốc tế</a:t>
            </a:r>
            <a:endParaRPr lang="en-US" sz="2800" b="1" i="1" dirty="0">
              <a:solidFill>
                <a:srgbClr val="FF0000"/>
              </a:solidFill>
              <a:latin typeface="Times New Roman" pitchFamily="18" charset="0"/>
              <a:cs typeface="Times New Roman" pitchFamily="18" charset="0"/>
            </a:endParaRPr>
          </a:p>
        </p:txBody>
      </p:sp>
      <p:pic>
        <p:nvPicPr>
          <p:cNvPr id="12" name="Picture 3">
            <a:extLst>
              <a:ext uri="{FF2B5EF4-FFF2-40B4-BE49-F238E27FC236}">
                <a16:creationId xmlns:a16="http://schemas.microsoft.com/office/drawing/2014/main" xmlns="" id="{74B85D74-43CA-46DB-85F9-9DF3079090DA}"/>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52399" y="-76199"/>
            <a:ext cx="1447800" cy="113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ounded Rectangle 8"/>
          <p:cNvSpPr/>
          <p:nvPr/>
        </p:nvSpPr>
        <p:spPr>
          <a:xfrm>
            <a:off x="990600" y="2819400"/>
            <a:ext cx="7673339" cy="14478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800" b="1" i="1" dirty="0" smtClean="0">
                <a:solidFill>
                  <a:srgbClr val="FF0000"/>
                </a:solidFill>
                <a:latin typeface="Times New Roman" pitchFamily="18" charset="0"/>
                <a:cs typeface="Times New Roman" pitchFamily="18" charset="0"/>
              </a:rPr>
              <a:t>10. Xây dựng Nhà nước pháp quyền xã hội chủ nghĩa; đẩy mạnh phòng, chống tham nhũng, thực hành tiết kiệm, chống lãng phí.</a:t>
            </a:r>
            <a:endParaRPr lang="en-US" sz="2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191522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15000" fill="hold"/>
                                        <p:tgtEl>
                                          <p:spTgt spid="3"/>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1000" fill="hold"/>
                                        <p:tgtEl>
                                          <p:spTgt spid="9"/>
                                        </p:tgtEl>
                                        <p:attrNameLst>
                                          <p:attrName>ppt_w</p:attrName>
                                        </p:attrNameLst>
                                      </p:cBhvr>
                                      <p:tavLst>
                                        <p:tav tm="0">
                                          <p:val>
                                            <p:fltVal val="0"/>
                                          </p:val>
                                        </p:tav>
                                        <p:tav tm="100000">
                                          <p:val>
                                            <p:strVal val="#ppt_w"/>
                                          </p:val>
                                        </p:tav>
                                      </p:tavLst>
                                    </p:anim>
                                    <p:anim calcmode="lin" valueType="num">
                                      <p:cBhvr>
                                        <p:cTn id="20" dur="1000" fill="hold"/>
                                        <p:tgtEl>
                                          <p:spTgt spid="9"/>
                                        </p:tgtEl>
                                        <p:attrNameLst>
                                          <p:attrName>ppt_h</p:attrName>
                                        </p:attrNameLst>
                                      </p:cBhvr>
                                      <p:tavLst>
                                        <p:tav tm="0">
                                          <p:val>
                                            <p:fltVal val="0"/>
                                          </p:val>
                                        </p:tav>
                                        <p:tav tm="100000">
                                          <p:val>
                                            <p:strVal val="#ppt_h"/>
                                          </p:val>
                                        </p:tav>
                                      </p:tavLst>
                                    </p:anim>
                                    <p:anim calcmode="lin" valueType="num">
                                      <p:cBhvr>
                                        <p:cTn id="21" dur="1000" fill="hold"/>
                                        <p:tgtEl>
                                          <p:spTgt spid="9"/>
                                        </p:tgtEl>
                                        <p:attrNameLst>
                                          <p:attrName>style.rotation</p:attrName>
                                        </p:attrNameLst>
                                      </p:cBhvr>
                                      <p:tavLst>
                                        <p:tav tm="0">
                                          <p:val>
                                            <p:fltVal val="90"/>
                                          </p:val>
                                        </p:tav>
                                        <p:tav tm="100000">
                                          <p:val>
                                            <p:fltVal val="0"/>
                                          </p:val>
                                        </p:tav>
                                      </p:tavLst>
                                    </p:anim>
                                    <p:animEffect transition="in" filter="fade">
                                      <p:cBhvr>
                                        <p:cTn id="2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ed Rectangle 20"/>
          <p:cNvSpPr/>
          <p:nvPr/>
        </p:nvSpPr>
        <p:spPr>
          <a:xfrm>
            <a:off x="1219200" y="82168"/>
            <a:ext cx="7377684" cy="752856"/>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46075" algn="ctr">
              <a:lnSpc>
                <a:spcPts val="1800"/>
              </a:lnSpc>
              <a:spcAft>
                <a:spcPts val="0"/>
              </a:spcAft>
            </a:pPr>
            <a:r>
              <a:rPr lang="en-US" sz="3200" b="1" spc="-10" dirty="0" err="1" smtClean="0">
                <a:solidFill>
                  <a:srgbClr val="000000"/>
                </a:solidFill>
                <a:latin typeface="Times New Roman"/>
                <a:ea typeface="Arial"/>
              </a:rPr>
              <a:t>Tổ</a:t>
            </a:r>
            <a:r>
              <a:rPr lang="en-US" sz="3200" b="1" spc="-10" dirty="0" smtClean="0">
                <a:solidFill>
                  <a:srgbClr val="000000"/>
                </a:solidFill>
                <a:latin typeface="Times New Roman"/>
                <a:ea typeface="Arial"/>
              </a:rPr>
              <a:t> </a:t>
            </a:r>
            <a:r>
              <a:rPr lang="en-US" sz="3200" b="1" spc="-10" dirty="0" err="1">
                <a:solidFill>
                  <a:srgbClr val="000000"/>
                </a:solidFill>
                <a:latin typeface="Times New Roman"/>
                <a:ea typeface="Arial"/>
              </a:rPr>
              <a:t>chức</a:t>
            </a:r>
            <a:r>
              <a:rPr lang="en-US" sz="3200" b="1" spc="-10" dirty="0">
                <a:solidFill>
                  <a:srgbClr val="000000"/>
                </a:solidFill>
                <a:latin typeface="Times New Roman"/>
                <a:ea typeface="Arial"/>
              </a:rPr>
              <a:t> </a:t>
            </a:r>
            <a:r>
              <a:rPr lang="en-US" sz="3200" b="1" spc="-10" dirty="0" err="1">
                <a:solidFill>
                  <a:srgbClr val="000000"/>
                </a:solidFill>
                <a:latin typeface="Times New Roman"/>
                <a:ea typeface="Arial"/>
              </a:rPr>
              <a:t>thực</a:t>
            </a:r>
            <a:r>
              <a:rPr lang="en-US" sz="3200" b="1" spc="-10" dirty="0">
                <a:solidFill>
                  <a:srgbClr val="000000"/>
                </a:solidFill>
                <a:latin typeface="Times New Roman"/>
                <a:ea typeface="Arial"/>
              </a:rPr>
              <a:t> </a:t>
            </a:r>
            <a:r>
              <a:rPr lang="en-US" sz="3200" b="1" spc="-10" dirty="0" err="1">
                <a:solidFill>
                  <a:srgbClr val="000000"/>
                </a:solidFill>
                <a:latin typeface="Times New Roman"/>
                <a:ea typeface="Arial"/>
              </a:rPr>
              <a:t>hiện</a:t>
            </a:r>
            <a:endParaRPr lang="en-US" sz="3200" spc="-10" dirty="0">
              <a:solidFill>
                <a:srgbClr val="000000"/>
              </a:solidFill>
              <a:effectLst/>
              <a:latin typeface="Times New Roman"/>
              <a:ea typeface="Arial"/>
            </a:endParaRPr>
          </a:p>
        </p:txBody>
      </p:sp>
      <p:pic>
        <p:nvPicPr>
          <p:cNvPr id="6" name="Picture 3">
            <a:extLst>
              <a:ext uri="{FF2B5EF4-FFF2-40B4-BE49-F238E27FC236}">
                <a16:creationId xmlns:a16="http://schemas.microsoft.com/office/drawing/2014/main" xmlns="" id="{C37E6A44-D83A-472E-8207-54C22469D40F}"/>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52399" y="-76200"/>
            <a:ext cx="1524000" cy="1198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52400" y="1371600"/>
            <a:ext cx="8763000" cy="526297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342900" indent="-342900" algn="just">
              <a:buFontTx/>
              <a:buChar char="-"/>
            </a:pPr>
            <a:r>
              <a:rPr lang="vi-VN" sz="2800" b="1" i="1" dirty="0">
                <a:solidFill>
                  <a:schemeClr val="tx1"/>
                </a:solidFill>
                <a:latin typeface="Times New Roman" pitchFamily="18" charset="0"/>
                <a:cs typeface="Times New Roman" pitchFamily="18" charset="0"/>
              </a:rPr>
              <a:t>Thực hiện thắng lợi Chiến lược phát triển kinh tế - xã hội 10 năm là nhiệm vụ trọng tâm của toàn Đảng, toàn dân, toàn quân, của các cấp</a:t>
            </a:r>
            <a:r>
              <a:rPr lang="en-US" sz="2800" b="1" i="1" dirty="0">
                <a:solidFill>
                  <a:schemeClr val="tx1"/>
                </a:solidFill>
                <a:latin typeface="Times New Roman" pitchFamily="18" charset="0"/>
                <a:cs typeface="Times New Roman" pitchFamily="18" charset="0"/>
              </a:rPr>
              <a:t>.</a:t>
            </a:r>
          </a:p>
          <a:p>
            <a:pPr marL="342900" indent="-342900" algn="just">
              <a:buFontTx/>
              <a:buChar char="-"/>
            </a:pPr>
            <a:r>
              <a:rPr lang="vi-VN" sz="2800" b="1" i="1" dirty="0">
                <a:solidFill>
                  <a:schemeClr val="tx1"/>
                </a:solidFill>
                <a:latin typeface="Times New Roman" pitchFamily="18" charset="0"/>
                <a:cs typeface="Times New Roman" pitchFamily="18" charset="0"/>
              </a:rPr>
              <a:t>Đề nghị mỗi một đồng chí học tập, quán triệt sâu sắc nội dung của chiến lược, phát huy vai trò người đứng đầu cơ quan, đơn vị tăng cường sự lãnh đạo, tạo sự thống nhất cả về nhận thức và hành động</a:t>
            </a:r>
            <a:r>
              <a:rPr lang="en-US" sz="2800" b="1" i="1" dirty="0">
                <a:solidFill>
                  <a:schemeClr val="tx1"/>
                </a:solidFill>
                <a:latin typeface="Times New Roman" pitchFamily="18" charset="0"/>
                <a:cs typeface="Times New Roman" pitchFamily="18" charset="0"/>
              </a:rPr>
              <a:t>.</a:t>
            </a:r>
          </a:p>
          <a:p>
            <a:pPr marL="342900" indent="-342900" algn="just">
              <a:buFontTx/>
              <a:buChar char="-"/>
            </a:pPr>
            <a:r>
              <a:rPr lang="vi-VN" sz="2800" b="1" i="1" dirty="0">
                <a:solidFill>
                  <a:schemeClr val="tx1"/>
                </a:solidFill>
                <a:latin typeface="Times New Roman" pitchFamily="18" charset="0"/>
                <a:cs typeface="Times New Roman" pitchFamily="18" charset="0"/>
              </a:rPr>
              <a:t>  Xây dựng kế hoạch, chương trình hành động phù hợp với nhiệm vụ chính trị được giao. </a:t>
            </a:r>
            <a:endParaRPr lang="vi-VN" sz="2800" b="1" i="1" dirty="0" smtClean="0">
              <a:solidFill>
                <a:schemeClr val="tx1"/>
              </a:solidFill>
              <a:latin typeface="Times New Roman" pitchFamily="18" charset="0"/>
              <a:cs typeface="Times New Roman" pitchFamily="18" charset="0"/>
            </a:endParaRPr>
          </a:p>
          <a:p>
            <a:pPr marL="342900" indent="-342900" algn="just">
              <a:buFontTx/>
              <a:buChar char="-"/>
            </a:pPr>
            <a:r>
              <a:rPr lang="vi-VN" sz="2800" b="1" i="1" dirty="0" smtClean="0">
                <a:solidFill>
                  <a:schemeClr val="tx1"/>
                </a:solidFill>
                <a:latin typeface="Times New Roman" pitchFamily="18" charset="0"/>
                <a:cs typeface="Times New Roman" pitchFamily="18" charset="0"/>
              </a:rPr>
              <a:t>Thường </a:t>
            </a:r>
            <a:r>
              <a:rPr lang="vi-VN" sz="2800" b="1" i="1" dirty="0">
                <a:solidFill>
                  <a:schemeClr val="tx1"/>
                </a:solidFill>
                <a:latin typeface="Times New Roman" pitchFamily="18" charset="0"/>
                <a:cs typeface="Times New Roman" pitchFamily="18" charset="0"/>
              </a:rPr>
              <a:t>xuyên theo dõi, kiểm tra, giám sát, đánh giá tình hình thực hiện nhiệm vụ góp phần thực hiện thắng lợi của chiến lược.</a:t>
            </a:r>
            <a:endParaRPr lang="en-US" sz="2800" b="1" i="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2849967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ed Rectangle 20"/>
          <p:cNvSpPr/>
          <p:nvPr/>
        </p:nvSpPr>
        <p:spPr>
          <a:xfrm>
            <a:off x="1219200" y="82168"/>
            <a:ext cx="7377684" cy="752856"/>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46075" algn="ctr">
              <a:lnSpc>
                <a:spcPts val="1800"/>
              </a:lnSpc>
              <a:spcAft>
                <a:spcPts val="0"/>
              </a:spcAft>
            </a:pPr>
            <a:r>
              <a:rPr lang="en-US" sz="3200" b="1" spc="-10" dirty="0" err="1" smtClean="0">
                <a:solidFill>
                  <a:srgbClr val="000000"/>
                </a:solidFill>
                <a:latin typeface="Times New Roman"/>
                <a:ea typeface="Arial"/>
              </a:rPr>
              <a:t>Tổ</a:t>
            </a:r>
            <a:r>
              <a:rPr lang="en-US" sz="3200" b="1" spc="-10" dirty="0" smtClean="0">
                <a:solidFill>
                  <a:srgbClr val="000000"/>
                </a:solidFill>
                <a:latin typeface="Times New Roman"/>
                <a:ea typeface="Arial"/>
              </a:rPr>
              <a:t> </a:t>
            </a:r>
            <a:r>
              <a:rPr lang="en-US" sz="3200" b="1" spc="-10" dirty="0" err="1">
                <a:solidFill>
                  <a:srgbClr val="000000"/>
                </a:solidFill>
                <a:latin typeface="Times New Roman"/>
                <a:ea typeface="Arial"/>
              </a:rPr>
              <a:t>chức</a:t>
            </a:r>
            <a:r>
              <a:rPr lang="en-US" sz="3200" b="1" spc="-10" dirty="0">
                <a:solidFill>
                  <a:srgbClr val="000000"/>
                </a:solidFill>
                <a:latin typeface="Times New Roman"/>
                <a:ea typeface="Arial"/>
              </a:rPr>
              <a:t> </a:t>
            </a:r>
            <a:r>
              <a:rPr lang="en-US" sz="3200" b="1" spc="-10" dirty="0" err="1">
                <a:solidFill>
                  <a:srgbClr val="000000"/>
                </a:solidFill>
                <a:latin typeface="Times New Roman"/>
                <a:ea typeface="Arial"/>
              </a:rPr>
              <a:t>thực</a:t>
            </a:r>
            <a:r>
              <a:rPr lang="en-US" sz="3200" b="1" spc="-10" dirty="0">
                <a:solidFill>
                  <a:srgbClr val="000000"/>
                </a:solidFill>
                <a:latin typeface="Times New Roman"/>
                <a:ea typeface="Arial"/>
              </a:rPr>
              <a:t> </a:t>
            </a:r>
            <a:r>
              <a:rPr lang="en-US" sz="3200" b="1" spc="-10" dirty="0" err="1">
                <a:solidFill>
                  <a:srgbClr val="000000"/>
                </a:solidFill>
                <a:latin typeface="Times New Roman"/>
                <a:ea typeface="Arial"/>
              </a:rPr>
              <a:t>hiện</a:t>
            </a:r>
            <a:endParaRPr lang="en-US" sz="3200" spc="-10" dirty="0">
              <a:solidFill>
                <a:srgbClr val="000000"/>
              </a:solidFill>
              <a:effectLst/>
              <a:latin typeface="Times New Roman"/>
              <a:ea typeface="Arial"/>
            </a:endParaRPr>
          </a:p>
        </p:txBody>
      </p:sp>
      <p:pic>
        <p:nvPicPr>
          <p:cNvPr id="6" name="Picture 3">
            <a:extLst>
              <a:ext uri="{FF2B5EF4-FFF2-40B4-BE49-F238E27FC236}">
                <a16:creationId xmlns:a16="http://schemas.microsoft.com/office/drawing/2014/main" xmlns="" id="{C37E6A44-D83A-472E-8207-54C22469D40F}"/>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52399" y="-76200"/>
            <a:ext cx="1524000" cy="1198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C:\Users\ELET04\Desktop\DAI HOI XIII\20210327_10185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397" y="1280497"/>
            <a:ext cx="8845206" cy="49831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9967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p:cTn id="7" dur="1000" fill="hold"/>
                                        <p:tgtEl>
                                          <p:spTgt spid="1027"/>
                                        </p:tgtEl>
                                        <p:attrNameLst>
                                          <p:attrName>ppt_w</p:attrName>
                                        </p:attrNameLst>
                                      </p:cBhvr>
                                      <p:tavLst>
                                        <p:tav tm="0">
                                          <p:val>
                                            <p:fltVal val="0"/>
                                          </p:val>
                                        </p:tav>
                                        <p:tav tm="100000">
                                          <p:val>
                                            <p:strVal val="#ppt_w"/>
                                          </p:val>
                                        </p:tav>
                                      </p:tavLst>
                                    </p:anim>
                                    <p:anim calcmode="lin" valueType="num">
                                      <p:cBhvr>
                                        <p:cTn id="8" dur="1000" fill="hold"/>
                                        <p:tgtEl>
                                          <p:spTgt spid="1027"/>
                                        </p:tgtEl>
                                        <p:attrNameLst>
                                          <p:attrName>ppt_h</p:attrName>
                                        </p:attrNameLst>
                                      </p:cBhvr>
                                      <p:tavLst>
                                        <p:tav tm="0">
                                          <p:val>
                                            <p:fltVal val="0"/>
                                          </p:val>
                                        </p:tav>
                                        <p:tav tm="100000">
                                          <p:val>
                                            <p:strVal val="#ppt_h"/>
                                          </p:val>
                                        </p:tav>
                                      </p:tavLst>
                                    </p:anim>
                                    <p:anim calcmode="lin" valueType="num">
                                      <p:cBhvr>
                                        <p:cTn id="9" dur="1000" fill="hold"/>
                                        <p:tgtEl>
                                          <p:spTgt spid="1027"/>
                                        </p:tgtEl>
                                        <p:attrNameLst>
                                          <p:attrName>style.rotation</p:attrName>
                                        </p:attrNameLst>
                                      </p:cBhvr>
                                      <p:tavLst>
                                        <p:tav tm="0">
                                          <p:val>
                                            <p:fltVal val="90"/>
                                          </p:val>
                                        </p:tav>
                                        <p:tav tm="100000">
                                          <p:val>
                                            <p:fltVal val="0"/>
                                          </p:val>
                                        </p:tav>
                                      </p:tavLst>
                                    </p:anim>
                                    <p:animEffect transition="in" filter="fade">
                                      <p:cBhvr>
                                        <p:cTn id="10" dur="1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Đại hội Đảng bộ huyện Gio Linh lần thứ XVII, nhiệm kỳ 2020-2025 - Đảng Bộ  Tỉnh Quảng Trị"/>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Đại hội Đảng bộ huyện Gio Linh lần thứ XVII, nhiệm kỳ 2020-2025 - Đảng Bộ  Tỉnh Quảng Trị"/>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3">
            <a:extLst>
              <a:ext uri="{FF2B5EF4-FFF2-40B4-BE49-F238E27FC236}">
                <a16:creationId xmlns:a16="http://schemas.microsoft.com/office/drawing/2014/main" xmlns="" id="{C37E6A44-D83A-472E-8207-54C22469D40F}"/>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1698625" cy="133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ounded Rectangle 8"/>
          <p:cNvSpPr/>
          <p:nvPr/>
        </p:nvSpPr>
        <p:spPr>
          <a:xfrm>
            <a:off x="2106612" y="83757"/>
            <a:ext cx="4930776" cy="457962"/>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Times New Roman" panose="02020603050405020304" pitchFamily="18" charset="0"/>
                <a:cs typeface="Times New Roman" panose="02020603050405020304" pitchFamily="18" charset="0"/>
              </a:rPr>
              <a:t>ĐẶT VẤN ĐỀ</a:t>
            </a:r>
          </a:p>
        </p:txBody>
      </p:sp>
      <p:sp>
        <p:nvSpPr>
          <p:cNvPr id="2" name="Rectangle 1"/>
          <p:cNvSpPr/>
          <p:nvPr/>
        </p:nvSpPr>
        <p:spPr>
          <a:xfrm>
            <a:off x="325655" y="915412"/>
            <a:ext cx="8797490" cy="249299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fontAlgn="base"/>
            <a:r>
              <a:rPr lang="vi-VN" sz="2400" b="1" dirty="0" smtClean="0">
                <a:solidFill>
                  <a:srgbClr val="FF0000"/>
                </a:solidFill>
                <a:latin typeface="Times New Roman" pitchFamily="18" charset="0"/>
                <a:cs typeface="Times New Roman" pitchFamily="18" charset="0"/>
              </a:rPr>
              <a:t>  C</a:t>
            </a:r>
            <a:r>
              <a:rPr lang="vi-VN" sz="2600" b="1" dirty="0" smtClean="0">
                <a:solidFill>
                  <a:srgbClr val="FF0000"/>
                </a:solidFill>
                <a:latin typeface="Times New Roman" pitchFamily="18" charset="0"/>
                <a:cs typeface="Times New Roman" pitchFamily="18" charset="0"/>
              </a:rPr>
              <a:t>ác nghị quyết của Đại hội được triển khai quán triệt trực tuyến vào ngày 27 và 28/3/2021. </a:t>
            </a:r>
          </a:p>
          <a:p>
            <a:pPr algn="just" fontAlgn="base"/>
            <a:endParaRPr lang="vi-VN" sz="2600" b="1" dirty="0" smtClean="0">
              <a:solidFill>
                <a:srgbClr val="FF0000"/>
              </a:solidFill>
              <a:latin typeface="Times New Roman" pitchFamily="18" charset="0"/>
              <a:cs typeface="Times New Roman" pitchFamily="18" charset="0"/>
            </a:endParaRPr>
          </a:p>
          <a:p>
            <a:pPr algn="just" fontAlgn="base"/>
            <a:r>
              <a:rPr lang="vi-VN" sz="2600" b="1" dirty="0" smtClean="0">
                <a:solidFill>
                  <a:srgbClr val="FF0000"/>
                </a:solidFill>
                <a:latin typeface="Times New Roman" pitchFamily="18" charset="0"/>
                <a:cs typeface="Times New Roman" pitchFamily="18" charset="0"/>
              </a:rPr>
              <a:t>Tại hội thi này, tôi xin báo cáo chuyên đề: </a:t>
            </a:r>
          </a:p>
          <a:p>
            <a:pPr algn="ctr" fontAlgn="base"/>
            <a:r>
              <a:rPr lang="vi-VN" sz="2600" b="1" dirty="0" smtClean="0">
                <a:solidFill>
                  <a:srgbClr val="00B0F0"/>
                </a:solidFill>
                <a:latin typeface="Times New Roman" pitchFamily="18" charset="0"/>
                <a:cs typeface="Times New Roman" pitchFamily="18" charset="0"/>
              </a:rPr>
              <a:t>“Những nội dung chủ yếu Chiến lược phát triển </a:t>
            </a:r>
          </a:p>
          <a:p>
            <a:pPr algn="ctr" fontAlgn="base"/>
            <a:r>
              <a:rPr lang="vi-VN" sz="2600" b="1" dirty="0" smtClean="0">
                <a:solidFill>
                  <a:srgbClr val="00B0F0"/>
                </a:solidFill>
                <a:latin typeface="Times New Roman" pitchFamily="18" charset="0"/>
                <a:cs typeface="Times New Roman" pitchFamily="18" charset="0"/>
              </a:rPr>
              <a:t>Kinh tế-Xã hội 10 năm 2021-2030”</a:t>
            </a:r>
            <a:endParaRPr lang="vi-VN" sz="2600" b="1" dirty="0">
              <a:solidFill>
                <a:srgbClr val="00B0F0"/>
              </a:solidFill>
              <a:latin typeface="Times New Roman" pitchFamily="18" charset="0"/>
              <a:cs typeface="Times New Roman" pitchFamily="18" charset="0"/>
            </a:endParaRPr>
          </a:p>
        </p:txBody>
      </p:sp>
      <p:pic>
        <p:nvPicPr>
          <p:cNvPr id="6" name="Picture 2" descr="Thủ tướng Nguyễn Xuân Phúc trình bày chuyên đề Chiến lược phát triển kinh tế xã hội 10 nă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599" y="3981253"/>
            <a:ext cx="4267201" cy="275558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4"/>
          <a:srcRect/>
          <a:stretch>
            <a:fillRect/>
          </a:stretch>
        </p:blipFill>
        <p:spPr bwMode="auto">
          <a:xfrm>
            <a:off x="4724399" y="3981253"/>
            <a:ext cx="4267201" cy="2755580"/>
          </a:xfrm>
          <a:prstGeom prst="rect">
            <a:avLst/>
          </a:prstGeom>
          <a:noFill/>
          <a:ln w="9525">
            <a:noFill/>
            <a:miter lim="800000"/>
            <a:headEnd/>
            <a:tailEnd/>
          </a:ln>
          <a:effectLst/>
        </p:spPr>
      </p:pic>
    </p:spTree>
    <p:extLst>
      <p:ext uri="{BB962C8B-B14F-4D97-AF65-F5344CB8AC3E}">
        <p14:creationId xmlns:p14="http://schemas.microsoft.com/office/powerpoint/2010/main" val="3274468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3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 calcmode="lin" valueType="num">
                                      <p:cBhvr>
                                        <p:cTn id="15" dur="1000" fill="hold"/>
                                        <p:tgtEl>
                                          <p:spTgt spid="6"/>
                                        </p:tgtEl>
                                        <p:attrNameLst>
                                          <p:attrName>style.rotation</p:attrName>
                                        </p:attrNameLst>
                                      </p:cBhvr>
                                      <p:tavLst>
                                        <p:tav tm="0">
                                          <p:val>
                                            <p:fltVal val="90"/>
                                          </p:val>
                                        </p:tav>
                                        <p:tav tm="100000">
                                          <p:val>
                                            <p:fltVal val="0"/>
                                          </p:val>
                                        </p:tav>
                                      </p:tavLst>
                                    </p:anim>
                                    <p:animEffect transition="in" filter="fade">
                                      <p:cBhvr>
                                        <p:cTn id="16" dur="1000"/>
                                        <p:tgtEl>
                                          <p:spTgt spid="6"/>
                                        </p:tgtEl>
                                      </p:cBhvr>
                                    </p:animEffect>
                                  </p:childTnLst>
                                </p:cTn>
                              </p:par>
                              <p:par>
                                <p:cTn id="17" presetID="31" presetClass="entr" presetSubtype="0" fill="hold" nodeType="withEffect">
                                  <p:stCondLst>
                                    <p:cond delay="0"/>
                                  </p:stCondLst>
                                  <p:childTnLst>
                                    <p:set>
                                      <p:cBhvr>
                                        <p:cTn id="18" dur="1" fill="hold">
                                          <p:stCondLst>
                                            <p:cond delay="0"/>
                                          </p:stCondLst>
                                        </p:cTn>
                                        <p:tgtEl>
                                          <p:spTgt spid="2050"/>
                                        </p:tgtEl>
                                        <p:attrNameLst>
                                          <p:attrName>style.visibility</p:attrName>
                                        </p:attrNameLst>
                                      </p:cBhvr>
                                      <p:to>
                                        <p:strVal val="visible"/>
                                      </p:to>
                                    </p:set>
                                    <p:anim calcmode="lin" valueType="num">
                                      <p:cBhvr>
                                        <p:cTn id="19" dur="1000" fill="hold"/>
                                        <p:tgtEl>
                                          <p:spTgt spid="2050"/>
                                        </p:tgtEl>
                                        <p:attrNameLst>
                                          <p:attrName>ppt_w</p:attrName>
                                        </p:attrNameLst>
                                      </p:cBhvr>
                                      <p:tavLst>
                                        <p:tav tm="0">
                                          <p:val>
                                            <p:fltVal val="0"/>
                                          </p:val>
                                        </p:tav>
                                        <p:tav tm="100000">
                                          <p:val>
                                            <p:strVal val="#ppt_w"/>
                                          </p:val>
                                        </p:tav>
                                      </p:tavLst>
                                    </p:anim>
                                    <p:anim calcmode="lin" valueType="num">
                                      <p:cBhvr>
                                        <p:cTn id="20" dur="1000" fill="hold"/>
                                        <p:tgtEl>
                                          <p:spTgt spid="2050"/>
                                        </p:tgtEl>
                                        <p:attrNameLst>
                                          <p:attrName>ppt_h</p:attrName>
                                        </p:attrNameLst>
                                      </p:cBhvr>
                                      <p:tavLst>
                                        <p:tav tm="0">
                                          <p:val>
                                            <p:fltVal val="0"/>
                                          </p:val>
                                        </p:tav>
                                        <p:tav tm="100000">
                                          <p:val>
                                            <p:strVal val="#ppt_h"/>
                                          </p:val>
                                        </p:tav>
                                      </p:tavLst>
                                    </p:anim>
                                    <p:anim calcmode="lin" valueType="num">
                                      <p:cBhvr>
                                        <p:cTn id="21" dur="1000" fill="hold"/>
                                        <p:tgtEl>
                                          <p:spTgt spid="2050"/>
                                        </p:tgtEl>
                                        <p:attrNameLst>
                                          <p:attrName>style.rotation</p:attrName>
                                        </p:attrNameLst>
                                      </p:cBhvr>
                                      <p:tavLst>
                                        <p:tav tm="0">
                                          <p:val>
                                            <p:fltVal val="90"/>
                                          </p:val>
                                        </p:tav>
                                        <p:tav tm="100000">
                                          <p:val>
                                            <p:fltVal val="0"/>
                                          </p:val>
                                        </p:tav>
                                      </p:tavLst>
                                    </p:anim>
                                    <p:animEffect transition="in" filter="fade">
                                      <p:cBhvr>
                                        <p:cTn id="22" dur="1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5023" y="0"/>
            <a:ext cx="6858000" cy="6858000"/>
          </a:xfrm>
          <a:prstGeom prst="rect">
            <a:avLst/>
          </a:prstGeom>
        </p:spPr>
      </p:pic>
      <p:sp>
        <p:nvSpPr>
          <p:cNvPr id="3" name="Horizontal Scroll 2"/>
          <p:cNvSpPr/>
          <p:nvPr/>
        </p:nvSpPr>
        <p:spPr>
          <a:xfrm>
            <a:off x="2057400" y="2438400"/>
            <a:ext cx="5181600" cy="1752600"/>
          </a:xfrm>
          <a:prstGeom prst="horizontalScroll">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latin typeface="Times New Roman" panose="02020603050405020304" pitchFamily="18" charset="0"/>
                <a:cs typeface="Times New Roman" panose="02020603050405020304" pitchFamily="18" charset="0"/>
              </a:rPr>
              <a:t>BỐ CỤC NỘI </a:t>
            </a:r>
            <a:r>
              <a:rPr lang="en-US" sz="2800" b="1" dirty="0" smtClean="0">
                <a:solidFill>
                  <a:srgbClr val="FF0000"/>
                </a:solidFill>
                <a:latin typeface="Times New Roman" panose="02020603050405020304" pitchFamily="18" charset="0"/>
                <a:cs typeface="Times New Roman" panose="02020603050405020304" pitchFamily="18" charset="0"/>
              </a:rPr>
              <a:t>DUNG</a:t>
            </a:r>
            <a:r>
              <a:rPr lang="vi-VN" sz="2800" b="1" dirty="0" smtClean="0">
                <a:solidFill>
                  <a:srgbClr val="FF0000"/>
                </a:solidFill>
                <a:latin typeface="Times New Roman" panose="02020603050405020304" pitchFamily="18" charset="0"/>
                <a:cs typeface="Times New Roman" panose="02020603050405020304" pitchFamily="18" charset="0"/>
              </a:rPr>
              <a:t> CỦA CHIẾN LƯỢC</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10" name="Oval 9"/>
          <p:cNvSpPr/>
          <p:nvPr/>
        </p:nvSpPr>
        <p:spPr>
          <a:xfrm>
            <a:off x="68325" y="152400"/>
            <a:ext cx="2751075" cy="1657476"/>
          </a:xfrm>
          <a:prstGeom prst="ellipse">
            <a:avLst/>
          </a:prstGeom>
          <a:solidFill>
            <a:schemeClr val="accent2">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accent5">
                    <a:lumMod val="75000"/>
                  </a:schemeClr>
                </a:solidFill>
                <a:latin typeface="Times New Roman" panose="02020603050405020304" pitchFamily="18" charset="0"/>
                <a:cs typeface="Times New Roman" panose="02020603050405020304" pitchFamily="18" charset="0"/>
              </a:rPr>
              <a:t>1. </a:t>
            </a:r>
            <a:r>
              <a:rPr lang="en-US" sz="2400" b="1" dirty="0" err="1">
                <a:solidFill>
                  <a:schemeClr val="accent5">
                    <a:lumMod val="75000"/>
                  </a:schemeClr>
                </a:solidFill>
                <a:latin typeface="Times New Roman" panose="02020603050405020304" pitchFamily="18" charset="0"/>
                <a:cs typeface="Times New Roman" panose="02020603050405020304" pitchFamily="18" charset="0"/>
              </a:rPr>
              <a:t>Chủ</a:t>
            </a:r>
            <a:r>
              <a:rPr lang="en-US" sz="2400" b="1" dirty="0">
                <a:solidFill>
                  <a:schemeClr val="accent5">
                    <a:lumMod val="75000"/>
                  </a:schemeClr>
                </a:solidFill>
                <a:latin typeface="Times New Roman" panose="02020603050405020304" pitchFamily="18" charset="0"/>
                <a:cs typeface="Times New Roman" panose="02020603050405020304" pitchFamily="18" charset="0"/>
              </a:rPr>
              <a:t> </a:t>
            </a:r>
            <a:r>
              <a:rPr lang="en-US" sz="2400" b="1" dirty="0" err="1">
                <a:solidFill>
                  <a:schemeClr val="accent5">
                    <a:lumMod val="75000"/>
                  </a:schemeClr>
                </a:solidFill>
                <a:latin typeface="Times New Roman" panose="02020603050405020304" pitchFamily="18" charset="0"/>
                <a:cs typeface="Times New Roman" panose="02020603050405020304" pitchFamily="18" charset="0"/>
              </a:rPr>
              <a:t>đề</a:t>
            </a:r>
            <a:r>
              <a:rPr lang="en-US" sz="2400" b="1" dirty="0">
                <a:solidFill>
                  <a:schemeClr val="accent5">
                    <a:lumMod val="75000"/>
                  </a:schemeClr>
                </a:solidFill>
                <a:latin typeface="Times New Roman" panose="02020603050405020304" pitchFamily="18" charset="0"/>
                <a:cs typeface="Times New Roman" panose="02020603050405020304" pitchFamily="18" charset="0"/>
              </a:rPr>
              <a:t> </a:t>
            </a:r>
            <a:r>
              <a:rPr lang="en-US" sz="2400" b="1" dirty="0" err="1">
                <a:solidFill>
                  <a:schemeClr val="accent5">
                    <a:lumMod val="75000"/>
                  </a:schemeClr>
                </a:solidFill>
                <a:latin typeface="Times New Roman" panose="02020603050405020304" pitchFamily="18" charset="0"/>
                <a:cs typeface="Times New Roman" panose="02020603050405020304" pitchFamily="18" charset="0"/>
              </a:rPr>
              <a:t>chiến</a:t>
            </a:r>
            <a:r>
              <a:rPr lang="en-US" sz="2400" b="1" dirty="0">
                <a:solidFill>
                  <a:schemeClr val="accent5">
                    <a:lumMod val="75000"/>
                  </a:schemeClr>
                </a:solidFill>
                <a:latin typeface="Times New Roman" panose="02020603050405020304" pitchFamily="18" charset="0"/>
                <a:cs typeface="Times New Roman" panose="02020603050405020304" pitchFamily="18" charset="0"/>
              </a:rPr>
              <a:t> </a:t>
            </a:r>
            <a:r>
              <a:rPr lang="en-US" sz="2400" b="1" dirty="0" err="1">
                <a:solidFill>
                  <a:schemeClr val="accent5">
                    <a:lumMod val="75000"/>
                  </a:schemeClr>
                </a:solidFill>
                <a:latin typeface="Times New Roman" panose="02020603050405020304" pitchFamily="18" charset="0"/>
                <a:cs typeface="Times New Roman" panose="02020603050405020304" pitchFamily="18" charset="0"/>
              </a:rPr>
              <a:t>lược</a:t>
            </a:r>
            <a:endParaRPr lang="en-US" sz="2400" b="1" dirty="0">
              <a:solidFill>
                <a:schemeClr val="accent5">
                  <a:lumMod val="75000"/>
                </a:schemeClr>
              </a:solidFill>
              <a:latin typeface="Times New Roman" panose="02020603050405020304" pitchFamily="18" charset="0"/>
              <a:cs typeface="Times New Roman" panose="02020603050405020304" pitchFamily="18" charset="0"/>
            </a:endParaRPr>
          </a:p>
        </p:txBody>
      </p:sp>
      <p:sp>
        <p:nvSpPr>
          <p:cNvPr id="19" name="Oval 18"/>
          <p:cNvSpPr/>
          <p:nvPr/>
        </p:nvSpPr>
        <p:spPr>
          <a:xfrm>
            <a:off x="2999713" y="57276"/>
            <a:ext cx="3016585" cy="1657476"/>
          </a:xfrm>
          <a:prstGeom prst="ellipse">
            <a:avLst/>
          </a:prstGeom>
          <a:solidFill>
            <a:schemeClr val="accent2">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accent5">
                    <a:lumMod val="75000"/>
                  </a:schemeClr>
                </a:solidFill>
                <a:latin typeface="Times New Roman" panose="02020603050405020304" pitchFamily="18" charset="0"/>
                <a:cs typeface="Times New Roman" panose="02020603050405020304" pitchFamily="18" charset="0"/>
              </a:rPr>
              <a:t>2. </a:t>
            </a:r>
            <a:r>
              <a:rPr lang="en-US" sz="2400" b="1" dirty="0" err="1">
                <a:solidFill>
                  <a:schemeClr val="accent5">
                    <a:lumMod val="75000"/>
                  </a:schemeClr>
                </a:solidFill>
                <a:latin typeface="Times New Roman" panose="02020603050405020304" pitchFamily="18" charset="0"/>
                <a:cs typeface="Times New Roman" panose="02020603050405020304" pitchFamily="18" charset="0"/>
              </a:rPr>
              <a:t>Bối</a:t>
            </a:r>
            <a:r>
              <a:rPr lang="en-US" sz="2400" b="1" dirty="0">
                <a:solidFill>
                  <a:schemeClr val="accent5">
                    <a:lumMod val="75000"/>
                  </a:schemeClr>
                </a:solidFill>
                <a:latin typeface="Times New Roman" panose="02020603050405020304" pitchFamily="18" charset="0"/>
                <a:cs typeface="Times New Roman" panose="02020603050405020304" pitchFamily="18" charset="0"/>
              </a:rPr>
              <a:t> </a:t>
            </a:r>
            <a:r>
              <a:rPr lang="en-US" sz="2400" b="1" dirty="0" err="1">
                <a:solidFill>
                  <a:schemeClr val="accent5">
                    <a:lumMod val="75000"/>
                  </a:schemeClr>
                </a:solidFill>
                <a:latin typeface="Times New Roman" panose="02020603050405020304" pitchFamily="18" charset="0"/>
                <a:cs typeface="Times New Roman" panose="02020603050405020304" pitchFamily="18" charset="0"/>
              </a:rPr>
              <a:t>cảnh</a:t>
            </a:r>
            <a:endParaRPr lang="en-US" sz="2400" b="1" dirty="0">
              <a:solidFill>
                <a:schemeClr val="accent5">
                  <a:lumMod val="75000"/>
                </a:schemeClr>
              </a:solidFill>
              <a:latin typeface="Times New Roman" panose="02020603050405020304" pitchFamily="18" charset="0"/>
              <a:cs typeface="Times New Roman" panose="02020603050405020304" pitchFamily="18" charset="0"/>
            </a:endParaRPr>
          </a:p>
        </p:txBody>
      </p:sp>
      <p:sp>
        <p:nvSpPr>
          <p:cNvPr id="20" name="Oval 19"/>
          <p:cNvSpPr/>
          <p:nvPr/>
        </p:nvSpPr>
        <p:spPr>
          <a:xfrm>
            <a:off x="3072564" y="5053544"/>
            <a:ext cx="2936155" cy="1710723"/>
          </a:xfrm>
          <a:prstGeom prst="ellipse">
            <a:avLst/>
          </a:prstGeom>
          <a:solidFill>
            <a:schemeClr val="accent2">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accent5">
                    <a:lumMod val="75000"/>
                  </a:schemeClr>
                </a:solidFill>
                <a:latin typeface="Times New Roman" panose="02020603050405020304" pitchFamily="18" charset="0"/>
                <a:cs typeface="Times New Roman" panose="02020603050405020304" pitchFamily="18" charset="0"/>
              </a:rPr>
              <a:t>5. </a:t>
            </a:r>
            <a:r>
              <a:rPr lang="en-US" sz="2400" b="1" dirty="0" err="1">
                <a:solidFill>
                  <a:schemeClr val="accent5">
                    <a:lumMod val="75000"/>
                  </a:schemeClr>
                </a:solidFill>
                <a:latin typeface="Times New Roman" panose="02020603050405020304" pitchFamily="18" charset="0"/>
                <a:cs typeface="Times New Roman" panose="02020603050405020304" pitchFamily="18" charset="0"/>
              </a:rPr>
              <a:t>Các</a:t>
            </a:r>
            <a:r>
              <a:rPr lang="en-US" sz="2400" b="1" dirty="0">
                <a:solidFill>
                  <a:schemeClr val="accent5">
                    <a:lumMod val="75000"/>
                  </a:schemeClr>
                </a:solidFill>
                <a:latin typeface="Times New Roman" panose="02020603050405020304" pitchFamily="18" charset="0"/>
                <a:cs typeface="Times New Roman" panose="02020603050405020304" pitchFamily="18" charset="0"/>
              </a:rPr>
              <a:t> </a:t>
            </a:r>
            <a:r>
              <a:rPr lang="en-US" sz="2400" b="1" dirty="0" err="1">
                <a:solidFill>
                  <a:schemeClr val="accent5">
                    <a:lumMod val="75000"/>
                  </a:schemeClr>
                </a:solidFill>
                <a:latin typeface="Times New Roman" panose="02020603050405020304" pitchFamily="18" charset="0"/>
                <a:cs typeface="Times New Roman" panose="02020603050405020304" pitchFamily="18" charset="0"/>
              </a:rPr>
              <a:t>đột</a:t>
            </a:r>
            <a:r>
              <a:rPr lang="en-US" sz="2400" b="1" dirty="0">
                <a:solidFill>
                  <a:schemeClr val="accent5">
                    <a:lumMod val="75000"/>
                  </a:schemeClr>
                </a:solidFill>
                <a:latin typeface="Times New Roman" panose="02020603050405020304" pitchFamily="18" charset="0"/>
                <a:cs typeface="Times New Roman" panose="02020603050405020304" pitchFamily="18" charset="0"/>
              </a:rPr>
              <a:t> </a:t>
            </a:r>
            <a:r>
              <a:rPr lang="en-US" sz="2400" b="1" dirty="0" err="1" smtClean="0">
                <a:solidFill>
                  <a:schemeClr val="accent5">
                    <a:lumMod val="75000"/>
                  </a:schemeClr>
                </a:solidFill>
                <a:latin typeface="Times New Roman" panose="02020603050405020304" pitchFamily="18" charset="0"/>
                <a:cs typeface="Times New Roman" panose="02020603050405020304" pitchFamily="18" charset="0"/>
              </a:rPr>
              <a:t>phá</a:t>
            </a:r>
            <a:r>
              <a:rPr lang="en-US" sz="2400" b="1" dirty="0" smtClean="0">
                <a:solidFill>
                  <a:schemeClr val="accent5">
                    <a:lumMod val="75000"/>
                  </a:schemeClr>
                </a:solidFill>
                <a:latin typeface="Times New Roman" panose="02020603050405020304" pitchFamily="18" charset="0"/>
                <a:cs typeface="Times New Roman" panose="02020603050405020304" pitchFamily="18" charset="0"/>
              </a:rPr>
              <a:t> </a:t>
            </a:r>
            <a:r>
              <a:rPr lang="en-US" sz="2400" b="1" dirty="0" err="1">
                <a:solidFill>
                  <a:schemeClr val="accent5">
                    <a:lumMod val="75000"/>
                  </a:schemeClr>
                </a:solidFill>
                <a:latin typeface="Times New Roman" panose="02020603050405020304" pitchFamily="18" charset="0"/>
                <a:cs typeface="Times New Roman" panose="02020603050405020304" pitchFamily="18" charset="0"/>
              </a:rPr>
              <a:t>chiến</a:t>
            </a:r>
            <a:r>
              <a:rPr lang="en-US" sz="2400" b="1" dirty="0">
                <a:solidFill>
                  <a:schemeClr val="accent5">
                    <a:lumMod val="75000"/>
                  </a:schemeClr>
                </a:solidFill>
                <a:latin typeface="Times New Roman" panose="02020603050405020304" pitchFamily="18" charset="0"/>
                <a:cs typeface="Times New Roman" panose="02020603050405020304" pitchFamily="18" charset="0"/>
              </a:rPr>
              <a:t> </a:t>
            </a:r>
            <a:r>
              <a:rPr lang="en-US" sz="2400" b="1" dirty="0" err="1">
                <a:solidFill>
                  <a:schemeClr val="accent5">
                    <a:lumMod val="75000"/>
                  </a:schemeClr>
                </a:solidFill>
                <a:latin typeface="Times New Roman" panose="02020603050405020304" pitchFamily="18" charset="0"/>
                <a:cs typeface="Times New Roman" panose="02020603050405020304" pitchFamily="18" charset="0"/>
              </a:rPr>
              <a:t>lược</a:t>
            </a:r>
            <a:endParaRPr lang="en-US" sz="2400" b="1" dirty="0">
              <a:solidFill>
                <a:schemeClr val="accent5">
                  <a:lumMod val="75000"/>
                </a:schemeClr>
              </a:solidFill>
              <a:latin typeface="Times New Roman" panose="02020603050405020304" pitchFamily="18" charset="0"/>
              <a:cs typeface="Times New Roman" panose="02020603050405020304" pitchFamily="18" charset="0"/>
            </a:endParaRPr>
          </a:p>
        </p:txBody>
      </p:sp>
      <p:sp>
        <p:nvSpPr>
          <p:cNvPr id="21" name="Oval 20"/>
          <p:cNvSpPr/>
          <p:nvPr/>
        </p:nvSpPr>
        <p:spPr>
          <a:xfrm>
            <a:off x="6629400" y="4953000"/>
            <a:ext cx="2514600" cy="1710723"/>
          </a:xfrm>
          <a:prstGeom prst="ellipse">
            <a:avLst/>
          </a:prstGeom>
          <a:solidFill>
            <a:schemeClr val="accent2">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accent5">
                    <a:lumMod val="75000"/>
                  </a:schemeClr>
                </a:solidFill>
                <a:latin typeface="Times New Roman" panose="02020603050405020304" pitchFamily="18" charset="0"/>
                <a:cs typeface="Times New Roman" panose="02020603050405020304" pitchFamily="18" charset="0"/>
              </a:rPr>
              <a:t>4. </a:t>
            </a:r>
            <a:r>
              <a:rPr lang="en-US" sz="2400" b="1" dirty="0" err="1">
                <a:solidFill>
                  <a:schemeClr val="accent5">
                    <a:lumMod val="75000"/>
                  </a:schemeClr>
                </a:solidFill>
                <a:latin typeface="Times New Roman" panose="02020603050405020304" pitchFamily="18" charset="0"/>
                <a:cs typeface="Times New Roman" panose="02020603050405020304" pitchFamily="18" charset="0"/>
              </a:rPr>
              <a:t>Mục</a:t>
            </a:r>
            <a:r>
              <a:rPr lang="en-US" sz="2400" b="1" dirty="0">
                <a:solidFill>
                  <a:schemeClr val="accent5">
                    <a:lumMod val="75000"/>
                  </a:schemeClr>
                </a:solidFill>
                <a:latin typeface="Times New Roman" panose="02020603050405020304" pitchFamily="18" charset="0"/>
                <a:cs typeface="Times New Roman" panose="02020603050405020304" pitchFamily="18" charset="0"/>
              </a:rPr>
              <a:t> </a:t>
            </a:r>
            <a:r>
              <a:rPr lang="en-US" sz="2400" b="1" dirty="0" err="1">
                <a:solidFill>
                  <a:schemeClr val="accent5">
                    <a:lumMod val="75000"/>
                  </a:schemeClr>
                </a:solidFill>
                <a:latin typeface="Times New Roman" panose="02020603050405020304" pitchFamily="18" charset="0"/>
                <a:cs typeface="Times New Roman" panose="02020603050405020304" pitchFamily="18" charset="0"/>
              </a:rPr>
              <a:t>tiêu</a:t>
            </a:r>
            <a:r>
              <a:rPr lang="en-US" sz="2400" b="1" dirty="0">
                <a:solidFill>
                  <a:schemeClr val="accent5">
                    <a:lumMod val="75000"/>
                  </a:schemeClr>
                </a:solidFill>
                <a:latin typeface="Times New Roman" panose="02020603050405020304" pitchFamily="18" charset="0"/>
                <a:cs typeface="Times New Roman" panose="02020603050405020304" pitchFamily="18" charset="0"/>
              </a:rPr>
              <a:t>, </a:t>
            </a:r>
            <a:r>
              <a:rPr lang="en-US" sz="2400" b="1" dirty="0" err="1">
                <a:solidFill>
                  <a:schemeClr val="accent5">
                    <a:lumMod val="75000"/>
                  </a:schemeClr>
                </a:solidFill>
                <a:latin typeface="Times New Roman" panose="02020603050405020304" pitchFamily="18" charset="0"/>
                <a:cs typeface="Times New Roman" panose="02020603050405020304" pitchFamily="18" charset="0"/>
              </a:rPr>
              <a:t>chiến</a:t>
            </a:r>
            <a:r>
              <a:rPr lang="en-US" sz="2400" b="1" dirty="0">
                <a:solidFill>
                  <a:schemeClr val="accent5">
                    <a:lumMod val="75000"/>
                  </a:schemeClr>
                </a:solidFill>
                <a:latin typeface="Times New Roman" panose="02020603050405020304" pitchFamily="18" charset="0"/>
                <a:cs typeface="Times New Roman" panose="02020603050405020304" pitchFamily="18" charset="0"/>
              </a:rPr>
              <a:t> </a:t>
            </a:r>
            <a:r>
              <a:rPr lang="en-US" sz="2400" b="1" dirty="0" err="1">
                <a:solidFill>
                  <a:schemeClr val="accent5">
                    <a:lumMod val="75000"/>
                  </a:schemeClr>
                </a:solidFill>
                <a:latin typeface="Times New Roman" panose="02020603050405020304" pitchFamily="18" charset="0"/>
                <a:cs typeface="Times New Roman" panose="02020603050405020304" pitchFamily="18" charset="0"/>
              </a:rPr>
              <a:t>lược</a:t>
            </a:r>
            <a:endParaRPr lang="en-US" sz="2400" b="1" dirty="0">
              <a:solidFill>
                <a:schemeClr val="accent5">
                  <a:lumMod val="75000"/>
                </a:schemeClr>
              </a:solidFill>
              <a:latin typeface="Times New Roman" panose="02020603050405020304" pitchFamily="18" charset="0"/>
              <a:cs typeface="Times New Roman" panose="02020603050405020304" pitchFamily="18" charset="0"/>
            </a:endParaRPr>
          </a:p>
        </p:txBody>
      </p:sp>
      <p:sp>
        <p:nvSpPr>
          <p:cNvPr id="22" name="Oval 21"/>
          <p:cNvSpPr/>
          <p:nvPr/>
        </p:nvSpPr>
        <p:spPr>
          <a:xfrm>
            <a:off x="6462246" y="76201"/>
            <a:ext cx="2529353" cy="1638552"/>
          </a:xfrm>
          <a:prstGeom prst="ellipse">
            <a:avLst/>
          </a:prstGeom>
          <a:solidFill>
            <a:schemeClr val="bg2"/>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accent5">
                    <a:lumMod val="75000"/>
                  </a:schemeClr>
                </a:solidFill>
                <a:latin typeface="Times New Roman" panose="02020603050405020304" pitchFamily="18" charset="0"/>
                <a:cs typeface="Times New Roman" panose="02020603050405020304" pitchFamily="18" charset="0"/>
              </a:rPr>
              <a:t>3. </a:t>
            </a:r>
            <a:r>
              <a:rPr lang="en-US" sz="2400" b="1" dirty="0" err="1">
                <a:solidFill>
                  <a:schemeClr val="accent5">
                    <a:lumMod val="75000"/>
                  </a:schemeClr>
                </a:solidFill>
                <a:latin typeface="Times New Roman" panose="02020603050405020304" pitchFamily="18" charset="0"/>
                <a:cs typeface="Times New Roman" panose="02020603050405020304" pitchFamily="18" charset="0"/>
              </a:rPr>
              <a:t>Quan</a:t>
            </a:r>
            <a:r>
              <a:rPr lang="en-US" sz="2400" b="1" dirty="0">
                <a:solidFill>
                  <a:schemeClr val="accent5">
                    <a:lumMod val="75000"/>
                  </a:schemeClr>
                </a:solidFill>
                <a:latin typeface="Times New Roman" panose="02020603050405020304" pitchFamily="18" charset="0"/>
                <a:cs typeface="Times New Roman" panose="02020603050405020304" pitchFamily="18" charset="0"/>
              </a:rPr>
              <a:t> </a:t>
            </a:r>
            <a:r>
              <a:rPr lang="en-US" sz="2400" b="1" dirty="0" err="1">
                <a:solidFill>
                  <a:schemeClr val="accent5">
                    <a:lumMod val="75000"/>
                  </a:schemeClr>
                </a:solidFill>
                <a:latin typeface="Times New Roman" panose="02020603050405020304" pitchFamily="18" charset="0"/>
                <a:cs typeface="Times New Roman" panose="02020603050405020304" pitchFamily="18" charset="0"/>
              </a:rPr>
              <a:t>điểm</a:t>
            </a:r>
            <a:r>
              <a:rPr lang="en-US" sz="2400" b="1" dirty="0">
                <a:solidFill>
                  <a:schemeClr val="accent5">
                    <a:lumMod val="75000"/>
                  </a:schemeClr>
                </a:solidFill>
                <a:latin typeface="Times New Roman" panose="02020603050405020304" pitchFamily="18" charset="0"/>
                <a:cs typeface="Times New Roman" panose="02020603050405020304" pitchFamily="18" charset="0"/>
              </a:rPr>
              <a:t> </a:t>
            </a:r>
            <a:r>
              <a:rPr lang="en-US" sz="2400" b="1" dirty="0" err="1">
                <a:solidFill>
                  <a:schemeClr val="accent5">
                    <a:lumMod val="75000"/>
                  </a:schemeClr>
                </a:solidFill>
                <a:latin typeface="Times New Roman" panose="02020603050405020304" pitchFamily="18" charset="0"/>
                <a:cs typeface="Times New Roman" panose="02020603050405020304" pitchFamily="18" charset="0"/>
              </a:rPr>
              <a:t>phát</a:t>
            </a:r>
            <a:r>
              <a:rPr lang="en-US" sz="2400" b="1" dirty="0">
                <a:solidFill>
                  <a:schemeClr val="accent5">
                    <a:lumMod val="75000"/>
                  </a:schemeClr>
                </a:solidFill>
                <a:latin typeface="Times New Roman" panose="02020603050405020304" pitchFamily="18" charset="0"/>
                <a:cs typeface="Times New Roman" panose="02020603050405020304" pitchFamily="18" charset="0"/>
              </a:rPr>
              <a:t> </a:t>
            </a:r>
            <a:r>
              <a:rPr lang="en-US" sz="2400" b="1" dirty="0" err="1">
                <a:solidFill>
                  <a:schemeClr val="accent5">
                    <a:lumMod val="75000"/>
                  </a:schemeClr>
                </a:solidFill>
                <a:latin typeface="Times New Roman" panose="02020603050405020304" pitchFamily="18" charset="0"/>
                <a:cs typeface="Times New Roman" panose="02020603050405020304" pitchFamily="18" charset="0"/>
              </a:rPr>
              <a:t>triển</a:t>
            </a:r>
            <a:endParaRPr lang="en-US" sz="2400" b="1" dirty="0">
              <a:solidFill>
                <a:schemeClr val="accent5">
                  <a:lumMod val="75000"/>
                </a:schemeClr>
              </a:solidFill>
              <a:latin typeface="Times New Roman" panose="02020603050405020304" pitchFamily="18" charset="0"/>
              <a:cs typeface="Times New Roman" panose="02020603050405020304" pitchFamily="18" charset="0"/>
            </a:endParaRPr>
          </a:p>
        </p:txBody>
      </p:sp>
      <p:sp>
        <p:nvSpPr>
          <p:cNvPr id="11" name="Right Arrow 10"/>
          <p:cNvSpPr/>
          <p:nvPr/>
        </p:nvSpPr>
        <p:spPr>
          <a:xfrm rot="12890666">
            <a:off x="2150863" y="1904980"/>
            <a:ext cx="1794741" cy="3810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Arrow 22"/>
          <p:cNvSpPr/>
          <p:nvPr/>
        </p:nvSpPr>
        <p:spPr>
          <a:xfrm rot="16200000">
            <a:off x="3826524" y="1952883"/>
            <a:ext cx="1047235" cy="3810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ight Arrow 23"/>
          <p:cNvSpPr/>
          <p:nvPr/>
        </p:nvSpPr>
        <p:spPr>
          <a:xfrm rot="8557365">
            <a:off x="2097062" y="4402548"/>
            <a:ext cx="1836129" cy="39906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ight Arrow 24"/>
          <p:cNvSpPr/>
          <p:nvPr/>
        </p:nvSpPr>
        <p:spPr>
          <a:xfrm rot="5400000">
            <a:off x="3829916" y="4342822"/>
            <a:ext cx="1040449" cy="3810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ight Arrow 25"/>
          <p:cNvSpPr/>
          <p:nvPr/>
        </p:nvSpPr>
        <p:spPr>
          <a:xfrm rot="2461366">
            <a:off x="4664250" y="4571609"/>
            <a:ext cx="2108782" cy="3810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rot="19573548">
            <a:off x="4716187" y="1786312"/>
            <a:ext cx="2195082" cy="3810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4922516"/>
            <a:ext cx="2666998" cy="1752600"/>
          </a:xfrm>
          <a:prstGeom prst="ellipse">
            <a:avLst/>
          </a:prstGeom>
          <a:solidFill>
            <a:schemeClr val="accent2">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accent5">
                    <a:lumMod val="75000"/>
                  </a:schemeClr>
                </a:solidFill>
                <a:latin typeface="Times New Roman" panose="02020603050405020304" pitchFamily="18" charset="0"/>
                <a:cs typeface="Times New Roman" panose="02020603050405020304" pitchFamily="18" charset="0"/>
              </a:rPr>
              <a:t>6. </a:t>
            </a:r>
            <a:r>
              <a:rPr lang="en-US" sz="2400" b="1" dirty="0" err="1" smtClean="0">
                <a:solidFill>
                  <a:schemeClr val="accent5">
                    <a:lumMod val="75000"/>
                  </a:schemeClr>
                </a:solidFill>
                <a:latin typeface="Times New Roman" panose="02020603050405020304" pitchFamily="18" charset="0"/>
                <a:cs typeface="Times New Roman" panose="02020603050405020304" pitchFamily="18" charset="0"/>
              </a:rPr>
              <a:t>Phương</a:t>
            </a:r>
            <a:r>
              <a:rPr lang="en-US" sz="2400" b="1" dirty="0" smtClean="0">
                <a:solidFill>
                  <a:schemeClr val="accent5">
                    <a:lumMod val="75000"/>
                  </a:schemeClr>
                </a:solidFill>
                <a:latin typeface="Times New Roman" panose="02020603050405020304" pitchFamily="18" charset="0"/>
                <a:cs typeface="Times New Roman" panose="02020603050405020304" pitchFamily="18" charset="0"/>
              </a:rPr>
              <a:t> </a:t>
            </a:r>
            <a:r>
              <a:rPr lang="en-US" sz="2400" b="1" dirty="0" err="1" smtClean="0">
                <a:solidFill>
                  <a:schemeClr val="accent5">
                    <a:lumMod val="75000"/>
                  </a:schemeClr>
                </a:solidFill>
                <a:latin typeface="Times New Roman" panose="02020603050405020304" pitchFamily="18" charset="0"/>
                <a:cs typeface="Times New Roman" panose="02020603050405020304" pitchFamily="18" charset="0"/>
              </a:rPr>
              <a:t>hướng</a:t>
            </a:r>
            <a:r>
              <a:rPr lang="en-US" sz="2400" b="1" dirty="0" smtClean="0">
                <a:solidFill>
                  <a:schemeClr val="accent5">
                    <a:lumMod val="75000"/>
                  </a:schemeClr>
                </a:solidFill>
                <a:latin typeface="Times New Roman" panose="02020603050405020304" pitchFamily="18" charset="0"/>
                <a:cs typeface="Times New Roman" panose="02020603050405020304" pitchFamily="18" charset="0"/>
              </a:rPr>
              <a:t>, </a:t>
            </a:r>
            <a:r>
              <a:rPr lang="en-US" sz="2400" b="1" dirty="0" err="1">
                <a:solidFill>
                  <a:schemeClr val="accent5">
                    <a:lumMod val="75000"/>
                  </a:schemeClr>
                </a:solidFill>
                <a:latin typeface="Times New Roman" panose="02020603050405020304" pitchFamily="18" charset="0"/>
                <a:cs typeface="Times New Roman" panose="02020603050405020304" pitchFamily="18" charset="0"/>
              </a:rPr>
              <a:t>nhiệm</a:t>
            </a:r>
            <a:r>
              <a:rPr lang="en-US" sz="2400" b="1" dirty="0">
                <a:solidFill>
                  <a:schemeClr val="accent5">
                    <a:lumMod val="75000"/>
                  </a:schemeClr>
                </a:solidFill>
                <a:latin typeface="Times New Roman" panose="02020603050405020304" pitchFamily="18" charset="0"/>
                <a:cs typeface="Times New Roman" panose="02020603050405020304" pitchFamily="18" charset="0"/>
              </a:rPr>
              <a:t> </a:t>
            </a:r>
            <a:r>
              <a:rPr lang="en-US" sz="2400" b="1" dirty="0" err="1">
                <a:solidFill>
                  <a:schemeClr val="accent5">
                    <a:lumMod val="75000"/>
                  </a:schemeClr>
                </a:solidFill>
                <a:latin typeface="Times New Roman" panose="02020603050405020304" pitchFamily="18" charset="0"/>
                <a:cs typeface="Times New Roman" panose="02020603050405020304" pitchFamily="18" charset="0"/>
              </a:rPr>
              <a:t>vụ</a:t>
            </a:r>
            <a:r>
              <a:rPr lang="en-US" sz="2400" b="1" dirty="0">
                <a:solidFill>
                  <a:schemeClr val="accent5">
                    <a:lumMod val="75000"/>
                  </a:schemeClr>
                </a:solidFill>
                <a:latin typeface="Times New Roman" panose="02020603050405020304" pitchFamily="18" charset="0"/>
                <a:cs typeface="Times New Roman" panose="02020603050405020304" pitchFamily="18" charset="0"/>
              </a:rPr>
              <a:t>, </a:t>
            </a:r>
            <a:r>
              <a:rPr lang="en-US" sz="2400" b="1" dirty="0" err="1">
                <a:solidFill>
                  <a:schemeClr val="accent5">
                    <a:lumMod val="75000"/>
                  </a:schemeClr>
                </a:solidFill>
                <a:latin typeface="Times New Roman" panose="02020603050405020304" pitchFamily="18" charset="0"/>
                <a:cs typeface="Times New Roman" panose="02020603050405020304" pitchFamily="18" charset="0"/>
              </a:rPr>
              <a:t>giải</a:t>
            </a:r>
            <a:r>
              <a:rPr lang="en-US" sz="2400" b="1" dirty="0">
                <a:solidFill>
                  <a:schemeClr val="accent5">
                    <a:lumMod val="75000"/>
                  </a:schemeClr>
                </a:solidFill>
                <a:latin typeface="Times New Roman" panose="02020603050405020304" pitchFamily="18" charset="0"/>
                <a:cs typeface="Times New Roman" panose="02020603050405020304" pitchFamily="18" charset="0"/>
              </a:rPr>
              <a:t> </a:t>
            </a:r>
            <a:r>
              <a:rPr lang="en-US" sz="2400" b="1" dirty="0" err="1">
                <a:solidFill>
                  <a:schemeClr val="accent5">
                    <a:lumMod val="75000"/>
                  </a:schemeClr>
                </a:solidFill>
                <a:latin typeface="Times New Roman" panose="02020603050405020304" pitchFamily="18" charset="0"/>
                <a:cs typeface="Times New Roman" panose="02020603050405020304" pitchFamily="18" charset="0"/>
              </a:rPr>
              <a:t>pháp</a:t>
            </a:r>
            <a:endParaRPr lang="en-US" sz="2400" b="1" dirty="0">
              <a:solidFill>
                <a:schemeClr val="accent5">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31487242"/>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 calcmode="lin" valueType="num">
                                      <p:cBhvr>
                                        <p:cTn id="9" dur="1000" fill="hold"/>
                                        <p:tgtEl>
                                          <p:spTgt spid="15"/>
                                        </p:tgtEl>
                                        <p:attrNameLst>
                                          <p:attrName>style.rotation</p:attrName>
                                        </p:attrNameLst>
                                      </p:cBhvr>
                                      <p:tavLst>
                                        <p:tav tm="0">
                                          <p:val>
                                            <p:fltVal val="90"/>
                                          </p:val>
                                        </p:tav>
                                        <p:tav tm="100000">
                                          <p:val>
                                            <p:fltVal val="0"/>
                                          </p:val>
                                        </p:tav>
                                      </p:tavLst>
                                    </p:anim>
                                    <p:animEffect transition="in" filter="fade">
                                      <p:cBhvr>
                                        <p:cTn id="10" dur="1000"/>
                                        <p:tgtEl>
                                          <p:spTgt spid="15"/>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style.rotation</p:attrName>
                                        </p:attrNameLst>
                                      </p:cBhvr>
                                      <p:tavLst>
                                        <p:tav tm="0">
                                          <p:val>
                                            <p:fltVal val="90"/>
                                          </p:val>
                                        </p:tav>
                                        <p:tav tm="100000">
                                          <p:val>
                                            <p:fltVal val="0"/>
                                          </p:val>
                                        </p:tav>
                                      </p:tavLst>
                                    </p:anim>
                                    <p:animEffect transition="in" filter="fade">
                                      <p:cBhvr>
                                        <p:cTn id="16" dur="1000"/>
                                        <p:tgtEl>
                                          <p:spTgt spid="3"/>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1000" fill="hold"/>
                                        <p:tgtEl>
                                          <p:spTgt spid="10"/>
                                        </p:tgtEl>
                                        <p:attrNameLst>
                                          <p:attrName>ppt_w</p:attrName>
                                        </p:attrNameLst>
                                      </p:cBhvr>
                                      <p:tavLst>
                                        <p:tav tm="0">
                                          <p:val>
                                            <p:fltVal val="0"/>
                                          </p:val>
                                        </p:tav>
                                        <p:tav tm="100000">
                                          <p:val>
                                            <p:strVal val="#ppt_w"/>
                                          </p:val>
                                        </p:tav>
                                      </p:tavLst>
                                    </p:anim>
                                    <p:anim calcmode="lin" valueType="num">
                                      <p:cBhvr>
                                        <p:cTn id="20" dur="1000" fill="hold"/>
                                        <p:tgtEl>
                                          <p:spTgt spid="10"/>
                                        </p:tgtEl>
                                        <p:attrNameLst>
                                          <p:attrName>ppt_h</p:attrName>
                                        </p:attrNameLst>
                                      </p:cBhvr>
                                      <p:tavLst>
                                        <p:tav tm="0">
                                          <p:val>
                                            <p:fltVal val="0"/>
                                          </p:val>
                                        </p:tav>
                                        <p:tav tm="100000">
                                          <p:val>
                                            <p:strVal val="#ppt_h"/>
                                          </p:val>
                                        </p:tav>
                                      </p:tavLst>
                                    </p:anim>
                                    <p:anim calcmode="lin" valueType="num">
                                      <p:cBhvr>
                                        <p:cTn id="21" dur="1000" fill="hold"/>
                                        <p:tgtEl>
                                          <p:spTgt spid="10"/>
                                        </p:tgtEl>
                                        <p:attrNameLst>
                                          <p:attrName>style.rotation</p:attrName>
                                        </p:attrNameLst>
                                      </p:cBhvr>
                                      <p:tavLst>
                                        <p:tav tm="0">
                                          <p:val>
                                            <p:fltVal val="90"/>
                                          </p:val>
                                        </p:tav>
                                        <p:tav tm="100000">
                                          <p:val>
                                            <p:fltVal val="0"/>
                                          </p:val>
                                        </p:tav>
                                      </p:tavLst>
                                    </p:anim>
                                    <p:animEffect transition="in" filter="fade">
                                      <p:cBhvr>
                                        <p:cTn id="22" dur="1000"/>
                                        <p:tgtEl>
                                          <p:spTgt spid="10"/>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p:cTn id="25" dur="1000" fill="hold"/>
                                        <p:tgtEl>
                                          <p:spTgt spid="19"/>
                                        </p:tgtEl>
                                        <p:attrNameLst>
                                          <p:attrName>ppt_w</p:attrName>
                                        </p:attrNameLst>
                                      </p:cBhvr>
                                      <p:tavLst>
                                        <p:tav tm="0">
                                          <p:val>
                                            <p:fltVal val="0"/>
                                          </p:val>
                                        </p:tav>
                                        <p:tav tm="100000">
                                          <p:val>
                                            <p:strVal val="#ppt_w"/>
                                          </p:val>
                                        </p:tav>
                                      </p:tavLst>
                                    </p:anim>
                                    <p:anim calcmode="lin" valueType="num">
                                      <p:cBhvr>
                                        <p:cTn id="26" dur="1000" fill="hold"/>
                                        <p:tgtEl>
                                          <p:spTgt spid="19"/>
                                        </p:tgtEl>
                                        <p:attrNameLst>
                                          <p:attrName>ppt_h</p:attrName>
                                        </p:attrNameLst>
                                      </p:cBhvr>
                                      <p:tavLst>
                                        <p:tav tm="0">
                                          <p:val>
                                            <p:fltVal val="0"/>
                                          </p:val>
                                        </p:tav>
                                        <p:tav tm="100000">
                                          <p:val>
                                            <p:strVal val="#ppt_h"/>
                                          </p:val>
                                        </p:tav>
                                      </p:tavLst>
                                    </p:anim>
                                    <p:anim calcmode="lin" valueType="num">
                                      <p:cBhvr>
                                        <p:cTn id="27" dur="1000" fill="hold"/>
                                        <p:tgtEl>
                                          <p:spTgt spid="19"/>
                                        </p:tgtEl>
                                        <p:attrNameLst>
                                          <p:attrName>style.rotation</p:attrName>
                                        </p:attrNameLst>
                                      </p:cBhvr>
                                      <p:tavLst>
                                        <p:tav tm="0">
                                          <p:val>
                                            <p:fltVal val="90"/>
                                          </p:val>
                                        </p:tav>
                                        <p:tav tm="100000">
                                          <p:val>
                                            <p:fltVal val="0"/>
                                          </p:val>
                                        </p:tav>
                                      </p:tavLst>
                                    </p:anim>
                                    <p:animEffect transition="in" filter="fade">
                                      <p:cBhvr>
                                        <p:cTn id="28" dur="1000"/>
                                        <p:tgtEl>
                                          <p:spTgt spid="19"/>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1000" fill="hold"/>
                                        <p:tgtEl>
                                          <p:spTgt spid="20"/>
                                        </p:tgtEl>
                                        <p:attrNameLst>
                                          <p:attrName>ppt_w</p:attrName>
                                        </p:attrNameLst>
                                      </p:cBhvr>
                                      <p:tavLst>
                                        <p:tav tm="0">
                                          <p:val>
                                            <p:fltVal val="0"/>
                                          </p:val>
                                        </p:tav>
                                        <p:tav tm="100000">
                                          <p:val>
                                            <p:strVal val="#ppt_w"/>
                                          </p:val>
                                        </p:tav>
                                      </p:tavLst>
                                    </p:anim>
                                    <p:anim calcmode="lin" valueType="num">
                                      <p:cBhvr>
                                        <p:cTn id="32" dur="1000" fill="hold"/>
                                        <p:tgtEl>
                                          <p:spTgt spid="20"/>
                                        </p:tgtEl>
                                        <p:attrNameLst>
                                          <p:attrName>ppt_h</p:attrName>
                                        </p:attrNameLst>
                                      </p:cBhvr>
                                      <p:tavLst>
                                        <p:tav tm="0">
                                          <p:val>
                                            <p:fltVal val="0"/>
                                          </p:val>
                                        </p:tav>
                                        <p:tav tm="100000">
                                          <p:val>
                                            <p:strVal val="#ppt_h"/>
                                          </p:val>
                                        </p:tav>
                                      </p:tavLst>
                                    </p:anim>
                                    <p:anim calcmode="lin" valueType="num">
                                      <p:cBhvr>
                                        <p:cTn id="33" dur="1000" fill="hold"/>
                                        <p:tgtEl>
                                          <p:spTgt spid="20"/>
                                        </p:tgtEl>
                                        <p:attrNameLst>
                                          <p:attrName>style.rotation</p:attrName>
                                        </p:attrNameLst>
                                      </p:cBhvr>
                                      <p:tavLst>
                                        <p:tav tm="0">
                                          <p:val>
                                            <p:fltVal val="90"/>
                                          </p:val>
                                        </p:tav>
                                        <p:tav tm="100000">
                                          <p:val>
                                            <p:fltVal val="0"/>
                                          </p:val>
                                        </p:tav>
                                      </p:tavLst>
                                    </p:anim>
                                    <p:animEffect transition="in" filter="fade">
                                      <p:cBhvr>
                                        <p:cTn id="34" dur="1000"/>
                                        <p:tgtEl>
                                          <p:spTgt spid="20"/>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p:cTn id="37" dur="1000" fill="hold"/>
                                        <p:tgtEl>
                                          <p:spTgt spid="21"/>
                                        </p:tgtEl>
                                        <p:attrNameLst>
                                          <p:attrName>ppt_w</p:attrName>
                                        </p:attrNameLst>
                                      </p:cBhvr>
                                      <p:tavLst>
                                        <p:tav tm="0">
                                          <p:val>
                                            <p:fltVal val="0"/>
                                          </p:val>
                                        </p:tav>
                                        <p:tav tm="100000">
                                          <p:val>
                                            <p:strVal val="#ppt_w"/>
                                          </p:val>
                                        </p:tav>
                                      </p:tavLst>
                                    </p:anim>
                                    <p:anim calcmode="lin" valueType="num">
                                      <p:cBhvr>
                                        <p:cTn id="38" dur="1000" fill="hold"/>
                                        <p:tgtEl>
                                          <p:spTgt spid="21"/>
                                        </p:tgtEl>
                                        <p:attrNameLst>
                                          <p:attrName>ppt_h</p:attrName>
                                        </p:attrNameLst>
                                      </p:cBhvr>
                                      <p:tavLst>
                                        <p:tav tm="0">
                                          <p:val>
                                            <p:fltVal val="0"/>
                                          </p:val>
                                        </p:tav>
                                        <p:tav tm="100000">
                                          <p:val>
                                            <p:strVal val="#ppt_h"/>
                                          </p:val>
                                        </p:tav>
                                      </p:tavLst>
                                    </p:anim>
                                    <p:anim calcmode="lin" valueType="num">
                                      <p:cBhvr>
                                        <p:cTn id="39" dur="1000" fill="hold"/>
                                        <p:tgtEl>
                                          <p:spTgt spid="21"/>
                                        </p:tgtEl>
                                        <p:attrNameLst>
                                          <p:attrName>style.rotation</p:attrName>
                                        </p:attrNameLst>
                                      </p:cBhvr>
                                      <p:tavLst>
                                        <p:tav tm="0">
                                          <p:val>
                                            <p:fltVal val="90"/>
                                          </p:val>
                                        </p:tav>
                                        <p:tav tm="100000">
                                          <p:val>
                                            <p:fltVal val="0"/>
                                          </p:val>
                                        </p:tav>
                                      </p:tavLst>
                                    </p:anim>
                                    <p:animEffect transition="in" filter="fade">
                                      <p:cBhvr>
                                        <p:cTn id="40" dur="1000"/>
                                        <p:tgtEl>
                                          <p:spTgt spid="21"/>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1000" fill="hold"/>
                                        <p:tgtEl>
                                          <p:spTgt spid="22"/>
                                        </p:tgtEl>
                                        <p:attrNameLst>
                                          <p:attrName>ppt_w</p:attrName>
                                        </p:attrNameLst>
                                      </p:cBhvr>
                                      <p:tavLst>
                                        <p:tav tm="0">
                                          <p:val>
                                            <p:fltVal val="0"/>
                                          </p:val>
                                        </p:tav>
                                        <p:tav tm="100000">
                                          <p:val>
                                            <p:strVal val="#ppt_w"/>
                                          </p:val>
                                        </p:tav>
                                      </p:tavLst>
                                    </p:anim>
                                    <p:anim calcmode="lin" valueType="num">
                                      <p:cBhvr>
                                        <p:cTn id="44" dur="1000" fill="hold"/>
                                        <p:tgtEl>
                                          <p:spTgt spid="22"/>
                                        </p:tgtEl>
                                        <p:attrNameLst>
                                          <p:attrName>ppt_h</p:attrName>
                                        </p:attrNameLst>
                                      </p:cBhvr>
                                      <p:tavLst>
                                        <p:tav tm="0">
                                          <p:val>
                                            <p:fltVal val="0"/>
                                          </p:val>
                                        </p:tav>
                                        <p:tav tm="100000">
                                          <p:val>
                                            <p:strVal val="#ppt_h"/>
                                          </p:val>
                                        </p:tav>
                                      </p:tavLst>
                                    </p:anim>
                                    <p:anim calcmode="lin" valueType="num">
                                      <p:cBhvr>
                                        <p:cTn id="45" dur="1000" fill="hold"/>
                                        <p:tgtEl>
                                          <p:spTgt spid="22"/>
                                        </p:tgtEl>
                                        <p:attrNameLst>
                                          <p:attrName>style.rotation</p:attrName>
                                        </p:attrNameLst>
                                      </p:cBhvr>
                                      <p:tavLst>
                                        <p:tav tm="0">
                                          <p:val>
                                            <p:fltVal val="90"/>
                                          </p:val>
                                        </p:tav>
                                        <p:tav tm="100000">
                                          <p:val>
                                            <p:fltVal val="0"/>
                                          </p:val>
                                        </p:tav>
                                      </p:tavLst>
                                    </p:anim>
                                    <p:animEffect transition="in" filter="fade">
                                      <p:cBhvr>
                                        <p:cTn id="46" dur="1000"/>
                                        <p:tgtEl>
                                          <p:spTgt spid="22"/>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1000" fill="hold"/>
                                        <p:tgtEl>
                                          <p:spTgt spid="11"/>
                                        </p:tgtEl>
                                        <p:attrNameLst>
                                          <p:attrName>ppt_w</p:attrName>
                                        </p:attrNameLst>
                                      </p:cBhvr>
                                      <p:tavLst>
                                        <p:tav tm="0">
                                          <p:val>
                                            <p:fltVal val="0"/>
                                          </p:val>
                                        </p:tav>
                                        <p:tav tm="100000">
                                          <p:val>
                                            <p:strVal val="#ppt_w"/>
                                          </p:val>
                                        </p:tav>
                                      </p:tavLst>
                                    </p:anim>
                                    <p:anim calcmode="lin" valueType="num">
                                      <p:cBhvr>
                                        <p:cTn id="50" dur="1000" fill="hold"/>
                                        <p:tgtEl>
                                          <p:spTgt spid="11"/>
                                        </p:tgtEl>
                                        <p:attrNameLst>
                                          <p:attrName>ppt_h</p:attrName>
                                        </p:attrNameLst>
                                      </p:cBhvr>
                                      <p:tavLst>
                                        <p:tav tm="0">
                                          <p:val>
                                            <p:fltVal val="0"/>
                                          </p:val>
                                        </p:tav>
                                        <p:tav tm="100000">
                                          <p:val>
                                            <p:strVal val="#ppt_h"/>
                                          </p:val>
                                        </p:tav>
                                      </p:tavLst>
                                    </p:anim>
                                    <p:anim calcmode="lin" valueType="num">
                                      <p:cBhvr>
                                        <p:cTn id="51" dur="1000" fill="hold"/>
                                        <p:tgtEl>
                                          <p:spTgt spid="11"/>
                                        </p:tgtEl>
                                        <p:attrNameLst>
                                          <p:attrName>style.rotation</p:attrName>
                                        </p:attrNameLst>
                                      </p:cBhvr>
                                      <p:tavLst>
                                        <p:tav tm="0">
                                          <p:val>
                                            <p:fltVal val="90"/>
                                          </p:val>
                                        </p:tav>
                                        <p:tav tm="100000">
                                          <p:val>
                                            <p:fltVal val="0"/>
                                          </p:val>
                                        </p:tav>
                                      </p:tavLst>
                                    </p:anim>
                                    <p:animEffect transition="in" filter="fade">
                                      <p:cBhvr>
                                        <p:cTn id="52" dur="1000"/>
                                        <p:tgtEl>
                                          <p:spTgt spid="11"/>
                                        </p:tgtEl>
                                      </p:cBhvr>
                                    </p:animEffect>
                                  </p:childTnLst>
                                </p:cTn>
                              </p:par>
                              <p:par>
                                <p:cTn id="53" presetID="31" presetClass="entr" presetSubtype="0"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1000" fill="hold"/>
                                        <p:tgtEl>
                                          <p:spTgt spid="23"/>
                                        </p:tgtEl>
                                        <p:attrNameLst>
                                          <p:attrName>ppt_w</p:attrName>
                                        </p:attrNameLst>
                                      </p:cBhvr>
                                      <p:tavLst>
                                        <p:tav tm="0">
                                          <p:val>
                                            <p:fltVal val="0"/>
                                          </p:val>
                                        </p:tav>
                                        <p:tav tm="100000">
                                          <p:val>
                                            <p:strVal val="#ppt_w"/>
                                          </p:val>
                                        </p:tav>
                                      </p:tavLst>
                                    </p:anim>
                                    <p:anim calcmode="lin" valueType="num">
                                      <p:cBhvr>
                                        <p:cTn id="56" dur="1000" fill="hold"/>
                                        <p:tgtEl>
                                          <p:spTgt spid="23"/>
                                        </p:tgtEl>
                                        <p:attrNameLst>
                                          <p:attrName>ppt_h</p:attrName>
                                        </p:attrNameLst>
                                      </p:cBhvr>
                                      <p:tavLst>
                                        <p:tav tm="0">
                                          <p:val>
                                            <p:fltVal val="0"/>
                                          </p:val>
                                        </p:tav>
                                        <p:tav tm="100000">
                                          <p:val>
                                            <p:strVal val="#ppt_h"/>
                                          </p:val>
                                        </p:tav>
                                      </p:tavLst>
                                    </p:anim>
                                    <p:anim calcmode="lin" valueType="num">
                                      <p:cBhvr>
                                        <p:cTn id="57" dur="1000" fill="hold"/>
                                        <p:tgtEl>
                                          <p:spTgt spid="23"/>
                                        </p:tgtEl>
                                        <p:attrNameLst>
                                          <p:attrName>style.rotation</p:attrName>
                                        </p:attrNameLst>
                                      </p:cBhvr>
                                      <p:tavLst>
                                        <p:tav tm="0">
                                          <p:val>
                                            <p:fltVal val="90"/>
                                          </p:val>
                                        </p:tav>
                                        <p:tav tm="100000">
                                          <p:val>
                                            <p:fltVal val="0"/>
                                          </p:val>
                                        </p:tav>
                                      </p:tavLst>
                                    </p:anim>
                                    <p:animEffect transition="in" filter="fade">
                                      <p:cBhvr>
                                        <p:cTn id="58" dur="1000"/>
                                        <p:tgtEl>
                                          <p:spTgt spid="23"/>
                                        </p:tgtEl>
                                      </p:cBhvr>
                                    </p:animEffect>
                                  </p:childTnLst>
                                </p:cTn>
                              </p:par>
                              <p:par>
                                <p:cTn id="59" presetID="31" presetClass="entr" presetSubtype="0" fill="hold" grpId="0" nodeType="withEffect">
                                  <p:stCondLst>
                                    <p:cond delay="0"/>
                                  </p:stCondLst>
                                  <p:childTnLst>
                                    <p:set>
                                      <p:cBhvr>
                                        <p:cTn id="60" dur="1" fill="hold">
                                          <p:stCondLst>
                                            <p:cond delay="0"/>
                                          </p:stCondLst>
                                        </p:cTn>
                                        <p:tgtEl>
                                          <p:spTgt spid="24"/>
                                        </p:tgtEl>
                                        <p:attrNameLst>
                                          <p:attrName>style.visibility</p:attrName>
                                        </p:attrNameLst>
                                      </p:cBhvr>
                                      <p:to>
                                        <p:strVal val="visible"/>
                                      </p:to>
                                    </p:set>
                                    <p:anim calcmode="lin" valueType="num">
                                      <p:cBhvr>
                                        <p:cTn id="61" dur="1000" fill="hold"/>
                                        <p:tgtEl>
                                          <p:spTgt spid="24"/>
                                        </p:tgtEl>
                                        <p:attrNameLst>
                                          <p:attrName>ppt_w</p:attrName>
                                        </p:attrNameLst>
                                      </p:cBhvr>
                                      <p:tavLst>
                                        <p:tav tm="0">
                                          <p:val>
                                            <p:fltVal val="0"/>
                                          </p:val>
                                        </p:tav>
                                        <p:tav tm="100000">
                                          <p:val>
                                            <p:strVal val="#ppt_w"/>
                                          </p:val>
                                        </p:tav>
                                      </p:tavLst>
                                    </p:anim>
                                    <p:anim calcmode="lin" valueType="num">
                                      <p:cBhvr>
                                        <p:cTn id="62" dur="1000" fill="hold"/>
                                        <p:tgtEl>
                                          <p:spTgt spid="24"/>
                                        </p:tgtEl>
                                        <p:attrNameLst>
                                          <p:attrName>ppt_h</p:attrName>
                                        </p:attrNameLst>
                                      </p:cBhvr>
                                      <p:tavLst>
                                        <p:tav tm="0">
                                          <p:val>
                                            <p:fltVal val="0"/>
                                          </p:val>
                                        </p:tav>
                                        <p:tav tm="100000">
                                          <p:val>
                                            <p:strVal val="#ppt_h"/>
                                          </p:val>
                                        </p:tav>
                                      </p:tavLst>
                                    </p:anim>
                                    <p:anim calcmode="lin" valueType="num">
                                      <p:cBhvr>
                                        <p:cTn id="63" dur="1000" fill="hold"/>
                                        <p:tgtEl>
                                          <p:spTgt spid="24"/>
                                        </p:tgtEl>
                                        <p:attrNameLst>
                                          <p:attrName>style.rotation</p:attrName>
                                        </p:attrNameLst>
                                      </p:cBhvr>
                                      <p:tavLst>
                                        <p:tav tm="0">
                                          <p:val>
                                            <p:fltVal val="90"/>
                                          </p:val>
                                        </p:tav>
                                        <p:tav tm="100000">
                                          <p:val>
                                            <p:fltVal val="0"/>
                                          </p:val>
                                        </p:tav>
                                      </p:tavLst>
                                    </p:anim>
                                    <p:animEffect transition="in" filter="fade">
                                      <p:cBhvr>
                                        <p:cTn id="64" dur="1000"/>
                                        <p:tgtEl>
                                          <p:spTgt spid="24"/>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p:cTn id="67" dur="1000" fill="hold"/>
                                        <p:tgtEl>
                                          <p:spTgt spid="25"/>
                                        </p:tgtEl>
                                        <p:attrNameLst>
                                          <p:attrName>ppt_w</p:attrName>
                                        </p:attrNameLst>
                                      </p:cBhvr>
                                      <p:tavLst>
                                        <p:tav tm="0">
                                          <p:val>
                                            <p:fltVal val="0"/>
                                          </p:val>
                                        </p:tav>
                                        <p:tav tm="100000">
                                          <p:val>
                                            <p:strVal val="#ppt_w"/>
                                          </p:val>
                                        </p:tav>
                                      </p:tavLst>
                                    </p:anim>
                                    <p:anim calcmode="lin" valueType="num">
                                      <p:cBhvr>
                                        <p:cTn id="68" dur="1000" fill="hold"/>
                                        <p:tgtEl>
                                          <p:spTgt spid="25"/>
                                        </p:tgtEl>
                                        <p:attrNameLst>
                                          <p:attrName>ppt_h</p:attrName>
                                        </p:attrNameLst>
                                      </p:cBhvr>
                                      <p:tavLst>
                                        <p:tav tm="0">
                                          <p:val>
                                            <p:fltVal val="0"/>
                                          </p:val>
                                        </p:tav>
                                        <p:tav tm="100000">
                                          <p:val>
                                            <p:strVal val="#ppt_h"/>
                                          </p:val>
                                        </p:tav>
                                      </p:tavLst>
                                    </p:anim>
                                    <p:anim calcmode="lin" valueType="num">
                                      <p:cBhvr>
                                        <p:cTn id="69" dur="1000" fill="hold"/>
                                        <p:tgtEl>
                                          <p:spTgt spid="25"/>
                                        </p:tgtEl>
                                        <p:attrNameLst>
                                          <p:attrName>style.rotation</p:attrName>
                                        </p:attrNameLst>
                                      </p:cBhvr>
                                      <p:tavLst>
                                        <p:tav tm="0">
                                          <p:val>
                                            <p:fltVal val="90"/>
                                          </p:val>
                                        </p:tav>
                                        <p:tav tm="100000">
                                          <p:val>
                                            <p:fltVal val="0"/>
                                          </p:val>
                                        </p:tav>
                                      </p:tavLst>
                                    </p:anim>
                                    <p:animEffect transition="in" filter="fade">
                                      <p:cBhvr>
                                        <p:cTn id="70" dur="1000"/>
                                        <p:tgtEl>
                                          <p:spTgt spid="25"/>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26"/>
                                        </p:tgtEl>
                                        <p:attrNameLst>
                                          <p:attrName>style.visibility</p:attrName>
                                        </p:attrNameLst>
                                      </p:cBhvr>
                                      <p:to>
                                        <p:strVal val="visible"/>
                                      </p:to>
                                    </p:set>
                                    <p:anim calcmode="lin" valueType="num">
                                      <p:cBhvr>
                                        <p:cTn id="73" dur="1000" fill="hold"/>
                                        <p:tgtEl>
                                          <p:spTgt spid="26"/>
                                        </p:tgtEl>
                                        <p:attrNameLst>
                                          <p:attrName>ppt_w</p:attrName>
                                        </p:attrNameLst>
                                      </p:cBhvr>
                                      <p:tavLst>
                                        <p:tav tm="0">
                                          <p:val>
                                            <p:fltVal val="0"/>
                                          </p:val>
                                        </p:tav>
                                        <p:tav tm="100000">
                                          <p:val>
                                            <p:strVal val="#ppt_w"/>
                                          </p:val>
                                        </p:tav>
                                      </p:tavLst>
                                    </p:anim>
                                    <p:anim calcmode="lin" valueType="num">
                                      <p:cBhvr>
                                        <p:cTn id="74" dur="1000" fill="hold"/>
                                        <p:tgtEl>
                                          <p:spTgt spid="26"/>
                                        </p:tgtEl>
                                        <p:attrNameLst>
                                          <p:attrName>ppt_h</p:attrName>
                                        </p:attrNameLst>
                                      </p:cBhvr>
                                      <p:tavLst>
                                        <p:tav tm="0">
                                          <p:val>
                                            <p:fltVal val="0"/>
                                          </p:val>
                                        </p:tav>
                                        <p:tav tm="100000">
                                          <p:val>
                                            <p:strVal val="#ppt_h"/>
                                          </p:val>
                                        </p:tav>
                                      </p:tavLst>
                                    </p:anim>
                                    <p:anim calcmode="lin" valueType="num">
                                      <p:cBhvr>
                                        <p:cTn id="75" dur="1000" fill="hold"/>
                                        <p:tgtEl>
                                          <p:spTgt spid="26"/>
                                        </p:tgtEl>
                                        <p:attrNameLst>
                                          <p:attrName>style.rotation</p:attrName>
                                        </p:attrNameLst>
                                      </p:cBhvr>
                                      <p:tavLst>
                                        <p:tav tm="0">
                                          <p:val>
                                            <p:fltVal val="90"/>
                                          </p:val>
                                        </p:tav>
                                        <p:tav tm="100000">
                                          <p:val>
                                            <p:fltVal val="0"/>
                                          </p:val>
                                        </p:tav>
                                      </p:tavLst>
                                    </p:anim>
                                    <p:animEffect transition="in" filter="fade">
                                      <p:cBhvr>
                                        <p:cTn id="76" dur="1000"/>
                                        <p:tgtEl>
                                          <p:spTgt spid="26"/>
                                        </p:tgtEl>
                                      </p:cBhvr>
                                    </p:animEffect>
                                  </p:childTnLst>
                                </p:cTn>
                              </p:par>
                              <p:par>
                                <p:cTn id="77" presetID="31" presetClass="entr" presetSubtype="0" fill="hold" grpId="0" nodeType="withEffect">
                                  <p:stCondLst>
                                    <p:cond delay="0"/>
                                  </p:stCondLst>
                                  <p:childTnLst>
                                    <p:set>
                                      <p:cBhvr>
                                        <p:cTn id="78" dur="1" fill="hold">
                                          <p:stCondLst>
                                            <p:cond delay="0"/>
                                          </p:stCondLst>
                                        </p:cTn>
                                        <p:tgtEl>
                                          <p:spTgt spid="13"/>
                                        </p:tgtEl>
                                        <p:attrNameLst>
                                          <p:attrName>style.visibility</p:attrName>
                                        </p:attrNameLst>
                                      </p:cBhvr>
                                      <p:to>
                                        <p:strVal val="visible"/>
                                      </p:to>
                                    </p:set>
                                    <p:anim calcmode="lin" valueType="num">
                                      <p:cBhvr>
                                        <p:cTn id="79" dur="1000" fill="hold"/>
                                        <p:tgtEl>
                                          <p:spTgt spid="13"/>
                                        </p:tgtEl>
                                        <p:attrNameLst>
                                          <p:attrName>ppt_w</p:attrName>
                                        </p:attrNameLst>
                                      </p:cBhvr>
                                      <p:tavLst>
                                        <p:tav tm="0">
                                          <p:val>
                                            <p:fltVal val="0"/>
                                          </p:val>
                                        </p:tav>
                                        <p:tav tm="100000">
                                          <p:val>
                                            <p:strVal val="#ppt_w"/>
                                          </p:val>
                                        </p:tav>
                                      </p:tavLst>
                                    </p:anim>
                                    <p:anim calcmode="lin" valueType="num">
                                      <p:cBhvr>
                                        <p:cTn id="80" dur="1000" fill="hold"/>
                                        <p:tgtEl>
                                          <p:spTgt spid="13"/>
                                        </p:tgtEl>
                                        <p:attrNameLst>
                                          <p:attrName>ppt_h</p:attrName>
                                        </p:attrNameLst>
                                      </p:cBhvr>
                                      <p:tavLst>
                                        <p:tav tm="0">
                                          <p:val>
                                            <p:fltVal val="0"/>
                                          </p:val>
                                        </p:tav>
                                        <p:tav tm="100000">
                                          <p:val>
                                            <p:strVal val="#ppt_h"/>
                                          </p:val>
                                        </p:tav>
                                      </p:tavLst>
                                    </p:anim>
                                    <p:anim calcmode="lin" valueType="num">
                                      <p:cBhvr>
                                        <p:cTn id="81" dur="1000" fill="hold"/>
                                        <p:tgtEl>
                                          <p:spTgt spid="13"/>
                                        </p:tgtEl>
                                        <p:attrNameLst>
                                          <p:attrName>style.rotation</p:attrName>
                                        </p:attrNameLst>
                                      </p:cBhvr>
                                      <p:tavLst>
                                        <p:tav tm="0">
                                          <p:val>
                                            <p:fltVal val="90"/>
                                          </p:val>
                                        </p:tav>
                                        <p:tav tm="100000">
                                          <p:val>
                                            <p:fltVal val="0"/>
                                          </p:val>
                                        </p:tav>
                                      </p:tavLst>
                                    </p:anim>
                                    <p:animEffect transition="in" filter="fade">
                                      <p:cBhvr>
                                        <p:cTn id="82" dur="1000"/>
                                        <p:tgtEl>
                                          <p:spTgt spid="13"/>
                                        </p:tgtEl>
                                      </p:cBhvr>
                                    </p:animEffect>
                                  </p:childTnLst>
                                </p:cTn>
                              </p:par>
                              <p:par>
                                <p:cTn id="83" presetID="31" presetClass="entr" presetSubtype="0" fill="hold" grpId="0" nodeType="withEffect">
                                  <p:stCondLst>
                                    <p:cond delay="0"/>
                                  </p:stCondLst>
                                  <p:childTnLst>
                                    <p:set>
                                      <p:cBhvr>
                                        <p:cTn id="84" dur="1" fill="hold">
                                          <p:stCondLst>
                                            <p:cond delay="0"/>
                                          </p:stCondLst>
                                        </p:cTn>
                                        <p:tgtEl>
                                          <p:spTgt spid="14"/>
                                        </p:tgtEl>
                                        <p:attrNameLst>
                                          <p:attrName>style.visibility</p:attrName>
                                        </p:attrNameLst>
                                      </p:cBhvr>
                                      <p:to>
                                        <p:strVal val="visible"/>
                                      </p:to>
                                    </p:set>
                                    <p:anim calcmode="lin" valueType="num">
                                      <p:cBhvr>
                                        <p:cTn id="85" dur="1000" fill="hold"/>
                                        <p:tgtEl>
                                          <p:spTgt spid="14"/>
                                        </p:tgtEl>
                                        <p:attrNameLst>
                                          <p:attrName>ppt_w</p:attrName>
                                        </p:attrNameLst>
                                      </p:cBhvr>
                                      <p:tavLst>
                                        <p:tav tm="0">
                                          <p:val>
                                            <p:fltVal val="0"/>
                                          </p:val>
                                        </p:tav>
                                        <p:tav tm="100000">
                                          <p:val>
                                            <p:strVal val="#ppt_w"/>
                                          </p:val>
                                        </p:tav>
                                      </p:tavLst>
                                    </p:anim>
                                    <p:anim calcmode="lin" valueType="num">
                                      <p:cBhvr>
                                        <p:cTn id="86" dur="1000" fill="hold"/>
                                        <p:tgtEl>
                                          <p:spTgt spid="14"/>
                                        </p:tgtEl>
                                        <p:attrNameLst>
                                          <p:attrName>ppt_h</p:attrName>
                                        </p:attrNameLst>
                                      </p:cBhvr>
                                      <p:tavLst>
                                        <p:tav tm="0">
                                          <p:val>
                                            <p:fltVal val="0"/>
                                          </p:val>
                                        </p:tav>
                                        <p:tav tm="100000">
                                          <p:val>
                                            <p:strVal val="#ppt_h"/>
                                          </p:val>
                                        </p:tav>
                                      </p:tavLst>
                                    </p:anim>
                                    <p:anim calcmode="lin" valueType="num">
                                      <p:cBhvr>
                                        <p:cTn id="87" dur="1000" fill="hold"/>
                                        <p:tgtEl>
                                          <p:spTgt spid="14"/>
                                        </p:tgtEl>
                                        <p:attrNameLst>
                                          <p:attrName>style.rotation</p:attrName>
                                        </p:attrNameLst>
                                      </p:cBhvr>
                                      <p:tavLst>
                                        <p:tav tm="0">
                                          <p:val>
                                            <p:fltVal val="90"/>
                                          </p:val>
                                        </p:tav>
                                        <p:tav tm="100000">
                                          <p:val>
                                            <p:fltVal val="0"/>
                                          </p:val>
                                        </p:tav>
                                      </p:tavLst>
                                    </p:anim>
                                    <p:animEffect transition="in" filter="fade">
                                      <p:cBhvr>
                                        <p:cTn id="88"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P spid="19" grpId="0" animBg="1"/>
      <p:bldP spid="20" grpId="0" animBg="1"/>
      <p:bldP spid="21" grpId="0" animBg="1"/>
      <p:bldP spid="22" grpId="0" animBg="1"/>
      <p:bldP spid="11" grpId="0" animBg="1"/>
      <p:bldP spid="23" grpId="0" animBg="1"/>
      <p:bldP spid="24" grpId="0" animBg="1"/>
      <p:bldP spid="25" grpId="0" animBg="1"/>
      <p:bldP spid="26" grpId="0" animBg="1"/>
      <p:bldP spid="13" grpId="0" animBg="1"/>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5023" y="93732"/>
            <a:ext cx="6858000" cy="6858000"/>
          </a:xfrm>
          <a:prstGeom prst="rect">
            <a:avLst/>
          </a:prstGeom>
        </p:spPr>
      </p:pic>
      <p:sp>
        <p:nvSpPr>
          <p:cNvPr id="19" name="Rounded Rectangle 18"/>
          <p:cNvSpPr/>
          <p:nvPr/>
        </p:nvSpPr>
        <p:spPr>
          <a:xfrm>
            <a:off x="683171" y="1219200"/>
            <a:ext cx="8305800" cy="5181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gn="just"/>
            <a:r>
              <a:rPr lang="vi-VN" sz="3200" b="1" dirty="0">
                <a:solidFill>
                  <a:srgbClr val="FF0000"/>
                </a:solidFill>
                <a:latin typeface="Times New Roman" pitchFamily="18" charset="0"/>
                <a:cs typeface="Times New Roman" pitchFamily="18" charset="0"/>
              </a:rPr>
              <a:t> </a:t>
            </a:r>
            <a:r>
              <a:rPr lang="vi-VN" sz="3200" b="1" u="sng" dirty="0">
                <a:solidFill>
                  <a:srgbClr val="FF0000"/>
                </a:solidFill>
                <a:latin typeface="Times New Roman" pitchFamily="18" charset="0"/>
                <a:cs typeface="Times New Roman" pitchFamily="18" charset="0"/>
              </a:rPr>
              <a:t>Khơi dậy khát vọng</a:t>
            </a:r>
            <a:r>
              <a:rPr lang="vi-VN" sz="3200" b="1" dirty="0">
                <a:solidFill>
                  <a:srgbClr val="FF0000"/>
                </a:solidFill>
                <a:latin typeface="Times New Roman" pitchFamily="18" charset="0"/>
                <a:cs typeface="Times New Roman" pitchFamily="18" charset="0"/>
              </a:rPr>
              <a:t> phát triển đất nước, phát huy mạnh mẽ giá trị văn hoá, con người Việt Nam và </a:t>
            </a:r>
            <a:r>
              <a:rPr lang="vi-VN" sz="3200" b="1" u="sng" dirty="0">
                <a:solidFill>
                  <a:srgbClr val="FF0000"/>
                </a:solidFill>
                <a:latin typeface="Times New Roman" pitchFamily="18" charset="0"/>
                <a:cs typeface="Times New Roman" pitchFamily="18" charset="0"/>
              </a:rPr>
              <a:t>sức mạnh thời đại</a:t>
            </a:r>
            <a:r>
              <a:rPr lang="vi-VN" sz="3200" b="1" dirty="0">
                <a:solidFill>
                  <a:srgbClr val="FF0000"/>
                </a:solidFill>
                <a:latin typeface="Times New Roman" pitchFamily="18" charset="0"/>
                <a:cs typeface="Times New Roman" pitchFamily="18" charset="0"/>
              </a:rPr>
              <a:t>, huy động mọi </a:t>
            </a:r>
            <a:r>
              <a:rPr lang="vi-VN" sz="3200" b="1" u="sng" dirty="0">
                <a:solidFill>
                  <a:srgbClr val="FF0000"/>
                </a:solidFill>
                <a:latin typeface="Times New Roman" pitchFamily="18" charset="0"/>
                <a:cs typeface="Times New Roman" pitchFamily="18" charset="0"/>
              </a:rPr>
              <a:t>nguồn lực</a:t>
            </a:r>
            <a:r>
              <a:rPr lang="vi-VN" sz="3200" b="1" dirty="0">
                <a:solidFill>
                  <a:srgbClr val="FF0000"/>
                </a:solidFill>
                <a:latin typeface="Times New Roman" pitchFamily="18" charset="0"/>
                <a:cs typeface="Times New Roman" pitchFamily="18" charset="0"/>
              </a:rPr>
              <a:t>, phát triển nhanh và bền vững trên cơ sở </a:t>
            </a:r>
            <a:r>
              <a:rPr lang="vi-VN" sz="3200" b="1" u="sng" dirty="0">
                <a:solidFill>
                  <a:srgbClr val="FF0000"/>
                </a:solidFill>
                <a:latin typeface="Times New Roman" pitchFamily="18" charset="0"/>
                <a:cs typeface="Times New Roman" pitchFamily="18" charset="0"/>
              </a:rPr>
              <a:t>khoa học, công </a:t>
            </a:r>
            <a:r>
              <a:rPr lang="vi-VN" sz="3200" b="1" u="sng" dirty="0" smtClean="0">
                <a:solidFill>
                  <a:srgbClr val="FF0000"/>
                </a:solidFill>
                <a:latin typeface="Times New Roman" pitchFamily="18" charset="0"/>
                <a:cs typeface="Times New Roman" pitchFamily="18" charset="0"/>
              </a:rPr>
              <a:t>nghệ</a:t>
            </a:r>
            <a:r>
              <a:rPr lang="vi-VN" sz="3200" b="1" u="sng" dirty="0">
                <a:solidFill>
                  <a:srgbClr val="FF0000"/>
                </a:solidFill>
                <a:latin typeface="Times New Roman" pitchFamily="18" charset="0"/>
                <a:cs typeface="Times New Roman" pitchFamily="18" charset="0"/>
              </a:rPr>
              <a:t>,</a:t>
            </a:r>
            <a:r>
              <a:rPr lang="vi-VN" sz="3200" b="1" dirty="0" smtClean="0">
                <a:solidFill>
                  <a:srgbClr val="FF0000"/>
                </a:solidFill>
                <a:latin typeface="Times New Roman" pitchFamily="18" charset="0"/>
                <a:cs typeface="Times New Roman" pitchFamily="18" charset="0"/>
              </a:rPr>
              <a:t> </a:t>
            </a:r>
            <a:r>
              <a:rPr lang="vi-VN" sz="3200" b="1" u="sng" dirty="0">
                <a:solidFill>
                  <a:srgbClr val="FF0000"/>
                </a:solidFill>
                <a:latin typeface="Times New Roman" pitchFamily="18" charset="0"/>
                <a:cs typeface="Times New Roman" pitchFamily="18" charset="0"/>
              </a:rPr>
              <a:t>đổi mới sáng </a:t>
            </a:r>
            <a:r>
              <a:rPr lang="vi-VN" sz="3200" b="1" u="sng" dirty="0" smtClean="0">
                <a:solidFill>
                  <a:srgbClr val="FF0000"/>
                </a:solidFill>
                <a:latin typeface="Times New Roman" pitchFamily="18" charset="0"/>
                <a:cs typeface="Times New Roman" pitchFamily="18" charset="0"/>
              </a:rPr>
              <a:t>tạo và chuyển đổi số</a:t>
            </a:r>
            <a:r>
              <a:rPr lang="vi-VN" sz="3200" b="1" dirty="0" smtClean="0">
                <a:solidFill>
                  <a:srgbClr val="FF0000"/>
                </a:solidFill>
                <a:latin typeface="Times New Roman" pitchFamily="18" charset="0"/>
                <a:cs typeface="Times New Roman" pitchFamily="18" charset="0"/>
              </a:rPr>
              <a:t>; </a:t>
            </a:r>
            <a:r>
              <a:rPr lang="vi-VN" sz="3200" b="1" dirty="0">
                <a:solidFill>
                  <a:srgbClr val="FF0000"/>
                </a:solidFill>
                <a:latin typeface="Times New Roman" pitchFamily="18" charset="0"/>
                <a:cs typeface="Times New Roman" pitchFamily="18" charset="0"/>
              </a:rPr>
              <a:t>đến năm 2030 là </a:t>
            </a:r>
            <a:r>
              <a:rPr lang="vi-VN" sz="3200" b="1" u="sng" dirty="0">
                <a:solidFill>
                  <a:srgbClr val="FF0000"/>
                </a:solidFill>
                <a:latin typeface="Times New Roman" pitchFamily="18" charset="0"/>
                <a:cs typeface="Times New Roman" pitchFamily="18" charset="0"/>
              </a:rPr>
              <a:t>nước đang phát triển</a:t>
            </a:r>
            <a:r>
              <a:rPr lang="vi-VN" sz="3200" b="1" dirty="0">
                <a:solidFill>
                  <a:srgbClr val="FF0000"/>
                </a:solidFill>
                <a:latin typeface="Times New Roman" pitchFamily="18" charset="0"/>
                <a:cs typeface="Times New Roman" pitchFamily="18" charset="0"/>
              </a:rPr>
              <a:t> có công nghiệp hiện đại, thu nhập trung bình cao và đến năm 2045 trở thành </a:t>
            </a:r>
            <a:r>
              <a:rPr lang="vi-VN" sz="3200" b="1" u="sng" dirty="0">
                <a:solidFill>
                  <a:srgbClr val="FF0000"/>
                </a:solidFill>
                <a:latin typeface="Times New Roman" pitchFamily="18" charset="0"/>
                <a:cs typeface="Times New Roman" pitchFamily="18" charset="0"/>
              </a:rPr>
              <a:t>nước phát triển, thu nhập</a:t>
            </a:r>
            <a:r>
              <a:rPr lang="en-US" sz="3200" b="1" u="sng" dirty="0">
                <a:solidFill>
                  <a:srgbClr val="FF0000"/>
                </a:solidFill>
                <a:latin typeface="Times New Roman" pitchFamily="18" charset="0"/>
                <a:cs typeface="Times New Roman" pitchFamily="18" charset="0"/>
              </a:rPr>
              <a:t> </a:t>
            </a:r>
            <a:r>
              <a:rPr lang="en-US" sz="3200" b="1" u="sng" dirty="0" err="1">
                <a:solidFill>
                  <a:srgbClr val="FF0000"/>
                </a:solidFill>
                <a:latin typeface="Times New Roman" pitchFamily="18" charset="0"/>
                <a:cs typeface="Times New Roman" pitchFamily="18" charset="0"/>
              </a:rPr>
              <a:t>cao</a:t>
            </a:r>
            <a:r>
              <a:rPr lang="en-US" sz="3200" b="1" u="sng" dirty="0">
                <a:solidFill>
                  <a:srgbClr val="FF0000"/>
                </a:solidFill>
                <a:latin typeface="Times New Roman" pitchFamily="18" charset="0"/>
                <a:cs typeface="Times New Roman" pitchFamily="18" charset="0"/>
              </a:rPr>
              <a:t>.</a:t>
            </a:r>
            <a:endParaRPr lang="en-US" sz="3200" b="1" dirty="0">
              <a:solidFill>
                <a:srgbClr val="FF0000"/>
              </a:solidFill>
              <a:latin typeface="Times New Roman" pitchFamily="18" charset="0"/>
              <a:cs typeface="Times New Roman" pitchFamily="18" charset="0"/>
            </a:endParaRPr>
          </a:p>
        </p:txBody>
      </p:sp>
      <p:sp>
        <p:nvSpPr>
          <p:cNvPr id="21" name="Rounded Rectangle 20"/>
          <p:cNvSpPr/>
          <p:nvPr/>
        </p:nvSpPr>
        <p:spPr>
          <a:xfrm>
            <a:off x="-19556" y="56644"/>
            <a:ext cx="8520684" cy="764067"/>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gn="ctr">
              <a:spcAft>
                <a:spcPts val="0"/>
              </a:spcAft>
            </a:pPr>
            <a:r>
              <a:rPr lang="en-US" sz="3200" b="1" spc="-10" dirty="0">
                <a:solidFill>
                  <a:srgbClr val="000000"/>
                </a:solidFill>
                <a:latin typeface="Times New Roman"/>
                <a:ea typeface="Arial"/>
              </a:rPr>
              <a:t>1. </a:t>
            </a:r>
            <a:r>
              <a:rPr lang="en-US" sz="3200" b="1" spc="-10" dirty="0" err="1">
                <a:solidFill>
                  <a:srgbClr val="000000"/>
                </a:solidFill>
                <a:latin typeface="Times New Roman"/>
                <a:ea typeface="Arial"/>
              </a:rPr>
              <a:t>Chủ</a:t>
            </a:r>
            <a:r>
              <a:rPr lang="en-US" sz="3200" b="1" spc="-10" dirty="0">
                <a:solidFill>
                  <a:srgbClr val="000000"/>
                </a:solidFill>
                <a:latin typeface="Times New Roman"/>
                <a:ea typeface="Arial"/>
              </a:rPr>
              <a:t> </a:t>
            </a:r>
            <a:r>
              <a:rPr lang="en-US" sz="3200" b="1" spc="-10" dirty="0" err="1">
                <a:solidFill>
                  <a:srgbClr val="000000"/>
                </a:solidFill>
                <a:latin typeface="Times New Roman"/>
                <a:ea typeface="Arial"/>
              </a:rPr>
              <a:t>đề</a:t>
            </a:r>
            <a:r>
              <a:rPr lang="en-US" sz="3200" b="1" spc="-10" dirty="0">
                <a:solidFill>
                  <a:srgbClr val="000000"/>
                </a:solidFill>
                <a:latin typeface="Times New Roman"/>
                <a:ea typeface="Arial"/>
              </a:rPr>
              <a:t> </a:t>
            </a:r>
            <a:r>
              <a:rPr lang="en-US" sz="3200" b="1" spc="-10" dirty="0" err="1">
                <a:solidFill>
                  <a:srgbClr val="000000"/>
                </a:solidFill>
                <a:latin typeface="Times New Roman"/>
                <a:ea typeface="Arial"/>
              </a:rPr>
              <a:t>chiến</a:t>
            </a:r>
            <a:r>
              <a:rPr lang="en-US" sz="3200" b="1" spc="-10" dirty="0">
                <a:solidFill>
                  <a:srgbClr val="000000"/>
                </a:solidFill>
                <a:latin typeface="Times New Roman"/>
                <a:ea typeface="Arial"/>
              </a:rPr>
              <a:t> </a:t>
            </a:r>
            <a:r>
              <a:rPr lang="en-US" sz="3200" b="1" spc="-10" dirty="0" err="1">
                <a:solidFill>
                  <a:srgbClr val="000000"/>
                </a:solidFill>
                <a:latin typeface="Times New Roman"/>
                <a:ea typeface="Arial"/>
              </a:rPr>
              <a:t>lược</a:t>
            </a:r>
            <a:endParaRPr lang="en-US" sz="3200" b="1" spc="-10" dirty="0">
              <a:solidFill>
                <a:srgbClr val="000000"/>
              </a:solidFill>
              <a:latin typeface="Times New Roman"/>
              <a:ea typeface="Arial"/>
            </a:endParaRPr>
          </a:p>
        </p:txBody>
      </p:sp>
      <p:sp>
        <p:nvSpPr>
          <p:cNvPr id="29" name="Down Arrow 28"/>
          <p:cNvSpPr/>
          <p:nvPr/>
        </p:nvSpPr>
        <p:spPr>
          <a:xfrm>
            <a:off x="-152400" y="423672"/>
            <a:ext cx="762000" cy="5977128"/>
          </a:xfrm>
          <a:prstGeom prst="downArrow">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3">
            <a:extLst>
              <a:ext uri="{FF2B5EF4-FFF2-40B4-BE49-F238E27FC236}">
                <a16:creationId xmlns:a16="http://schemas.microsoft.com/office/drawing/2014/main" xmlns="" id="{C37E6A44-D83A-472E-8207-54C22469D40F}"/>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52400" y="-76200"/>
            <a:ext cx="1698625" cy="133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0556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15000" fill="hold"/>
                                        <p:tgtEl>
                                          <p:spTgt spid="3"/>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down)">
                                      <p:cBhvr>
                                        <p:cTn id="11" dur="500"/>
                                        <p:tgtEl>
                                          <p:spTgt spid="21"/>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29"/>
                                        </p:tgtEl>
                                        <p:attrNameLst>
                                          <p:attrName>style.visibility</p:attrName>
                                        </p:attrNameLst>
                                      </p:cBhvr>
                                      <p:to>
                                        <p:strVal val="visible"/>
                                      </p:to>
                                    </p:set>
                                    <p:animEffect transition="in" filter="wipe(down)">
                                      <p:cBhvr>
                                        <p:cTn id="14" dur="500"/>
                                        <p:tgtEl>
                                          <p:spTgt spid="2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p:cTn id="17" dur="1000" fill="hold"/>
                                        <p:tgtEl>
                                          <p:spTgt spid="19"/>
                                        </p:tgtEl>
                                        <p:attrNameLst>
                                          <p:attrName>ppt_w</p:attrName>
                                        </p:attrNameLst>
                                      </p:cBhvr>
                                      <p:tavLst>
                                        <p:tav tm="0">
                                          <p:val>
                                            <p:fltVal val="0"/>
                                          </p:val>
                                        </p:tav>
                                        <p:tav tm="100000">
                                          <p:val>
                                            <p:strVal val="#ppt_w"/>
                                          </p:val>
                                        </p:tav>
                                      </p:tavLst>
                                    </p:anim>
                                    <p:anim calcmode="lin" valueType="num">
                                      <p:cBhvr>
                                        <p:cTn id="18" dur="1000" fill="hold"/>
                                        <p:tgtEl>
                                          <p:spTgt spid="19"/>
                                        </p:tgtEl>
                                        <p:attrNameLst>
                                          <p:attrName>ppt_h</p:attrName>
                                        </p:attrNameLst>
                                      </p:cBhvr>
                                      <p:tavLst>
                                        <p:tav tm="0">
                                          <p:val>
                                            <p:fltVal val="0"/>
                                          </p:val>
                                        </p:tav>
                                        <p:tav tm="100000">
                                          <p:val>
                                            <p:strVal val="#ppt_h"/>
                                          </p:val>
                                        </p:tav>
                                      </p:tavLst>
                                    </p:anim>
                                    <p:anim calcmode="lin" valueType="num">
                                      <p:cBhvr>
                                        <p:cTn id="19" dur="1000" fill="hold"/>
                                        <p:tgtEl>
                                          <p:spTgt spid="19"/>
                                        </p:tgtEl>
                                        <p:attrNameLst>
                                          <p:attrName>style.rotation</p:attrName>
                                        </p:attrNameLst>
                                      </p:cBhvr>
                                      <p:tavLst>
                                        <p:tav tm="0">
                                          <p:val>
                                            <p:fltVal val="90"/>
                                          </p:val>
                                        </p:tav>
                                        <p:tav tm="100000">
                                          <p:val>
                                            <p:fltVal val="0"/>
                                          </p:val>
                                        </p:tav>
                                      </p:tavLst>
                                    </p:anim>
                                    <p:animEffect transition="in" filter="fade">
                                      <p:cBhvr>
                                        <p:cTn id="20"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P spid="2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5023" y="93732"/>
            <a:ext cx="6858000" cy="6858000"/>
          </a:xfrm>
          <a:prstGeom prst="rect">
            <a:avLst/>
          </a:prstGeom>
        </p:spPr>
      </p:pic>
      <p:sp>
        <p:nvSpPr>
          <p:cNvPr id="19" name="Rounded Rectangle 18"/>
          <p:cNvSpPr/>
          <p:nvPr/>
        </p:nvSpPr>
        <p:spPr>
          <a:xfrm>
            <a:off x="1246632" y="1259437"/>
            <a:ext cx="7412736" cy="125516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gn="just"/>
            <a:r>
              <a:rPr lang="vi-VN" sz="2400" u="sng" dirty="0">
                <a:solidFill>
                  <a:srgbClr val="FF0000"/>
                </a:solidFill>
                <a:latin typeface="Times New Roman" pitchFamily="18" charset="0"/>
                <a:cs typeface="Times New Roman" pitchFamily="18" charset="0"/>
              </a:rPr>
              <a:t>Hoà bình, hợp tác, liên kết và phát triển</a:t>
            </a:r>
            <a:r>
              <a:rPr lang="vi-VN" sz="2400" dirty="0">
                <a:solidFill>
                  <a:srgbClr val="FF0000"/>
                </a:solidFill>
                <a:latin typeface="Times New Roman" pitchFamily="18" charset="0"/>
                <a:cs typeface="Times New Roman" pitchFamily="18" charset="0"/>
              </a:rPr>
              <a:t> vẫn là xu thế </a:t>
            </a:r>
            <a:r>
              <a:rPr lang="vi-VN" sz="2400" dirty="0" smtClean="0">
                <a:solidFill>
                  <a:srgbClr val="FF0000"/>
                </a:solidFill>
                <a:latin typeface="Times New Roman" pitchFamily="18" charset="0"/>
                <a:cs typeface="Times New Roman" pitchFamily="18" charset="0"/>
              </a:rPr>
              <a:t>lớn, </a:t>
            </a:r>
            <a:r>
              <a:rPr lang="vi-VN" sz="2400" dirty="0">
                <a:solidFill>
                  <a:srgbClr val="FF0000"/>
                </a:solidFill>
                <a:latin typeface="Times New Roman" pitchFamily="18" charset="0"/>
                <a:cs typeface="Times New Roman" pitchFamily="18" charset="0"/>
              </a:rPr>
              <a:t>nhưng cạnh tranh chiến lược giữa các nước lớn rất phức tạp.</a:t>
            </a:r>
            <a:endParaRPr lang="en-US" sz="2400" dirty="0">
              <a:solidFill>
                <a:srgbClr val="FF0000"/>
              </a:solidFill>
              <a:latin typeface="Times New Roman" pitchFamily="18" charset="0"/>
              <a:cs typeface="Times New Roman" pitchFamily="18" charset="0"/>
            </a:endParaRPr>
          </a:p>
        </p:txBody>
      </p:sp>
      <p:sp>
        <p:nvSpPr>
          <p:cNvPr id="20" name="Rounded Rectangle 19"/>
          <p:cNvSpPr/>
          <p:nvPr/>
        </p:nvSpPr>
        <p:spPr>
          <a:xfrm>
            <a:off x="1246632" y="2668780"/>
            <a:ext cx="7440168" cy="131216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400" dirty="0">
                <a:solidFill>
                  <a:srgbClr val="FF0000"/>
                </a:solidFill>
                <a:latin typeface="Times New Roman" pitchFamily="18" charset="0"/>
                <a:cs typeface="Times New Roman" pitchFamily="18" charset="0"/>
              </a:rPr>
              <a:t>Khoa học, công nghệ, </a:t>
            </a:r>
            <a:r>
              <a:rPr lang="vi-VN" sz="2400" u="sng" dirty="0">
                <a:solidFill>
                  <a:srgbClr val="FF0000"/>
                </a:solidFill>
                <a:latin typeface="Times New Roman" pitchFamily="18" charset="0"/>
                <a:cs typeface="Times New Roman" pitchFamily="18" charset="0"/>
              </a:rPr>
              <a:t>đổi mới sáng tạo</a:t>
            </a:r>
            <a:r>
              <a:rPr lang="vi-VN" sz="2400" dirty="0">
                <a:solidFill>
                  <a:srgbClr val="FF0000"/>
                </a:solidFill>
                <a:latin typeface="Times New Roman" pitchFamily="18" charset="0"/>
                <a:cs typeface="Times New Roman" pitchFamily="18" charset="0"/>
              </a:rPr>
              <a:t> và Cách mạng CN 4.0 đang diễn biến rất </a:t>
            </a:r>
            <a:r>
              <a:rPr lang="vi-VN" sz="2400" dirty="0" smtClean="0">
                <a:solidFill>
                  <a:srgbClr val="FF0000"/>
                </a:solidFill>
                <a:latin typeface="Times New Roman" pitchFamily="18" charset="0"/>
                <a:cs typeface="Times New Roman" pitchFamily="18" charset="0"/>
              </a:rPr>
              <a:t>nhanh, </a:t>
            </a:r>
            <a:r>
              <a:rPr lang="vi-VN" sz="2400" dirty="0">
                <a:solidFill>
                  <a:srgbClr val="FF0000"/>
                </a:solidFill>
                <a:latin typeface="Times New Roman" pitchFamily="18" charset="0"/>
                <a:cs typeface="Times New Roman" pitchFamily="18" charset="0"/>
              </a:rPr>
              <a:t>tác động sâu </a:t>
            </a:r>
            <a:r>
              <a:rPr lang="vi-VN" sz="2400" dirty="0" smtClean="0">
                <a:solidFill>
                  <a:srgbClr val="FF0000"/>
                </a:solidFill>
                <a:latin typeface="Times New Roman" pitchFamily="18" charset="0"/>
                <a:cs typeface="Times New Roman" pitchFamily="18" charset="0"/>
              </a:rPr>
              <a:t>rộng.</a:t>
            </a:r>
            <a:endParaRPr lang="en-US" sz="2400" dirty="0">
              <a:solidFill>
                <a:srgbClr val="FF0000"/>
              </a:solidFill>
              <a:latin typeface="Times New Roman" pitchFamily="18" charset="0"/>
              <a:cs typeface="Times New Roman" pitchFamily="18" charset="0"/>
            </a:endParaRPr>
          </a:p>
        </p:txBody>
      </p:sp>
      <p:sp>
        <p:nvSpPr>
          <p:cNvPr id="21" name="Rounded Rectangle 20"/>
          <p:cNvSpPr/>
          <p:nvPr/>
        </p:nvSpPr>
        <p:spPr>
          <a:xfrm>
            <a:off x="1278042" y="76200"/>
            <a:ext cx="7256357" cy="1066800"/>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spcAft>
                <a:spcPts val="0"/>
              </a:spcAft>
            </a:pPr>
            <a:r>
              <a:rPr lang="en-US" sz="3200" b="1" spc="-10" dirty="0">
                <a:solidFill>
                  <a:srgbClr val="000000"/>
                </a:solidFill>
                <a:latin typeface="Times New Roman"/>
                <a:ea typeface="Arial"/>
              </a:rPr>
              <a:t>2. </a:t>
            </a:r>
            <a:r>
              <a:rPr lang="en-US" sz="3200" b="1" spc="-10" dirty="0" err="1">
                <a:solidFill>
                  <a:srgbClr val="000000"/>
                </a:solidFill>
                <a:latin typeface="Times New Roman"/>
                <a:ea typeface="Arial"/>
              </a:rPr>
              <a:t>Bối</a:t>
            </a:r>
            <a:r>
              <a:rPr lang="en-US" sz="3200" b="1" spc="-10" dirty="0">
                <a:solidFill>
                  <a:srgbClr val="000000"/>
                </a:solidFill>
                <a:latin typeface="Times New Roman"/>
                <a:ea typeface="Arial"/>
              </a:rPr>
              <a:t> </a:t>
            </a:r>
            <a:r>
              <a:rPr lang="en-US" sz="3200" b="1" spc="-10" dirty="0" err="1">
                <a:solidFill>
                  <a:srgbClr val="000000"/>
                </a:solidFill>
                <a:latin typeface="Times New Roman"/>
                <a:ea typeface="Arial"/>
              </a:rPr>
              <a:t>cảnh</a:t>
            </a:r>
            <a:endParaRPr lang="en-US" sz="3200" b="1" spc="-10" dirty="0">
              <a:solidFill>
                <a:srgbClr val="000000"/>
              </a:solidFill>
              <a:latin typeface="Times New Roman"/>
              <a:ea typeface="Arial"/>
            </a:endParaRPr>
          </a:p>
          <a:p>
            <a:pPr indent="457200">
              <a:spcAft>
                <a:spcPts val="0"/>
              </a:spcAft>
            </a:pPr>
            <a:r>
              <a:rPr lang="en-US" sz="3200" b="1" spc="-10" dirty="0">
                <a:solidFill>
                  <a:srgbClr val="000000"/>
                </a:solidFill>
                <a:effectLst/>
                <a:latin typeface="Times New Roman"/>
                <a:ea typeface="Arial"/>
              </a:rPr>
              <a:t>	2.1. </a:t>
            </a:r>
            <a:r>
              <a:rPr lang="en-US" sz="3200" b="1" spc="-10" dirty="0" err="1">
                <a:solidFill>
                  <a:srgbClr val="000000"/>
                </a:solidFill>
                <a:effectLst/>
                <a:latin typeface="Times New Roman"/>
                <a:ea typeface="Arial"/>
              </a:rPr>
              <a:t>Bối</a:t>
            </a:r>
            <a:r>
              <a:rPr lang="en-US" sz="3200" b="1" spc="-10" dirty="0">
                <a:solidFill>
                  <a:srgbClr val="000000"/>
                </a:solidFill>
                <a:effectLst/>
                <a:latin typeface="Times New Roman"/>
                <a:ea typeface="Arial"/>
              </a:rPr>
              <a:t> </a:t>
            </a:r>
            <a:r>
              <a:rPr lang="en-US" sz="3200" b="1" spc="-10" dirty="0" err="1">
                <a:solidFill>
                  <a:srgbClr val="000000"/>
                </a:solidFill>
                <a:effectLst/>
                <a:latin typeface="Times New Roman"/>
                <a:ea typeface="Arial"/>
              </a:rPr>
              <a:t>cảnh</a:t>
            </a:r>
            <a:r>
              <a:rPr lang="en-US" sz="3200" b="1" spc="-10" dirty="0">
                <a:solidFill>
                  <a:srgbClr val="000000"/>
                </a:solidFill>
                <a:effectLst/>
                <a:latin typeface="Times New Roman"/>
                <a:ea typeface="Arial"/>
              </a:rPr>
              <a:t> </a:t>
            </a:r>
            <a:r>
              <a:rPr lang="en-US" sz="3200" b="1" spc="-10" dirty="0" err="1">
                <a:solidFill>
                  <a:srgbClr val="000000"/>
                </a:solidFill>
                <a:effectLst/>
                <a:latin typeface="Times New Roman"/>
                <a:ea typeface="Arial"/>
              </a:rPr>
              <a:t>quốc</a:t>
            </a:r>
            <a:r>
              <a:rPr lang="en-US" sz="3200" b="1" spc="-10" dirty="0">
                <a:solidFill>
                  <a:srgbClr val="000000"/>
                </a:solidFill>
                <a:effectLst/>
                <a:latin typeface="Times New Roman"/>
                <a:ea typeface="Arial"/>
              </a:rPr>
              <a:t> </a:t>
            </a:r>
            <a:r>
              <a:rPr lang="en-US" sz="3200" b="1" spc="-10" dirty="0" err="1">
                <a:solidFill>
                  <a:srgbClr val="000000"/>
                </a:solidFill>
                <a:effectLst/>
                <a:latin typeface="Times New Roman"/>
                <a:ea typeface="Arial"/>
              </a:rPr>
              <a:t>tế</a:t>
            </a:r>
            <a:endParaRPr lang="en-US" sz="3200" b="1" spc="-10" dirty="0">
              <a:solidFill>
                <a:srgbClr val="000000"/>
              </a:solidFill>
              <a:effectLst/>
              <a:latin typeface="Times New Roman"/>
              <a:ea typeface="Arial"/>
            </a:endParaRPr>
          </a:p>
        </p:txBody>
      </p:sp>
      <p:sp>
        <p:nvSpPr>
          <p:cNvPr id="29" name="Down Arrow 28"/>
          <p:cNvSpPr/>
          <p:nvPr/>
        </p:nvSpPr>
        <p:spPr>
          <a:xfrm>
            <a:off x="-152400" y="423672"/>
            <a:ext cx="762000" cy="6358128"/>
          </a:xfrm>
          <a:prstGeom prst="downArrow">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Notched Right Arrow 29"/>
          <p:cNvSpPr/>
          <p:nvPr/>
        </p:nvSpPr>
        <p:spPr>
          <a:xfrm>
            <a:off x="484632" y="1898931"/>
            <a:ext cx="733516" cy="381000"/>
          </a:xfrm>
          <a:prstGeom prst="notch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Notched Right Arrow 30"/>
          <p:cNvSpPr/>
          <p:nvPr/>
        </p:nvSpPr>
        <p:spPr>
          <a:xfrm>
            <a:off x="419544" y="3107793"/>
            <a:ext cx="798604" cy="381000"/>
          </a:xfrm>
          <a:prstGeom prst="notch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3">
            <a:extLst>
              <a:ext uri="{FF2B5EF4-FFF2-40B4-BE49-F238E27FC236}">
                <a16:creationId xmlns:a16="http://schemas.microsoft.com/office/drawing/2014/main" xmlns="" id="{C37E6A44-D83A-472E-8207-54C22469D40F}"/>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52400" y="-76200"/>
            <a:ext cx="1698625" cy="133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ounded Rectangle 9"/>
          <p:cNvSpPr/>
          <p:nvPr/>
        </p:nvSpPr>
        <p:spPr>
          <a:xfrm>
            <a:off x="1218148" y="4191000"/>
            <a:ext cx="7468652" cy="12192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400" dirty="0">
                <a:solidFill>
                  <a:schemeClr val="tx1"/>
                </a:solidFill>
                <a:latin typeface="Times New Roman" pitchFamily="18" charset="0"/>
                <a:cs typeface="Times New Roman" pitchFamily="18" charset="0"/>
              </a:rPr>
              <a:t> </a:t>
            </a:r>
            <a:r>
              <a:rPr lang="vi-VN" sz="2400" dirty="0">
                <a:solidFill>
                  <a:srgbClr val="FF0000"/>
                </a:solidFill>
                <a:latin typeface="Times New Roman" pitchFamily="18" charset="0"/>
                <a:cs typeface="Times New Roman" pitchFamily="18" charset="0"/>
              </a:rPr>
              <a:t>Những vấn đề </a:t>
            </a:r>
            <a:r>
              <a:rPr lang="vi-VN" sz="2400" u="sng" dirty="0">
                <a:solidFill>
                  <a:srgbClr val="FF0000"/>
                </a:solidFill>
                <a:latin typeface="Times New Roman" pitchFamily="18" charset="0"/>
                <a:cs typeface="Times New Roman" pitchFamily="18" charset="0"/>
              </a:rPr>
              <a:t>an ninh phi truyền thốn</a:t>
            </a:r>
            <a:r>
              <a:rPr lang="en-US" sz="2400" u="sng" dirty="0">
                <a:solidFill>
                  <a:srgbClr val="FF0000"/>
                </a:solidFill>
                <a:latin typeface="Times New Roman" pitchFamily="18" charset="0"/>
                <a:cs typeface="Times New Roman" pitchFamily="18" charset="0"/>
              </a:rPr>
              <a:t>g</a:t>
            </a:r>
            <a:r>
              <a:rPr lang="vi-VN" sz="2400" dirty="0">
                <a:solidFill>
                  <a:srgbClr val="FF0000"/>
                </a:solidFill>
                <a:latin typeface="Times New Roman" pitchFamily="18" charset="0"/>
                <a:cs typeface="Times New Roman" pitchFamily="18" charset="0"/>
              </a:rPr>
              <a:t> ngày càng đa dạng, phức tạp, tác động mạnh </a:t>
            </a:r>
            <a:r>
              <a:rPr lang="vi-VN" sz="2400" dirty="0" smtClean="0">
                <a:solidFill>
                  <a:srgbClr val="FF0000"/>
                </a:solidFill>
                <a:latin typeface="Times New Roman" pitchFamily="18" charset="0"/>
                <a:cs typeface="Times New Roman" pitchFamily="18" charset="0"/>
              </a:rPr>
              <a:t>mẽ.</a:t>
            </a:r>
            <a:endParaRPr lang="en-US" sz="2400" dirty="0">
              <a:solidFill>
                <a:srgbClr val="FF0000"/>
              </a:solidFill>
              <a:latin typeface="Times New Roman" pitchFamily="18" charset="0"/>
              <a:cs typeface="Times New Roman" pitchFamily="18" charset="0"/>
            </a:endParaRPr>
          </a:p>
        </p:txBody>
      </p:sp>
      <p:sp>
        <p:nvSpPr>
          <p:cNvPr id="11" name="Notched Right Arrow 10"/>
          <p:cNvSpPr/>
          <p:nvPr/>
        </p:nvSpPr>
        <p:spPr>
          <a:xfrm>
            <a:off x="418574" y="4563796"/>
            <a:ext cx="762000" cy="381000"/>
          </a:xfrm>
          <a:prstGeom prst="notch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1218148" y="5638800"/>
            <a:ext cx="7468652" cy="1143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400" dirty="0">
                <a:solidFill>
                  <a:srgbClr val="FF0000"/>
                </a:solidFill>
                <a:latin typeface="Times New Roman" pitchFamily="18" charset="0"/>
                <a:cs typeface="Times New Roman" pitchFamily="18" charset="0"/>
              </a:rPr>
              <a:t>Tình hình khu vực diễn biến ngày càng phức tạp, khó </a:t>
            </a:r>
            <a:r>
              <a:rPr lang="vi-VN" sz="2400" dirty="0" smtClean="0">
                <a:solidFill>
                  <a:srgbClr val="FF0000"/>
                </a:solidFill>
                <a:latin typeface="Times New Roman" pitchFamily="18" charset="0"/>
                <a:cs typeface="Times New Roman" pitchFamily="18" charset="0"/>
              </a:rPr>
              <a:t>lường.</a:t>
            </a:r>
            <a:endParaRPr lang="en-US" sz="2400" dirty="0">
              <a:solidFill>
                <a:srgbClr val="FF0000"/>
              </a:solidFill>
              <a:latin typeface="Times New Roman" pitchFamily="18" charset="0"/>
              <a:cs typeface="Times New Roman" pitchFamily="18" charset="0"/>
            </a:endParaRPr>
          </a:p>
        </p:txBody>
      </p:sp>
      <p:sp>
        <p:nvSpPr>
          <p:cNvPr id="13" name="Notched Right Arrow 12"/>
          <p:cNvSpPr/>
          <p:nvPr/>
        </p:nvSpPr>
        <p:spPr>
          <a:xfrm>
            <a:off x="457200" y="6019800"/>
            <a:ext cx="765992" cy="381000"/>
          </a:xfrm>
          <a:prstGeom prst="notch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3492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repeatCount="indefinite" fill="hold" nodeType="clickEffect">
                                  <p:stCondLst>
                                    <p:cond delay="0"/>
                                  </p:stCondLst>
                                  <p:childTnLst>
                                    <p:animRot by="21600000">
                                      <p:cBhvr>
                                        <p:cTn id="6" dur="15000" fill="hold"/>
                                        <p:tgtEl>
                                          <p:spTgt spid="14"/>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grpId="0" nodeType="click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1000" fill="hold"/>
                                        <p:tgtEl>
                                          <p:spTgt spid="30"/>
                                        </p:tgtEl>
                                        <p:attrNameLst>
                                          <p:attrName>ppt_w</p:attrName>
                                        </p:attrNameLst>
                                      </p:cBhvr>
                                      <p:tavLst>
                                        <p:tav tm="0">
                                          <p:val>
                                            <p:fltVal val="0"/>
                                          </p:val>
                                        </p:tav>
                                        <p:tav tm="100000">
                                          <p:val>
                                            <p:strVal val="#ppt_w"/>
                                          </p:val>
                                        </p:tav>
                                      </p:tavLst>
                                    </p:anim>
                                    <p:anim calcmode="lin" valueType="num">
                                      <p:cBhvr>
                                        <p:cTn id="12" dur="1000" fill="hold"/>
                                        <p:tgtEl>
                                          <p:spTgt spid="30"/>
                                        </p:tgtEl>
                                        <p:attrNameLst>
                                          <p:attrName>ppt_h</p:attrName>
                                        </p:attrNameLst>
                                      </p:cBhvr>
                                      <p:tavLst>
                                        <p:tav tm="0">
                                          <p:val>
                                            <p:fltVal val="0"/>
                                          </p:val>
                                        </p:tav>
                                        <p:tav tm="100000">
                                          <p:val>
                                            <p:strVal val="#ppt_h"/>
                                          </p:val>
                                        </p:tav>
                                      </p:tavLst>
                                    </p:anim>
                                    <p:anim calcmode="lin" valueType="num">
                                      <p:cBhvr>
                                        <p:cTn id="13" dur="1000" fill="hold"/>
                                        <p:tgtEl>
                                          <p:spTgt spid="30"/>
                                        </p:tgtEl>
                                        <p:attrNameLst>
                                          <p:attrName>style.rotation</p:attrName>
                                        </p:attrNameLst>
                                      </p:cBhvr>
                                      <p:tavLst>
                                        <p:tav tm="0">
                                          <p:val>
                                            <p:fltVal val="90"/>
                                          </p:val>
                                        </p:tav>
                                        <p:tav tm="100000">
                                          <p:val>
                                            <p:fltVal val="0"/>
                                          </p:val>
                                        </p:tav>
                                      </p:tavLst>
                                    </p:anim>
                                    <p:animEffect transition="in" filter="fade">
                                      <p:cBhvr>
                                        <p:cTn id="14" dur="1000"/>
                                        <p:tgtEl>
                                          <p:spTgt spid="30"/>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p:cTn id="17" dur="1000" fill="hold"/>
                                        <p:tgtEl>
                                          <p:spTgt spid="19"/>
                                        </p:tgtEl>
                                        <p:attrNameLst>
                                          <p:attrName>ppt_w</p:attrName>
                                        </p:attrNameLst>
                                      </p:cBhvr>
                                      <p:tavLst>
                                        <p:tav tm="0">
                                          <p:val>
                                            <p:fltVal val="0"/>
                                          </p:val>
                                        </p:tav>
                                        <p:tav tm="100000">
                                          <p:val>
                                            <p:strVal val="#ppt_w"/>
                                          </p:val>
                                        </p:tav>
                                      </p:tavLst>
                                    </p:anim>
                                    <p:anim calcmode="lin" valueType="num">
                                      <p:cBhvr>
                                        <p:cTn id="18" dur="1000" fill="hold"/>
                                        <p:tgtEl>
                                          <p:spTgt spid="19"/>
                                        </p:tgtEl>
                                        <p:attrNameLst>
                                          <p:attrName>ppt_h</p:attrName>
                                        </p:attrNameLst>
                                      </p:cBhvr>
                                      <p:tavLst>
                                        <p:tav tm="0">
                                          <p:val>
                                            <p:fltVal val="0"/>
                                          </p:val>
                                        </p:tav>
                                        <p:tav tm="100000">
                                          <p:val>
                                            <p:strVal val="#ppt_h"/>
                                          </p:val>
                                        </p:tav>
                                      </p:tavLst>
                                    </p:anim>
                                    <p:anim calcmode="lin" valueType="num">
                                      <p:cBhvr>
                                        <p:cTn id="19" dur="1000" fill="hold"/>
                                        <p:tgtEl>
                                          <p:spTgt spid="19"/>
                                        </p:tgtEl>
                                        <p:attrNameLst>
                                          <p:attrName>style.rotation</p:attrName>
                                        </p:attrNameLst>
                                      </p:cBhvr>
                                      <p:tavLst>
                                        <p:tav tm="0">
                                          <p:val>
                                            <p:fltVal val="90"/>
                                          </p:val>
                                        </p:tav>
                                        <p:tav tm="100000">
                                          <p:val>
                                            <p:fltVal val="0"/>
                                          </p:val>
                                        </p:tav>
                                      </p:tavLst>
                                    </p:anim>
                                    <p:animEffect transition="in" filter="fade">
                                      <p:cBhvr>
                                        <p:cTn id="20" dur="1000"/>
                                        <p:tgtEl>
                                          <p:spTgt spid="19"/>
                                        </p:tgtEl>
                                      </p:cBhvr>
                                    </p:animEffect>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1000" fill="hold"/>
                                        <p:tgtEl>
                                          <p:spTgt spid="31"/>
                                        </p:tgtEl>
                                        <p:attrNameLst>
                                          <p:attrName>ppt_w</p:attrName>
                                        </p:attrNameLst>
                                      </p:cBhvr>
                                      <p:tavLst>
                                        <p:tav tm="0">
                                          <p:val>
                                            <p:fltVal val="0"/>
                                          </p:val>
                                        </p:tav>
                                        <p:tav tm="100000">
                                          <p:val>
                                            <p:strVal val="#ppt_w"/>
                                          </p:val>
                                        </p:tav>
                                      </p:tavLst>
                                    </p:anim>
                                    <p:anim calcmode="lin" valueType="num">
                                      <p:cBhvr>
                                        <p:cTn id="26" dur="1000" fill="hold"/>
                                        <p:tgtEl>
                                          <p:spTgt spid="31"/>
                                        </p:tgtEl>
                                        <p:attrNameLst>
                                          <p:attrName>ppt_h</p:attrName>
                                        </p:attrNameLst>
                                      </p:cBhvr>
                                      <p:tavLst>
                                        <p:tav tm="0">
                                          <p:val>
                                            <p:fltVal val="0"/>
                                          </p:val>
                                        </p:tav>
                                        <p:tav tm="100000">
                                          <p:val>
                                            <p:strVal val="#ppt_h"/>
                                          </p:val>
                                        </p:tav>
                                      </p:tavLst>
                                    </p:anim>
                                    <p:anim calcmode="lin" valueType="num">
                                      <p:cBhvr>
                                        <p:cTn id="27" dur="1000" fill="hold"/>
                                        <p:tgtEl>
                                          <p:spTgt spid="31"/>
                                        </p:tgtEl>
                                        <p:attrNameLst>
                                          <p:attrName>style.rotation</p:attrName>
                                        </p:attrNameLst>
                                      </p:cBhvr>
                                      <p:tavLst>
                                        <p:tav tm="0">
                                          <p:val>
                                            <p:fltVal val="90"/>
                                          </p:val>
                                        </p:tav>
                                        <p:tav tm="100000">
                                          <p:val>
                                            <p:fltVal val="0"/>
                                          </p:val>
                                        </p:tav>
                                      </p:tavLst>
                                    </p:anim>
                                    <p:animEffect transition="in" filter="fade">
                                      <p:cBhvr>
                                        <p:cTn id="28" dur="1000"/>
                                        <p:tgtEl>
                                          <p:spTgt spid="31"/>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1000" fill="hold"/>
                                        <p:tgtEl>
                                          <p:spTgt spid="20"/>
                                        </p:tgtEl>
                                        <p:attrNameLst>
                                          <p:attrName>ppt_w</p:attrName>
                                        </p:attrNameLst>
                                      </p:cBhvr>
                                      <p:tavLst>
                                        <p:tav tm="0">
                                          <p:val>
                                            <p:fltVal val="0"/>
                                          </p:val>
                                        </p:tav>
                                        <p:tav tm="100000">
                                          <p:val>
                                            <p:strVal val="#ppt_w"/>
                                          </p:val>
                                        </p:tav>
                                      </p:tavLst>
                                    </p:anim>
                                    <p:anim calcmode="lin" valueType="num">
                                      <p:cBhvr>
                                        <p:cTn id="32" dur="1000" fill="hold"/>
                                        <p:tgtEl>
                                          <p:spTgt spid="20"/>
                                        </p:tgtEl>
                                        <p:attrNameLst>
                                          <p:attrName>ppt_h</p:attrName>
                                        </p:attrNameLst>
                                      </p:cBhvr>
                                      <p:tavLst>
                                        <p:tav tm="0">
                                          <p:val>
                                            <p:fltVal val="0"/>
                                          </p:val>
                                        </p:tav>
                                        <p:tav tm="100000">
                                          <p:val>
                                            <p:strVal val="#ppt_h"/>
                                          </p:val>
                                        </p:tav>
                                      </p:tavLst>
                                    </p:anim>
                                    <p:anim calcmode="lin" valueType="num">
                                      <p:cBhvr>
                                        <p:cTn id="33" dur="1000" fill="hold"/>
                                        <p:tgtEl>
                                          <p:spTgt spid="20"/>
                                        </p:tgtEl>
                                        <p:attrNameLst>
                                          <p:attrName>style.rotation</p:attrName>
                                        </p:attrNameLst>
                                      </p:cBhvr>
                                      <p:tavLst>
                                        <p:tav tm="0">
                                          <p:val>
                                            <p:fltVal val="90"/>
                                          </p:val>
                                        </p:tav>
                                        <p:tav tm="100000">
                                          <p:val>
                                            <p:fltVal val="0"/>
                                          </p:val>
                                        </p:tav>
                                      </p:tavLst>
                                    </p:anim>
                                    <p:animEffect transition="in" filter="fade">
                                      <p:cBhvr>
                                        <p:cTn id="34" dur="1000"/>
                                        <p:tgtEl>
                                          <p:spTgt spid="20"/>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 calcmode="lin" valueType="num">
                                      <p:cBhvr>
                                        <p:cTn id="41" dur="1000" fill="hold"/>
                                        <p:tgtEl>
                                          <p:spTgt spid="10"/>
                                        </p:tgtEl>
                                        <p:attrNameLst>
                                          <p:attrName>style.rotation</p:attrName>
                                        </p:attrNameLst>
                                      </p:cBhvr>
                                      <p:tavLst>
                                        <p:tav tm="0">
                                          <p:val>
                                            <p:fltVal val="90"/>
                                          </p:val>
                                        </p:tav>
                                        <p:tav tm="100000">
                                          <p:val>
                                            <p:fltVal val="0"/>
                                          </p:val>
                                        </p:tav>
                                      </p:tavLst>
                                    </p:anim>
                                    <p:animEffect transition="in" filter="fade">
                                      <p:cBhvr>
                                        <p:cTn id="42" dur="1000"/>
                                        <p:tgtEl>
                                          <p:spTgt spid="10"/>
                                        </p:tgtEl>
                                      </p:cBhvr>
                                    </p:animEffect>
                                  </p:childTnLst>
                                </p:cTn>
                              </p:par>
                              <p:par>
                                <p:cTn id="43" presetID="31" presetClass="entr" presetSubtype="0" fill="hold" grpId="0" nodeType="with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1000" fill="hold"/>
                                        <p:tgtEl>
                                          <p:spTgt spid="11"/>
                                        </p:tgtEl>
                                        <p:attrNameLst>
                                          <p:attrName>ppt_w</p:attrName>
                                        </p:attrNameLst>
                                      </p:cBhvr>
                                      <p:tavLst>
                                        <p:tav tm="0">
                                          <p:val>
                                            <p:fltVal val="0"/>
                                          </p:val>
                                        </p:tav>
                                        <p:tav tm="100000">
                                          <p:val>
                                            <p:strVal val="#ppt_w"/>
                                          </p:val>
                                        </p:tav>
                                      </p:tavLst>
                                    </p:anim>
                                    <p:anim calcmode="lin" valueType="num">
                                      <p:cBhvr>
                                        <p:cTn id="46" dur="1000" fill="hold"/>
                                        <p:tgtEl>
                                          <p:spTgt spid="11"/>
                                        </p:tgtEl>
                                        <p:attrNameLst>
                                          <p:attrName>ppt_h</p:attrName>
                                        </p:attrNameLst>
                                      </p:cBhvr>
                                      <p:tavLst>
                                        <p:tav tm="0">
                                          <p:val>
                                            <p:fltVal val="0"/>
                                          </p:val>
                                        </p:tav>
                                        <p:tav tm="100000">
                                          <p:val>
                                            <p:strVal val="#ppt_h"/>
                                          </p:val>
                                        </p:tav>
                                      </p:tavLst>
                                    </p:anim>
                                    <p:anim calcmode="lin" valueType="num">
                                      <p:cBhvr>
                                        <p:cTn id="47" dur="1000" fill="hold"/>
                                        <p:tgtEl>
                                          <p:spTgt spid="11"/>
                                        </p:tgtEl>
                                        <p:attrNameLst>
                                          <p:attrName>style.rotation</p:attrName>
                                        </p:attrNameLst>
                                      </p:cBhvr>
                                      <p:tavLst>
                                        <p:tav tm="0">
                                          <p:val>
                                            <p:fltVal val="90"/>
                                          </p:val>
                                        </p:tav>
                                        <p:tav tm="100000">
                                          <p:val>
                                            <p:fltVal val="0"/>
                                          </p:val>
                                        </p:tav>
                                      </p:tavLst>
                                    </p:anim>
                                    <p:animEffect transition="in" filter="fade">
                                      <p:cBhvr>
                                        <p:cTn id="48" dur="1000"/>
                                        <p:tgtEl>
                                          <p:spTgt spid="11"/>
                                        </p:tgtEl>
                                      </p:cBhvr>
                                    </p:animEffect>
                                  </p:childTnLst>
                                </p:cTn>
                              </p:par>
                            </p:childTnLst>
                          </p:cTn>
                        </p:par>
                      </p:childTnLst>
                    </p:cTn>
                  </p:par>
                  <p:par>
                    <p:cTn id="49" fill="hold">
                      <p:stCondLst>
                        <p:cond delay="indefinite"/>
                      </p:stCondLst>
                      <p:childTnLst>
                        <p:par>
                          <p:cTn id="50" fill="hold">
                            <p:stCondLst>
                              <p:cond delay="0"/>
                            </p:stCondLst>
                            <p:childTnLst>
                              <p:par>
                                <p:cTn id="51" presetID="31" presetClass="entr" presetSubtype="0" fill="hold" grpId="0" nodeType="click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p:cTn id="53" dur="1000" fill="hold"/>
                                        <p:tgtEl>
                                          <p:spTgt spid="13"/>
                                        </p:tgtEl>
                                        <p:attrNameLst>
                                          <p:attrName>ppt_w</p:attrName>
                                        </p:attrNameLst>
                                      </p:cBhvr>
                                      <p:tavLst>
                                        <p:tav tm="0">
                                          <p:val>
                                            <p:fltVal val="0"/>
                                          </p:val>
                                        </p:tav>
                                        <p:tav tm="100000">
                                          <p:val>
                                            <p:strVal val="#ppt_w"/>
                                          </p:val>
                                        </p:tav>
                                      </p:tavLst>
                                    </p:anim>
                                    <p:anim calcmode="lin" valueType="num">
                                      <p:cBhvr>
                                        <p:cTn id="54" dur="1000" fill="hold"/>
                                        <p:tgtEl>
                                          <p:spTgt spid="13"/>
                                        </p:tgtEl>
                                        <p:attrNameLst>
                                          <p:attrName>ppt_h</p:attrName>
                                        </p:attrNameLst>
                                      </p:cBhvr>
                                      <p:tavLst>
                                        <p:tav tm="0">
                                          <p:val>
                                            <p:fltVal val="0"/>
                                          </p:val>
                                        </p:tav>
                                        <p:tav tm="100000">
                                          <p:val>
                                            <p:strVal val="#ppt_h"/>
                                          </p:val>
                                        </p:tav>
                                      </p:tavLst>
                                    </p:anim>
                                    <p:anim calcmode="lin" valueType="num">
                                      <p:cBhvr>
                                        <p:cTn id="55" dur="1000" fill="hold"/>
                                        <p:tgtEl>
                                          <p:spTgt spid="13"/>
                                        </p:tgtEl>
                                        <p:attrNameLst>
                                          <p:attrName>style.rotation</p:attrName>
                                        </p:attrNameLst>
                                      </p:cBhvr>
                                      <p:tavLst>
                                        <p:tav tm="0">
                                          <p:val>
                                            <p:fltVal val="90"/>
                                          </p:val>
                                        </p:tav>
                                        <p:tav tm="100000">
                                          <p:val>
                                            <p:fltVal val="0"/>
                                          </p:val>
                                        </p:tav>
                                      </p:tavLst>
                                    </p:anim>
                                    <p:animEffect transition="in" filter="fade">
                                      <p:cBhvr>
                                        <p:cTn id="56" dur="1000"/>
                                        <p:tgtEl>
                                          <p:spTgt spid="13"/>
                                        </p:tgtEl>
                                      </p:cBhvr>
                                    </p:animEffect>
                                  </p:childTnLst>
                                </p:cTn>
                              </p:par>
                              <p:par>
                                <p:cTn id="57" presetID="31" presetClass="entr" presetSubtype="0" fill="hold" grpId="0" nodeType="withEffect">
                                  <p:stCondLst>
                                    <p:cond delay="0"/>
                                  </p:stCondLst>
                                  <p:childTnLst>
                                    <p:set>
                                      <p:cBhvr>
                                        <p:cTn id="58" dur="1" fill="hold">
                                          <p:stCondLst>
                                            <p:cond delay="0"/>
                                          </p:stCondLst>
                                        </p:cTn>
                                        <p:tgtEl>
                                          <p:spTgt spid="12"/>
                                        </p:tgtEl>
                                        <p:attrNameLst>
                                          <p:attrName>style.visibility</p:attrName>
                                        </p:attrNameLst>
                                      </p:cBhvr>
                                      <p:to>
                                        <p:strVal val="visible"/>
                                      </p:to>
                                    </p:set>
                                    <p:anim calcmode="lin" valueType="num">
                                      <p:cBhvr>
                                        <p:cTn id="59" dur="1000" fill="hold"/>
                                        <p:tgtEl>
                                          <p:spTgt spid="12"/>
                                        </p:tgtEl>
                                        <p:attrNameLst>
                                          <p:attrName>ppt_w</p:attrName>
                                        </p:attrNameLst>
                                      </p:cBhvr>
                                      <p:tavLst>
                                        <p:tav tm="0">
                                          <p:val>
                                            <p:fltVal val="0"/>
                                          </p:val>
                                        </p:tav>
                                        <p:tav tm="100000">
                                          <p:val>
                                            <p:strVal val="#ppt_w"/>
                                          </p:val>
                                        </p:tav>
                                      </p:tavLst>
                                    </p:anim>
                                    <p:anim calcmode="lin" valueType="num">
                                      <p:cBhvr>
                                        <p:cTn id="60" dur="1000" fill="hold"/>
                                        <p:tgtEl>
                                          <p:spTgt spid="12"/>
                                        </p:tgtEl>
                                        <p:attrNameLst>
                                          <p:attrName>ppt_h</p:attrName>
                                        </p:attrNameLst>
                                      </p:cBhvr>
                                      <p:tavLst>
                                        <p:tav tm="0">
                                          <p:val>
                                            <p:fltVal val="0"/>
                                          </p:val>
                                        </p:tav>
                                        <p:tav tm="100000">
                                          <p:val>
                                            <p:strVal val="#ppt_h"/>
                                          </p:val>
                                        </p:tav>
                                      </p:tavLst>
                                    </p:anim>
                                    <p:anim calcmode="lin" valueType="num">
                                      <p:cBhvr>
                                        <p:cTn id="61" dur="1000" fill="hold"/>
                                        <p:tgtEl>
                                          <p:spTgt spid="12"/>
                                        </p:tgtEl>
                                        <p:attrNameLst>
                                          <p:attrName>style.rotation</p:attrName>
                                        </p:attrNameLst>
                                      </p:cBhvr>
                                      <p:tavLst>
                                        <p:tav tm="0">
                                          <p:val>
                                            <p:fltVal val="90"/>
                                          </p:val>
                                        </p:tav>
                                        <p:tav tm="100000">
                                          <p:val>
                                            <p:fltVal val="0"/>
                                          </p:val>
                                        </p:tav>
                                      </p:tavLst>
                                    </p:anim>
                                    <p:animEffect transition="in" filter="fade">
                                      <p:cBhvr>
                                        <p:cTn id="62"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30" grpId="0" animBg="1"/>
      <p:bldP spid="31" grpId="0" animBg="1"/>
      <p:bldP spid="10" grpId="0" animBg="1"/>
      <p:bldP spid="11" grpId="0" animBg="1"/>
      <p:bldP spid="12"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5023" y="457200"/>
            <a:ext cx="6858000" cy="6858000"/>
          </a:xfrm>
          <a:prstGeom prst="rect">
            <a:avLst/>
          </a:prstGeom>
        </p:spPr>
      </p:pic>
      <p:sp>
        <p:nvSpPr>
          <p:cNvPr id="19" name="Rounded Rectangle 18"/>
          <p:cNvSpPr/>
          <p:nvPr/>
        </p:nvSpPr>
        <p:spPr>
          <a:xfrm>
            <a:off x="609600" y="1066800"/>
            <a:ext cx="8309791" cy="2667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400" b="1" dirty="0">
                <a:solidFill>
                  <a:srgbClr val="FF0000"/>
                </a:solidFill>
                <a:latin typeface="Times New Roman" pitchFamily="18" charset="0"/>
                <a:cs typeface="Times New Roman" pitchFamily="18" charset="0"/>
              </a:rPr>
              <a:t>Sau 35 năm đổi mới, đất nước ta đã đạt được những thành tựu to lớn, có ý nghĩa lịch sử.</a:t>
            </a:r>
            <a:endParaRPr lang="en-US" sz="2400" b="1" dirty="0">
              <a:solidFill>
                <a:srgbClr val="FF0000"/>
              </a:solidFill>
              <a:latin typeface="Times New Roman" pitchFamily="18" charset="0"/>
              <a:cs typeface="Times New Roman" pitchFamily="18" charset="0"/>
            </a:endParaRPr>
          </a:p>
          <a:p>
            <a:pPr algn="just"/>
            <a:r>
              <a:rPr lang="en-US" sz="2400" dirty="0" smtClean="0">
                <a:solidFill>
                  <a:srgbClr val="FF0000"/>
                </a:solidFill>
                <a:latin typeface="Times New Roman" pitchFamily="18" charset="0"/>
                <a:cs typeface="Times New Roman" pitchFamily="18" charset="0"/>
              </a:rPr>
              <a:t>M</a:t>
            </a:r>
            <a:r>
              <a:rPr lang="vi-VN" sz="2400" dirty="0" smtClean="0">
                <a:solidFill>
                  <a:srgbClr val="FF0000"/>
                </a:solidFill>
                <a:latin typeface="Times New Roman" pitchFamily="18" charset="0"/>
                <a:cs typeface="Times New Roman" pitchFamily="18" charset="0"/>
              </a:rPr>
              <a:t>ột số thành tựu:</a:t>
            </a:r>
            <a:endParaRPr lang="en-US" sz="2400" dirty="0" smtClean="0">
              <a:solidFill>
                <a:srgbClr val="FF0000"/>
              </a:solidFill>
              <a:latin typeface="Times New Roman" pitchFamily="18" charset="0"/>
              <a:cs typeface="Times New Roman" pitchFamily="18" charset="0"/>
            </a:endParaRPr>
          </a:p>
          <a:p>
            <a:pPr algn="just"/>
            <a:r>
              <a:rPr lang="vi-VN" sz="2400" dirty="0" smtClean="0">
                <a:solidFill>
                  <a:srgbClr val="FF0000"/>
                </a:solidFill>
                <a:latin typeface="Times New Roman" pitchFamily="18" charset="0"/>
                <a:cs typeface="Times New Roman" pitchFamily="18" charset="0"/>
              </a:rPr>
              <a:t>+ </a:t>
            </a:r>
            <a:r>
              <a:rPr lang="vi-VN" sz="2400" dirty="0">
                <a:solidFill>
                  <a:srgbClr val="FF0000"/>
                </a:solidFill>
                <a:latin typeface="Times New Roman" pitchFamily="18" charset="0"/>
                <a:cs typeface="Times New Roman" pitchFamily="18" charset="0"/>
              </a:rPr>
              <a:t>Về Chính trị: L</a:t>
            </a:r>
            <a:r>
              <a:rPr lang="en-US" sz="2400" dirty="0">
                <a:solidFill>
                  <a:srgbClr val="FF0000"/>
                </a:solidFill>
                <a:latin typeface="Times New Roman" pitchFamily="18" charset="0"/>
                <a:cs typeface="Times New Roman" pitchFamily="18" charset="0"/>
              </a:rPr>
              <a:t>ý </a:t>
            </a:r>
            <a:r>
              <a:rPr lang="en-US" sz="2400" dirty="0" err="1">
                <a:solidFill>
                  <a:srgbClr val="FF0000"/>
                </a:solidFill>
                <a:latin typeface="Times New Roman" pitchFamily="18" charset="0"/>
                <a:cs typeface="Times New Roman" pitchFamily="18" charset="0"/>
              </a:rPr>
              <a:t>luận</a:t>
            </a:r>
            <a:r>
              <a:rPr lang="vi-VN" sz="2400" dirty="0">
                <a:solidFill>
                  <a:srgbClr val="FF0000"/>
                </a:solidFill>
                <a:latin typeface="Times New Roman" pitchFamily="18" charset="0"/>
                <a:cs typeface="Times New Roman" pitchFamily="18" charset="0"/>
              </a:rPr>
              <a:t> về đường lối đổi </a:t>
            </a:r>
            <a:r>
              <a:rPr lang="vi-VN" sz="2400" dirty="0" smtClean="0">
                <a:solidFill>
                  <a:srgbClr val="FF0000"/>
                </a:solidFill>
                <a:latin typeface="Times New Roman" pitchFamily="18" charset="0"/>
                <a:cs typeface="Times New Roman" pitchFamily="18" charset="0"/>
              </a:rPr>
              <a:t>mới đi </a:t>
            </a:r>
            <a:r>
              <a:rPr lang="vi-VN" sz="2400" dirty="0">
                <a:solidFill>
                  <a:srgbClr val="FF0000"/>
                </a:solidFill>
                <a:latin typeface="Times New Roman" pitchFamily="18" charset="0"/>
                <a:cs typeface="Times New Roman" pitchFamily="18" charset="0"/>
              </a:rPr>
              <a:t>lên CNXH </a:t>
            </a:r>
            <a:r>
              <a:rPr lang="vi-VN" sz="2400" dirty="0" smtClean="0">
                <a:solidFill>
                  <a:srgbClr val="FF0000"/>
                </a:solidFill>
                <a:latin typeface="Times New Roman" pitchFamily="18" charset="0"/>
                <a:cs typeface="Times New Roman" pitchFamily="18" charset="0"/>
              </a:rPr>
              <a:t>được hoàn </a:t>
            </a:r>
            <a:r>
              <a:rPr lang="vi-VN" sz="2400" dirty="0">
                <a:solidFill>
                  <a:srgbClr val="FF0000"/>
                </a:solidFill>
                <a:latin typeface="Times New Roman" pitchFamily="18" charset="0"/>
                <a:cs typeface="Times New Roman" pitchFamily="18" charset="0"/>
              </a:rPr>
              <a:t>thiện và hiện thực hóa.</a:t>
            </a:r>
            <a:endParaRPr lang="en-US" sz="2400" dirty="0">
              <a:solidFill>
                <a:srgbClr val="FF0000"/>
              </a:solidFill>
              <a:latin typeface="Times New Roman" pitchFamily="18" charset="0"/>
              <a:cs typeface="Times New Roman" pitchFamily="18" charset="0"/>
            </a:endParaRPr>
          </a:p>
          <a:p>
            <a:pPr algn="just"/>
            <a:r>
              <a:rPr lang="vi-VN" sz="2400" dirty="0">
                <a:solidFill>
                  <a:srgbClr val="FF0000"/>
                </a:solidFill>
                <a:latin typeface="Times New Roman" pitchFamily="18" charset="0"/>
                <a:cs typeface="Times New Roman" pitchFamily="18" charset="0"/>
              </a:rPr>
              <a:t>+ </a:t>
            </a:r>
            <a:r>
              <a:rPr lang="vi-VN" sz="2400" dirty="0" smtClean="0">
                <a:solidFill>
                  <a:srgbClr val="FF0000"/>
                </a:solidFill>
                <a:latin typeface="Times New Roman" pitchFamily="18" charset="0"/>
                <a:cs typeface="Times New Roman" pitchFamily="18" charset="0"/>
              </a:rPr>
              <a:t>Về kinh tế- xã hội : Sức cạnh tranh nền kinh tế tăng lên, xã hội ổn định</a:t>
            </a:r>
            <a:r>
              <a:rPr lang="en-US" sz="2400" dirty="0" smtClean="0">
                <a:solidFill>
                  <a:srgbClr val="FF0000"/>
                </a:solidFill>
                <a:latin typeface="Times New Roman" pitchFamily="18" charset="0"/>
                <a:cs typeface="Times New Roman" pitchFamily="18" charset="0"/>
              </a:rPr>
              <a:t>.</a:t>
            </a:r>
            <a:endParaRPr lang="en-US" sz="2400" dirty="0"/>
          </a:p>
        </p:txBody>
      </p:sp>
      <p:sp>
        <p:nvSpPr>
          <p:cNvPr id="29" name="Down Arrow 28"/>
          <p:cNvSpPr/>
          <p:nvPr/>
        </p:nvSpPr>
        <p:spPr>
          <a:xfrm>
            <a:off x="-152400" y="423672"/>
            <a:ext cx="453208" cy="5977128"/>
          </a:xfrm>
          <a:prstGeom prst="downArrow">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Notched Right Arrow 29"/>
          <p:cNvSpPr/>
          <p:nvPr/>
        </p:nvSpPr>
        <p:spPr>
          <a:xfrm>
            <a:off x="228600" y="2286000"/>
            <a:ext cx="429768" cy="381000"/>
          </a:xfrm>
          <a:prstGeom prst="notch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3">
            <a:extLst>
              <a:ext uri="{FF2B5EF4-FFF2-40B4-BE49-F238E27FC236}">
                <a16:creationId xmlns:a16="http://schemas.microsoft.com/office/drawing/2014/main" xmlns="" id="{C37E6A44-D83A-472E-8207-54C22469D40F}"/>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52400" y="-76200"/>
            <a:ext cx="1698625" cy="133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ounded Rectangle 11"/>
          <p:cNvSpPr/>
          <p:nvPr/>
        </p:nvSpPr>
        <p:spPr>
          <a:xfrm>
            <a:off x="681808" y="3886200"/>
            <a:ext cx="8309791" cy="292572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400" b="1" dirty="0">
                <a:solidFill>
                  <a:srgbClr val="FF0000"/>
                </a:solidFill>
                <a:latin typeface="Times New Roman" pitchFamily="18" charset="0"/>
                <a:cs typeface="Times New Roman" pitchFamily="18" charset="0"/>
              </a:rPr>
              <a:t>- Tuy nhiên, nền kinh tế vẫn còn những tồn tại, hạn chế và tiềm ẩn nhiều rủi ro:</a:t>
            </a:r>
            <a:endParaRPr lang="en-US" sz="2400" b="1" dirty="0">
              <a:solidFill>
                <a:srgbClr val="FF0000"/>
              </a:solidFill>
              <a:latin typeface="Times New Roman" pitchFamily="18" charset="0"/>
              <a:cs typeface="Times New Roman" pitchFamily="18" charset="0"/>
            </a:endParaRPr>
          </a:p>
          <a:p>
            <a:pPr algn="just"/>
            <a:r>
              <a:rPr lang="vi-VN" sz="2400" dirty="0">
                <a:solidFill>
                  <a:srgbClr val="FF0000"/>
                </a:solidFill>
                <a:latin typeface="Times New Roman" pitchFamily="18" charset="0"/>
                <a:cs typeface="Times New Roman" pitchFamily="18" charset="0"/>
              </a:rPr>
              <a:t>+ Trình độ khoa học, công nghệ, năng suất, chất lượng</a:t>
            </a:r>
            <a:r>
              <a:rPr lang="en-US" sz="2400" dirty="0">
                <a:solidFill>
                  <a:srgbClr val="FF0000"/>
                </a:solidFill>
                <a:latin typeface="Times New Roman" pitchFamily="18" charset="0"/>
                <a:cs typeface="Times New Roman" pitchFamily="18" charset="0"/>
              </a:rPr>
              <a:t>.</a:t>
            </a:r>
          </a:p>
          <a:p>
            <a:pPr algn="just"/>
            <a:r>
              <a:rPr lang="vi-VN" sz="2400" dirty="0">
                <a:solidFill>
                  <a:srgbClr val="FF0000"/>
                </a:solidFill>
                <a:latin typeface="Times New Roman" pitchFamily="18" charset="0"/>
                <a:cs typeface="Times New Roman" pitchFamily="18" charset="0"/>
              </a:rPr>
              <a:t>+ Tăng trưởng GDP, </a:t>
            </a:r>
            <a:r>
              <a:rPr lang="vi-VN" sz="2400" dirty="0" smtClean="0">
                <a:solidFill>
                  <a:srgbClr val="FF0000"/>
                </a:solidFill>
                <a:latin typeface="Times New Roman" pitchFamily="18" charset="0"/>
                <a:cs typeface="Times New Roman" pitchFamily="18" charset="0"/>
              </a:rPr>
              <a:t>nguy cơ rơi vào bẫy </a:t>
            </a:r>
            <a:r>
              <a:rPr lang="vi-VN" sz="2400" dirty="0">
                <a:solidFill>
                  <a:srgbClr val="FF0000"/>
                </a:solidFill>
                <a:latin typeface="Times New Roman" pitchFamily="18" charset="0"/>
                <a:cs typeface="Times New Roman" pitchFamily="18" charset="0"/>
              </a:rPr>
              <a:t>thu nhập </a:t>
            </a:r>
            <a:r>
              <a:rPr lang="vi-VN" sz="2400" dirty="0" smtClean="0">
                <a:solidFill>
                  <a:srgbClr val="FF0000"/>
                </a:solidFill>
                <a:latin typeface="Times New Roman" pitchFamily="18" charset="0"/>
                <a:cs typeface="Times New Roman" pitchFamily="18" charset="0"/>
              </a:rPr>
              <a:t>còn hiện hữu.</a:t>
            </a:r>
            <a:endParaRPr lang="en-US" sz="2400" dirty="0">
              <a:solidFill>
                <a:srgbClr val="FF0000"/>
              </a:solidFill>
              <a:latin typeface="Times New Roman" pitchFamily="18" charset="0"/>
              <a:cs typeface="Times New Roman" pitchFamily="18" charset="0"/>
            </a:endParaRPr>
          </a:p>
          <a:p>
            <a:pPr algn="just"/>
            <a:r>
              <a:rPr lang="vi-VN" sz="2400" dirty="0" smtClean="0">
                <a:solidFill>
                  <a:srgbClr val="FF0000"/>
                </a:solidFill>
                <a:latin typeface="Times New Roman" pitchFamily="18" charset="0"/>
                <a:cs typeface="Times New Roman" pitchFamily="18" charset="0"/>
              </a:rPr>
              <a:t>+ </a:t>
            </a:r>
            <a:r>
              <a:rPr lang="vi-VN" sz="2400" dirty="0">
                <a:solidFill>
                  <a:srgbClr val="FF0000"/>
                </a:solidFill>
                <a:latin typeface="Times New Roman" pitchFamily="18" charset="0"/>
                <a:cs typeface="Times New Roman" pitchFamily="18" charset="0"/>
              </a:rPr>
              <a:t>Nhiệm vụ bảo vệ độc lập, chủ quyền</a:t>
            </a:r>
            <a:r>
              <a:rPr lang="vi-VN" sz="2400" dirty="0" smtClean="0">
                <a:solidFill>
                  <a:srgbClr val="FF0000"/>
                </a:solidFill>
                <a:latin typeface="Times New Roman" pitchFamily="18" charset="0"/>
                <a:cs typeface="Times New Roman" pitchFamily="18" charset="0"/>
              </a:rPr>
              <a:t>, </a:t>
            </a:r>
            <a:r>
              <a:rPr lang="vi-VN" sz="2400" dirty="0">
                <a:solidFill>
                  <a:srgbClr val="FF0000"/>
                </a:solidFill>
                <a:latin typeface="Times New Roman" pitchFamily="18" charset="0"/>
                <a:cs typeface="Times New Roman" pitchFamily="18" charset="0"/>
              </a:rPr>
              <a:t>an ninh quốc gia </a:t>
            </a:r>
            <a:endParaRPr lang="en-US" sz="2400" dirty="0">
              <a:solidFill>
                <a:srgbClr val="FF0000"/>
              </a:solidFill>
              <a:latin typeface="Times New Roman" pitchFamily="18" charset="0"/>
              <a:cs typeface="Times New Roman" pitchFamily="18" charset="0"/>
            </a:endParaRPr>
          </a:p>
          <a:p>
            <a:pPr algn="just"/>
            <a:r>
              <a:rPr lang="en-US" sz="2400" dirty="0">
                <a:solidFill>
                  <a:srgbClr val="FF0000"/>
                </a:solidFill>
                <a:latin typeface="Times New Roman" pitchFamily="18" charset="0"/>
                <a:cs typeface="Times New Roman" pitchFamily="18" charset="0"/>
              </a:rPr>
              <a:t>+</a:t>
            </a:r>
            <a:r>
              <a:rPr lang="vi-VN" sz="2400" dirty="0">
                <a:solidFill>
                  <a:srgbClr val="FF0000"/>
                </a:solidFill>
                <a:latin typeface="Times New Roman" pitchFamily="18" charset="0"/>
                <a:cs typeface="Times New Roman" pitchFamily="18" charset="0"/>
              </a:rPr>
              <a:t> Đại dịch Covid-19, biến đổi khí hậu ảnh hưởng tiêu cực.</a:t>
            </a:r>
            <a:endParaRPr lang="en-US" sz="2400" dirty="0">
              <a:solidFill>
                <a:srgbClr val="FF0000"/>
              </a:solidFill>
              <a:latin typeface="Times New Roman" pitchFamily="18" charset="0"/>
              <a:cs typeface="Times New Roman" pitchFamily="18" charset="0"/>
            </a:endParaRPr>
          </a:p>
          <a:p>
            <a:pPr algn="just"/>
            <a:endParaRPr lang="en-US" sz="2200" dirty="0">
              <a:solidFill>
                <a:srgbClr val="FF0000"/>
              </a:solidFill>
              <a:latin typeface="Times New Roman" pitchFamily="18" charset="0"/>
              <a:cs typeface="Times New Roman" pitchFamily="18" charset="0"/>
            </a:endParaRPr>
          </a:p>
        </p:txBody>
      </p:sp>
      <p:sp>
        <p:nvSpPr>
          <p:cNvPr id="13" name="Notched Right Arrow 12"/>
          <p:cNvSpPr/>
          <p:nvPr/>
        </p:nvSpPr>
        <p:spPr>
          <a:xfrm>
            <a:off x="228600" y="5029200"/>
            <a:ext cx="453208" cy="381000"/>
          </a:xfrm>
          <a:prstGeom prst="notch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20">
            <a:extLst>
              <a:ext uri="{FF2B5EF4-FFF2-40B4-BE49-F238E27FC236}">
                <a16:creationId xmlns:a16="http://schemas.microsoft.com/office/drawing/2014/main" xmlns="" id="{05986145-D0A6-418E-B911-BDDD96C653BE}"/>
              </a:ext>
            </a:extLst>
          </p:cNvPr>
          <p:cNvSpPr/>
          <p:nvPr/>
        </p:nvSpPr>
        <p:spPr>
          <a:xfrm>
            <a:off x="1278042" y="0"/>
            <a:ext cx="7865958" cy="1066800"/>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spcAft>
                <a:spcPts val="0"/>
              </a:spcAft>
            </a:pPr>
            <a:r>
              <a:rPr lang="en-US" sz="3200" b="1" spc="-10" dirty="0">
                <a:solidFill>
                  <a:srgbClr val="000000"/>
                </a:solidFill>
                <a:latin typeface="Times New Roman"/>
                <a:ea typeface="Arial"/>
              </a:rPr>
              <a:t>2. </a:t>
            </a:r>
            <a:r>
              <a:rPr lang="en-US" sz="3200" b="1" spc="-10" dirty="0" err="1">
                <a:solidFill>
                  <a:srgbClr val="000000"/>
                </a:solidFill>
                <a:latin typeface="Times New Roman"/>
                <a:ea typeface="Arial"/>
              </a:rPr>
              <a:t>Bối</a:t>
            </a:r>
            <a:r>
              <a:rPr lang="en-US" sz="3200" b="1" spc="-10" dirty="0">
                <a:solidFill>
                  <a:srgbClr val="000000"/>
                </a:solidFill>
                <a:latin typeface="Times New Roman"/>
                <a:ea typeface="Arial"/>
              </a:rPr>
              <a:t> </a:t>
            </a:r>
            <a:r>
              <a:rPr lang="en-US" sz="3200" b="1" spc="-10" dirty="0" err="1">
                <a:solidFill>
                  <a:srgbClr val="000000"/>
                </a:solidFill>
                <a:latin typeface="Times New Roman"/>
                <a:ea typeface="Arial"/>
              </a:rPr>
              <a:t>cảnh</a:t>
            </a:r>
            <a:endParaRPr lang="en-US" sz="3200" b="1" spc="-10" dirty="0">
              <a:solidFill>
                <a:srgbClr val="000000"/>
              </a:solidFill>
              <a:latin typeface="Times New Roman"/>
              <a:ea typeface="Arial"/>
            </a:endParaRPr>
          </a:p>
          <a:p>
            <a:pPr indent="457200">
              <a:spcAft>
                <a:spcPts val="0"/>
              </a:spcAft>
            </a:pPr>
            <a:r>
              <a:rPr lang="en-US" sz="3200" b="1" spc="-10" dirty="0">
                <a:solidFill>
                  <a:srgbClr val="000000"/>
                </a:solidFill>
                <a:effectLst/>
                <a:latin typeface="Times New Roman"/>
                <a:ea typeface="Arial"/>
              </a:rPr>
              <a:t>	2.2. </a:t>
            </a:r>
            <a:r>
              <a:rPr lang="en-US" sz="3200" b="1" spc="-10" dirty="0" err="1">
                <a:solidFill>
                  <a:srgbClr val="000000"/>
                </a:solidFill>
                <a:effectLst/>
                <a:latin typeface="Times New Roman"/>
                <a:ea typeface="Arial"/>
              </a:rPr>
              <a:t>Bối</a:t>
            </a:r>
            <a:r>
              <a:rPr lang="en-US" sz="3200" b="1" spc="-10" dirty="0">
                <a:solidFill>
                  <a:srgbClr val="000000"/>
                </a:solidFill>
                <a:effectLst/>
                <a:latin typeface="Times New Roman"/>
                <a:ea typeface="Arial"/>
              </a:rPr>
              <a:t> </a:t>
            </a:r>
            <a:r>
              <a:rPr lang="en-US" sz="3200" b="1" spc="-10" dirty="0" err="1">
                <a:solidFill>
                  <a:srgbClr val="000000"/>
                </a:solidFill>
                <a:effectLst/>
                <a:latin typeface="Times New Roman"/>
                <a:ea typeface="Arial"/>
              </a:rPr>
              <a:t>cảnh</a:t>
            </a:r>
            <a:r>
              <a:rPr lang="en-US" sz="3200" b="1" spc="-10" dirty="0">
                <a:solidFill>
                  <a:srgbClr val="000000"/>
                </a:solidFill>
                <a:effectLst/>
                <a:latin typeface="Times New Roman"/>
                <a:ea typeface="Arial"/>
              </a:rPr>
              <a:t> </a:t>
            </a:r>
            <a:r>
              <a:rPr lang="en-US" sz="3200" b="1" spc="-10" dirty="0" err="1">
                <a:solidFill>
                  <a:srgbClr val="000000"/>
                </a:solidFill>
                <a:latin typeface="Times New Roman"/>
                <a:ea typeface="Arial"/>
              </a:rPr>
              <a:t>trong</a:t>
            </a:r>
            <a:r>
              <a:rPr lang="en-US" sz="3200" b="1" spc="-10" dirty="0">
                <a:solidFill>
                  <a:srgbClr val="000000"/>
                </a:solidFill>
                <a:latin typeface="Times New Roman"/>
                <a:ea typeface="Arial"/>
              </a:rPr>
              <a:t> </a:t>
            </a:r>
            <a:r>
              <a:rPr lang="en-US" sz="3200" b="1" spc="-10" dirty="0" err="1">
                <a:solidFill>
                  <a:srgbClr val="000000"/>
                </a:solidFill>
                <a:latin typeface="Times New Roman"/>
                <a:ea typeface="Arial"/>
              </a:rPr>
              <a:t>nước</a:t>
            </a:r>
            <a:endParaRPr lang="en-US" sz="3200" b="1" spc="-10" dirty="0">
              <a:solidFill>
                <a:srgbClr val="000000"/>
              </a:solidFill>
              <a:effectLst/>
              <a:latin typeface="Times New Roman"/>
              <a:ea typeface="Arial"/>
            </a:endParaRPr>
          </a:p>
        </p:txBody>
      </p:sp>
    </p:spTree>
    <p:extLst>
      <p:ext uri="{BB962C8B-B14F-4D97-AF65-F5344CB8AC3E}">
        <p14:creationId xmlns:p14="http://schemas.microsoft.com/office/powerpoint/2010/main" val="1544000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15000" fill="hold"/>
                                        <p:tgtEl>
                                          <p:spTgt spid="11"/>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grpId="0" nodeType="click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1000" fill="hold"/>
                                        <p:tgtEl>
                                          <p:spTgt spid="30"/>
                                        </p:tgtEl>
                                        <p:attrNameLst>
                                          <p:attrName>ppt_w</p:attrName>
                                        </p:attrNameLst>
                                      </p:cBhvr>
                                      <p:tavLst>
                                        <p:tav tm="0">
                                          <p:val>
                                            <p:fltVal val="0"/>
                                          </p:val>
                                        </p:tav>
                                        <p:tav tm="100000">
                                          <p:val>
                                            <p:strVal val="#ppt_w"/>
                                          </p:val>
                                        </p:tav>
                                      </p:tavLst>
                                    </p:anim>
                                    <p:anim calcmode="lin" valueType="num">
                                      <p:cBhvr>
                                        <p:cTn id="12" dur="1000" fill="hold"/>
                                        <p:tgtEl>
                                          <p:spTgt spid="30"/>
                                        </p:tgtEl>
                                        <p:attrNameLst>
                                          <p:attrName>ppt_h</p:attrName>
                                        </p:attrNameLst>
                                      </p:cBhvr>
                                      <p:tavLst>
                                        <p:tav tm="0">
                                          <p:val>
                                            <p:fltVal val="0"/>
                                          </p:val>
                                        </p:tav>
                                        <p:tav tm="100000">
                                          <p:val>
                                            <p:strVal val="#ppt_h"/>
                                          </p:val>
                                        </p:tav>
                                      </p:tavLst>
                                    </p:anim>
                                    <p:anim calcmode="lin" valueType="num">
                                      <p:cBhvr>
                                        <p:cTn id="13" dur="1000" fill="hold"/>
                                        <p:tgtEl>
                                          <p:spTgt spid="30"/>
                                        </p:tgtEl>
                                        <p:attrNameLst>
                                          <p:attrName>style.rotation</p:attrName>
                                        </p:attrNameLst>
                                      </p:cBhvr>
                                      <p:tavLst>
                                        <p:tav tm="0">
                                          <p:val>
                                            <p:fltVal val="90"/>
                                          </p:val>
                                        </p:tav>
                                        <p:tav tm="100000">
                                          <p:val>
                                            <p:fltVal val="0"/>
                                          </p:val>
                                        </p:tav>
                                      </p:tavLst>
                                    </p:anim>
                                    <p:animEffect transition="in" filter="fade">
                                      <p:cBhvr>
                                        <p:cTn id="14" dur="1000"/>
                                        <p:tgtEl>
                                          <p:spTgt spid="30"/>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p:cTn id="17" dur="1000" fill="hold"/>
                                        <p:tgtEl>
                                          <p:spTgt spid="19"/>
                                        </p:tgtEl>
                                        <p:attrNameLst>
                                          <p:attrName>ppt_w</p:attrName>
                                        </p:attrNameLst>
                                      </p:cBhvr>
                                      <p:tavLst>
                                        <p:tav tm="0">
                                          <p:val>
                                            <p:fltVal val="0"/>
                                          </p:val>
                                        </p:tav>
                                        <p:tav tm="100000">
                                          <p:val>
                                            <p:strVal val="#ppt_w"/>
                                          </p:val>
                                        </p:tav>
                                      </p:tavLst>
                                    </p:anim>
                                    <p:anim calcmode="lin" valueType="num">
                                      <p:cBhvr>
                                        <p:cTn id="18" dur="1000" fill="hold"/>
                                        <p:tgtEl>
                                          <p:spTgt spid="19"/>
                                        </p:tgtEl>
                                        <p:attrNameLst>
                                          <p:attrName>ppt_h</p:attrName>
                                        </p:attrNameLst>
                                      </p:cBhvr>
                                      <p:tavLst>
                                        <p:tav tm="0">
                                          <p:val>
                                            <p:fltVal val="0"/>
                                          </p:val>
                                        </p:tav>
                                        <p:tav tm="100000">
                                          <p:val>
                                            <p:strVal val="#ppt_h"/>
                                          </p:val>
                                        </p:tav>
                                      </p:tavLst>
                                    </p:anim>
                                    <p:anim calcmode="lin" valueType="num">
                                      <p:cBhvr>
                                        <p:cTn id="19" dur="1000" fill="hold"/>
                                        <p:tgtEl>
                                          <p:spTgt spid="19"/>
                                        </p:tgtEl>
                                        <p:attrNameLst>
                                          <p:attrName>style.rotation</p:attrName>
                                        </p:attrNameLst>
                                      </p:cBhvr>
                                      <p:tavLst>
                                        <p:tav tm="0">
                                          <p:val>
                                            <p:fltVal val="90"/>
                                          </p:val>
                                        </p:tav>
                                        <p:tav tm="100000">
                                          <p:val>
                                            <p:fltVal val="0"/>
                                          </p:val>
                                        </p:tav>
                                      </p:tavLst>
                                    </p:anim>
                                    <p:animEffect transition="in" filter="fade">
                                      <p:cBhvr>
                                        <p:cTn id="20" dur="1000"/>
                                        <p:tgtEl>
                                          <p:spTgt spid="19"/>
                                        </p:tgtEl>
                                      </p:cBhvr>
                                    </p:animEffect>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1000" fill="hold"/>
                                        <p:tgtEl>
                                          <p:spTgt spid="13"/>
                                        </p:tgtEl>
                                        <p:attrNameLst>
                                          <p:attrName>ppt_w</p:attrName>
                                        </p:attrNameLst>
                                      </p:cBhvr>
                                      <p:tavLst>
                                        <p:tav tm="0">
                                          <p:val>
                                            <p:fltVal val="0"/>
                                          </p:val>
                                        </p:tav>
                                        <p:tav tm="100000">
                                          <p:val>
                                            <p:strVal val="#ppt_w"/>
                                          </p:val>
                                        </p:tav>
                                      </p:tavLst>
                                    </p:anim>
                                    <p:anim calcmode="lin" valueType="num">
                                      <p:cBhvr>
                                        <p:cTn id="26" dur="1000" fill="hold"/>
                                        <p:tgtEl>
                                          <p:spTgt spid="13"/>
                                        </p:tgtEl>
                                        <p:attrNameLst>
                                          <p:attrName>ppt_h</p:attrName>
                                        </p:attrNameLst>
                                      </p:cBhvr>
                                      <p:tavLst>
                                        <p:tav tm="0">
                                          <p:val>
                                            <p:fltVal val="0"/>
                                          </p:val>
                                        </p:tav>
                                        <p:tav tm="100000">
                                          <p:val>
                                            <p:strVal val="#ppt_h"/>
                                          </p:val>
                                        </p:tav>
                                      </p:tavLst>
                                    </p:anim>
                                    <p:anim calcmode="lin" valueType="num">
                                      <p:cBhvr>
                                        <p:cTn id="27" dur="1000" fill="hold"/>
                                        <p:tgtEl>
                                          <p:spTgt spid="13"/>
                                        </p:tgtEl>
                                        <p:attrNameLst>
                                          <p:attrName>style.rotation</p:attrName>
                                        </p:attrNameLst>
                                      </p:cBhvr>
                                      <p:tavLst>
                                        <p:tav tm="0">
                                          <p:val>
                                            <p:fltVal val="90"/>
                                          </p:val>
                                        </p:tav>
                                        <p:tav tm="100000">
                                          <p:val>
                                            <p:fltVal val="0"/>
                                          </p:val>
                                        </p:tav>
                                      </p:tavLst>
                                    </p:anim>
                                    <p:animEffect transition="in" filter="fade">
                                      <p:cBhvr>
                                        <p:cTn id="28" dur="1000"/>
                                        <p:tgtEl>
                                          <p:spTgt spid="13"/>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1000" fill="hold"/>
                                        <p:tgtEl>
                                          <p:spTgt spid="12"/>
                                        </p:tgtEl>
                                        <p:attrNameLst>
                                          <p:attrName>ppt_w</p:attrName>
                                        </p:attrNameLst>
                                      </p:cBhvr>
                                      <p:tavLst>
                                        <p:tav tm="0">
                                          <p:val>
                                            <p:fltVal val="0"/>
                                          </p:val>
                                        </p:tav>
                                        <p:tav tm="100000">
                                          <p:val>
                                            <p:strVal val="#ppt_w"/>
                                          </p:val>
                                        </p:tav>
                                      </p:tavLst>
                                    </p:anim>
                                    <p:anim calcmode="lin" valueType="num">
                                      <p:cBhvr>
                                        <p:cTn id="32" dur="1000" fill="hold"/>
                                        <p:tgtEl>
                                          <p:spTgt spid="12"/>
                                        </p:tgtEl>
                                        <p:attrNameLst>
                                          <p:attrName>ppt_h</p:attrName>
                                        </p:attrNameLst>
                                      </p:cBhvr>
                                      <p:tavLst>
                                        <p:tav tm="0">
                                          <p:val>
                                            <p:fltVal val="0"/>
                                          </p:val>
                                        </p:tav>
                                        <p:tav tm="100000">
                                          <p:val>
                                            <p:strVal val="#ppt_h"/>
                                          </p:val>
                                        </p:tav>
                                      </p:tavLst>
                                    </p:anim>
                                    <p:anim calcmode="lin" valueType="num">
                                      <p:cBhvr>
                                        <p:cTn id="33" dur="1000" fill="hold"/>
                                        <p:tgtEl>
                                          <p:spTgt spid="12"/>
                                        </p:tgtEl>
                                        <p:attrNameLst>
                                          <p:attrName>style.rotation</p:attrName>
                                        </p:attrNameLst>
                                      </p:cBhvr>
                                      <p:tavLst>
                                        <p:tav tm="0">
                                          <p:val>
                                            <p:fltVal val="90"/>
                                          </p:val>
                                        </p:tav>
                                        <p:tav tm="100000">
                                          <p:val>
                                            <p:fltVal val="0"/>
                                          </p:val>
                                        </p:tav>
                                      </p:tavLst>
                                    </p:anim>
                                    <p:animEffect transition="in" filter="fade">
                                      <p:cBhvr>
                                        <p:cTn id="34"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0" grpId="0" animBg="1"/>
      <p:bldP spid="12"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Down Arrow 28"/>
          <p:cNvSpPr/>
          <p:nvPr/>
        </p:nvSpPr>
        <p:spPr>
          <a:xfrm>
            <a:off x="-152400" y="423672"/>
            <a:ext cx="762000" cy="5977128"/>
          </a:xfrm>
          <a:prstGeom prst="downArrow">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3">
            <a:extLst>
              <a:ext uri="{FF2B5EF4-FFF2-40B4-BE49-F238E27FC236}">
                <a16:creationId xmlns:a16="http://schemas.microsoft.com/office/drawing/2014/main" xmlns="" id="{C37E6A44-D83A-472E-8207-54C22469D40F}"/>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52400" y="-76200"/>
            <a:ext cx="1698625" cy="133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ounded Rectangle 20">
            <a:extLst>
              <a:ext uri="{FF2B5EF4-FFF2-40B4-BE49-F238E27FC236}">
                <a16:creationId xmlns:a16="http://schemas.microsoft.com/office/drawing/2014/main" xmlns="" id="{05986145-D0A6-418E-B911-BDDD96C653BE}"/>
              </a:ext>
            </a:extLst>
          </p:cNvPr>
          <p:cNvSpPr/>
          <p:nvPr/>
        </p:nvSpPr>
        <p:spPr>
          <a:xfrm>
            <a:off x="1278042" y="76200"/>
            <a:ext cx="7256357" cy="1066800"/>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spcAft>
                <a:spcPts val="0"/>
              </a:spcAft>
            </a:pPr>
            <a:r>
              <a:rPr lang="en-US" sz="3200" b="1" spc="-10" dirty="0">
                <a:solidFill>
                  <a:srgbClr val="000000"/>
                </a:solidFill>
                <a:latin typeface="Times New Roman"/>
                <a:ea typeface="Arial"/>
              </a:rPr>
              <a:t>2. </a:t>
            </a:r>
            <a:r>
              <a:rPr lang="en-US" sz="3200" b="1" spc="-10" dirty="0" err="1">
                <a:solidFill>
                  <a:srgbClr val="000000"/>
                </a:solidFill>
                <a:latin typeface="Times New Roman"/>
                <a:ea typeface="Arial"/>
              </a:rPr>
              <a:t>Bối</a:t>
            </a:r>
            <a:r>
              <a:rPr lang="en-US" sz="3200" b="1" spc="-10" dirty="0">
                <a:solidFill>
                  <a:srgbClr val="000000"/>
                </a:solidFill>
                <a:latin typeface="Times New Roman"/>
                <a:ea typeface="Arial"/>
              </a:rPr>
              <a:t> </a:t>
            </a:r>
            <a:r>
              <a:rPr lang="en-US" sz="3200" b="1" spc="-10" dirty="0" err="1">
                <a:solidFill>
                  <a:srgbClr val="000000"/>
                </a:solidFill>
                <a:latin typeface="Times New Roman"/>
                <a:ea typeface="Arial"/>
              </a:rPr>
              <a:t>cảnh</a:t>
            </a:r>
            <a:endParaRPr lang="en-US" sz="3200" b="1" spc="-10" dirty="0">
              <a:solidFill>
                <a:srgbClr val="000000"/>
              </a:solidFill>
              <a:latin typeface="Times New Roman"/>
              <a:ea typeface="Arial"/>
            </a:endParaRPr>
          </a:p>
          <a:p>
            <a:pPr indent="457200">
              <a:spcAft>
                <a:spcPts val="0"/>
              </a:spcAft>
            </a:pPr>
            <a:r>
              <a:rPr lang="en-US" sz="3200" b="1" spc="-10" dirty="0">
                <a:solidFill>
                  <a:srgbClr val="000000"/>
                </a:solidFill>
                <a:effectLst/>
                <a:latin typeface="Times New Roman"/>
                <a:ea typeface="Arial"/>
              </a:rPr>
              <a:t>	2.2. </a:t>
            </a:r>
            <a:r>
              <a:rPr lang="en-US" sz="3200" b="1" spc="-10" dirty="0" err="1">
                <a:solidFill>
                  <a:srgbClr val="000000"/>
                </a:solidFill>
                <a:effectLst/>
                <a:latin typeface="Times New Roman"/>
                <a:ea typeface="Arial"/>
              </a:rPr>
              <a:t>Bối</a:t>
            </a:r>
            <a:r>
              <a:rPr lang="en-US" sz="3200" b="1" spc="-10" dirty="0">
                <a:solidFill>
                  <a:srgbClr val="000000"/>
                </a:solidFill>
                <a:effectLst/>
                <a:latin typeface="Times New Roman"/>
                <a:ea typeface="Arial"/>
              </a:rPr>
              <a:t> </a:t>
            </a:r>
            <a:r>
              <a:rPr lang="en-US" sz="3200" b="1" spc="-10" dirty="0" err="1">
                <a:solidFill>
                  <a:srgbClr val="000000"/>
                </a:solidFill>
                <a:effectLst/>
                <a:latin typeface="Times New Roman"/>
                <a:ea typeface="Arial"/>
              </a:rPr>
              <a:t>cảnh</a:t>
            </a:r>
            <a:r>
              <a:rPr lang="en-US" sz="3200" b="1" spc="-10" dirty="0">
                <a:solidFill>
                  <a:srgbClr val="000000"/>
                </a:solidFill>
                <a:effectLst/>
                <a:latin typeface="Times New Roman"/>
                <a:ea typeface="Arial"/>
              </a:rPr>
              <a:t> </a:t>
            </a:r>
            <a:r>
              <a:rPr lang="en-US" sz="3200" b="1" spc="-10" dirty="0" err="1">
                <a:solidFill>
                  <a:srgbClr val="000000"/>
                </a:solidFill>
                <a:latin typeface="Times New Roman"/>
                <a:ea typeface="Arial"/>
              </a:rPr>
              <a:t>trong</a:t>
            </a:r>
            <a:r>
              <a:rPr lang="en-US" sz="3200" b="1" spc="-10" dirty="0">
                <a:solidFill>
                  <a:srgbClr val="000000"/>
                </a:solidFill>
                <a:latin typeface="Times New Roman"/>
                <a:ea typeface="Arial"/>
              </a:rPr>
              <a:t> </a:t>
            </a:r>
            <a:r>
              <a:rPr lang="en-US" sz="3200" b="1" spc="-10" dirty="0" err="1">
                <a:solidFill>
                  <a:srgbClr val="000000"/>
                </a:solidFill>
                <a:latin typeface="Times New Roman"/>
                <a:ea typeface="Arial"/>
              </a:rPr>
              <a:t>nước</a:t>
            </a:r>
            <a:endParaRPr lang="en-US" sz="3200" b="1" spc="-10" dirty="0">
              <a:solidFill>
                <a:srgbClr val="000000"/>
              </a:solidFill>
              <a:effectLst/>
              <a:latin typeface="Times New Roman"/>
              <a:ea typeface="Arial"/>
            </a:endParaRPr>
          </a:p>
        </p:txBody>
      </p:sp>
      <p:pic>
        <p:nvPicPr>
          <p:cNvPr id="1026" name="Picture 2" descr="https://www.gso.gov.vn/wp-content/uploads/2021/01/GDP-2020.png"/>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609600" y="1906772"/>
            <a:ext cx="8229600" cy="4722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925512" y="1259437"/>
            <a:ext cx="8066088" cy="523220"/>
          </a:xfrm>
          <a:prstGeom prst="rect">
            <a:avLst/>
          </a:prstGeom>
          <a:noFill/>
        </p:spPr>
        <p:txBody>
          <a:bodyPr wrap="square" rtlCol="0">
            <a:spAutoFit/>
          </a:bodyPr>
          <a:lstStyle/>
          <a:p>
            <a:r>
              <a:rPr lang="en-US" sz="2800" b="1" dirty="0" err="1">
                <a:latin typeface="Times New Roman" pitchFamily="18" charset="0"/>
                <a:cs typeface="Times New Roman" pitchFamily="18" charset="0"/>
              </a:rPr>
              <a:t>Xu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hướng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tăng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trưởng</a:t>
            </a:r>
            <a:r>
              <a:rPr lang="en-US" sz="2800" b="1" dirty="0">
                <a:latin typeface="Times New Roman" pitchFamily="18" charset="0"/>
                <a:cs typeface="Times New Roman" pitchFamily="18" charset="0"/>
              </a:rPr>
              <a:t> GDP </a:t>
            </a:r>
            <a:r>
              <a:rPr lang="en-US" sz="2800" b="1" dirty="0" err="1">
                <a:latin typeface="Times New Roman" pitchFamily="18" charset="0"/>
                <a:cs typeface="Times New Roman" pitchFamily="18" charset="0"/>
              </a:rPr>
              <a:t>Việt</a:t>
            </a:r>
            <a:r>
              <a:rPr lang="en-US" sz="2800" b="1" dirty="0">
                <a:latin typeface="Times New Roman" pitchFamily="18" charset="0"/>
                <a:cs typeface="Times New Roman" pitchFamily="18" charset="0"/>
              </a:rPr>
              <a:t> Nam qua </a:t>
            </a:r>
            <a:r>
              <a:rPr lang="en-US" sz="2800" b="1" dirty="0" err="1">
                <a:latin typeface="Times New Roman" pitchFamily="18" charset="0"/>
                <a:cs typeface="Times New Roman" pitchFamily="18" charset="0"/>
              </a:rPr>
              <a:t>các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năm</a:t>
            </a:r>
            <a:endParaRPr lang="en-US" sz="2800" b="1" dirty="0">
              <a:latin typeface="Times New Roman" pitchFamily="18" charset="0"/>
              <a:cs typeface="Times New Roman" pitchFamily="18" charset="0"/>
            </a:endParaRPr>
          </a:p>
        </p:txBody>
      </p:sp>
    </p:spTree>
    <p:extLst>
      <p:ext uri="{BB962C8B-B14F-4D97-AF65-F5344CB8AC3E}">
        <p14:creationId xmlns:p14="http://schemas.microsoft.com/office/powerpoint/2010/main" val="1490824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fltVal val="0"/>
                                          </p:val>
                                        </p:tav>
                                        <p:tav tm="100000">
                                          <p:val>
                                            <p:strVal val="#ppt_w"/>
                                          </p:val>
                                        </p:tav>
                                      </p:tavLst>
                                    </p:anim>
                                    <p:anim calcmode="lin" valueType="num">
                                      <p:cBhvr>
                                        <p:cTn id="8" dur="1000" fill="hold"/>
                                        <p:tgtEl>
                                          <p:spTgt spid="1026"/>
                                        </p:tgtEl>
                                        <p:attrNameLst>
                                          <p:attrName>ppt_h</p:attrName>
                                        </p:attrNameLst>
                                      </p:cBhvr>
                                      <p:tavLst>
                                        <p:tav tm="0">
                                          <p:val>
                                            <p:fltVal val="0"/>
                                          </p:val>
                                        </p:tav>
                                        <p:tav tm="100000">
                                          <p:val>
                                            <p:strVal val="#ppt_h"/>
                                          </p:val>
                                        </p:tav>
                                      </p:tavLst>
                                    </p:anim>
                                    <p:anim calcmode="lin" valueType="num">
                                      <p:cBhvr>
                                        <p:cTn id="9" dur="1000" fill="hold"/>
                                        <p:tgtEl>
                                          <p:spTgt spid="1026"/>
                                        </p:tgtEl>
                                        <p:attrNameLst>
                                          <p:attrName>style.rotation</p:attrName>
                                        </p:attrNameLst>
                                      </p:cBhvr>
                                      <p:tavLst>
                                        <p:tav tm="0">
                                          <p:val>
                                            <p:fltVal val="90"/>
                                          </p:val>
                                        </p:tav>
                                        <p:tav tm="100000">
                                          <p:val>
                                            <p:fltVal val="0"/>
                                          </p:val>
                                        </p:tav>
                                      </p:tavLst>
                                    </p:anim>
                                    <p:animEffect transition="in" filter="fade">
                                      <p:cBhvr>
                                        <p:cTn id="10"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304800"/>
            <a:ext cx="6858000" cy="6858000"/>
          </a:xfrm>
          <a:prstGeom prst="rect">
            <a:avLst/>
          </a:prstGeom>
        </p:spPr>
      </p:pic>
      <p:sp>
        <p:nvSpPr>
          <p:cNvPr id="19" name="Rounded Rectangle 18"/>
          <p:cNvSpPr/>
          <p:nvPr/>
        </p:nvSpPr>
        <p:spPr>
          <a:xfrm>
            <a:off x="1295400" y="1077589"/>
            <a:ext cx="7239000" cy="9144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spcAft>
                <a:spcPts val="0"/>
              </a:spcAft>
            </a:pPr>
            <a:r>
              <a:rPr lang="vi-VN" sz="2500" b="1" i="1" u="sng" dirty="0">
                <a:solidFill>
                  <a:srgbClr val="FF0000"/>
                </a:solidFill>
                <a:latin typeface="Times New Roman" pitchFamily="18" charset="0"/>
                <a:cs typeface="Times New Roman" pitchFamily="18" charset="0"/>
              </a:rPr>
              <a:t>Quan điểm 1</a:t>
            </a:r>
            <a:r>
              <a:rPr lang="vi-VN" sz="2500" b="1" i="1" dirty="0">
                <a:solidFill>
                  <a:srgbClr val="FF0000"/>
                </a:solidFill>
                <a:latin typeface="Times New Roman" pitchFamily="18" charset="0"/>
                <a:cs typeface="Times New Roman" pitchFamily="18" charset="0"/>
              </a:rPr>
              <a:t>: Phát triển nhanh và bền vững</a:t>
            </a:r>
            <a:endParaRPr lang="en-US" sz="2500" b="1" spc="-10" dirty="0">
              <a:solidFill>
                <a:srgbClr val="FF0000"/>
              </a:solidFill>
              <a:effectLst/>
              <a:latin typeface="Times New Roman" pitchFamily="18" charset="0"/>
              <a:ea typeface="Arial"/>
              <a:cs typeface="Times New Roman" pitchFamily="18" charset="0"/>
            </a:endParaRPr>
          </a:p>
        </p:txBody>
      </p:sp>
      <p:sp>
        <p:nvSpPr>
          <p:cNvPr id="20" name="Rounded Rectangle 19"/>
          <p:cNvSpPr/>
          <p:nvPr/>
        </p:nvSpPr>
        <p:spPr>
          <a:xfrm>
            <a:off x="1318327" y="3121152"/>
            <a:ext cx="7239000" cy="129844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500" b="1" i="1" dirty="0">
                <a:solidFill>
                  <a:srgbClr val="FF0000"/>
                </a:solidFill>
                <a:latin typeface="Times New Roman" pitchFamily="18" charset="0"/>
                <a:cs typeface="Times New Roman" pitchFamily="18" charset="0"/>
              </a:rPr>
              <a:t>     </a:t>
            </a:r>
            <a:r>
              <a:rPr lang="vi-VN" sz="2500" b="1" i="1" u="sng" dirty="0">
                <a:solidFill>
                  <a:srgbClr val="FF0000"/>
                </a:solidFill>
                <a:latin typeface="Times New Roman" pitchFamily="18" charset="0"/>
                <a:cs typeface="Times New Roman" pitchFamily="18" charset="0"/>
              </a:rPr>
              <a:t>Quan điểm 3:</a:t>
            </a:r>
            <a:r>
              <a:rPr lang="vi-VN" sz="2500" b="1" i="1" dirty="0">
                <a:solidFill>
                  <a:srgbClr val="FF0000"/>
                </a:solidFill>
                <a:latin typeface="Times New Roman" pitchFamily="18" charset="0"/>
                <a:cs typeface="Times New Roman" pitchFamily="18" charset="0"/>
              </a:rPr>
              <a:t> </a:t>
            </a:r>
            <a:r>
              <a:rPr lang="vi-VN" sz="2500" b="1" i="1" dirty="0" smtClean="0">
                <a:solidFill>
                  <a:srgbClr val="FF0000"/>
                </a:solidFill>
                <a:latin typeface="Times New Roman" pitchFamily="18" charset="0"/>
                <a:cs typeface="Times New Roman" pitchFamily="18" charset="0"/>
              </a:rPr>
              <a:t> Khơi </a:t>
            </a:r>
            <a:r>
              <a:rPr lang="vi-VN" sz="2500" b="1" i="1" dirty="0">
                <a:solidFill>
                  <a:srgbClr val="FF0000"/>
                </a:solidFill>
                <a:latin typeface="Times New Roman" pitchFamily="18" charset="0"/>
                <a:cs typeface="Times New Roman" pitchFamily="18" charset="0"/>
              </a:rPr>
              <a:t>dậy khát vọng phát triển đất nước phồn vinh, hạnh phúc, ý chí tự cường và phát huy sức mạnh của khối đại đoàn kết toàn dân tộc</a:t>
            </a:r>
            <a:endParaRPr lang="en-US" sz="2500" dirty="0">
              <a:solidFill>
                <a:srgbClr val="FF0000"/>
              </a:solidFill>
              <a:latin typeface="Times New Roman" pitchFamily="18" charset="0"/>
              <a:cs typeface="Times New Roman" pitchFamily="18" charset="0"/>
            </a:endParaRPr>
          </a:p>
        </p:txBody>
      </p:sp>
      <p:sp>
        <p:nvSpPr>
          <p:cNvPr id="21" name="Rounded Rectangle 20"/>
          <p:cNvSpPr/>
          <p:nvPr/>
        </p:nvSpPr>
        <p:spPr>
          <a:xfrm>
            <a:off x="1326202" y="0"/>
            <a:ext cx="7381171" cy="838962"/>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r>
              <a:rPr lang="en-US" sz="3200" b="1" spc="-10" dirty="0">
                <a:solidFill>
                  <a:srgbClr val="000000"/>
                </a:solidFill>
                <a:latin typeface="Times New Roman"/>
                <a:ea typeface="Arial"/>
              </a:rPr>
              <a:t>3. </a:t>
            </a:r>
            <a:r>
              <a:rPr lang="en-US" sz="3200" b="1" spc="-10" dirty="0" err="1">
                <a:solidFill>
                  <a:srgbClr val="000000"/>
                </a:solidFill>
                <a:latin typeface="Times New Roman"/>
                <a:ea typeface="Arial"/>
              </a:rPr>
              <a:t>Quan</a:t>
            </a:r>
            <a:r>
              <a:rPr lang="en-US" sz="3200" b="1" spc="-10" dirty="0">
                <a:solidFill>
                  <a:srgbClr val="000000"/>
                </a:solidFill>
                <a:latin typeface="Times New Roman"/>
                <a:ea typeface="Arial"/>
              </a:rPr>
              <a:t> </a:t>
            </a:r>
            <a:r>
              <a:rPr lang="en-US" sz="3200" b="1" spc="-10" dirty="0" err="1">
                <a:solidFill>
                  <a:srgbClr val="000000"/>
                </a:solidFill>
                <a:latin typeface="Times New Roman"/>
                <a:ea typeface="Arial"/>
              </a:rPr>
              <a:t>điểm</a:t>
            </a:r>
            <a:r>
              <a:rPr lang="en-US" sz="3200" b="1" spc="-10" dirty="0">
                <a:solidFill>
                  <a:srgbClr val="000000"/>
                </a:solidFill>
                <a:latin typeface="Times New Roman"/>
                <a:ea typeface="Arial"/>
              </a:rPr>
              <a:t> </a:t>
            </a:r>
            <a:r>
              <a:rPr lang="en-US" sz="3200" b="1" spc="-10" dirty="0" err="1">
                <a:solidFill>
                  <a:srgbClr val="000000"/>
                </a:solidFill>
                <a:latin typeface="Times New Roman"/>
                <a:ea typeface="Arial"/>
              </a:rPr>
              <a:t>phát</a:t>
            </a:r>
            <a:r>
              <a:rPr lang="en-US" sz="3200" b="1" spc="-10" dirty="0">
                <a:solidFill>
                  <a:srgbClr val="000000"/>
                </a:solidFill>
                <a:latin typeface="Times New Roman"/>
                <a:ea typeface="Arial"/>
              </a:rPr>
              <a:t> </a:t>
            </a:r>
            <a:r>
              <a:rPr lang="en-US" sz="3200" b="1" spc="-10" dirty="0" err="1">
                <a:solidFill>
                  <a:srgbClr val="000000"/>
                </a:solidFill>
                <a:latin typeface="Times New Roman"/>
                <a:ea typeface="Arial"/>
              </a:rPr>
              <a:t>triển</a:t>
            </a:r>
            <a:endParaRPr lang="en-US" sz="3200" b="1" spc="-10" dirty="0">
              <a:solidFill>
                <a:srgbClr val="000000"/>
              </a:solidFill>
              <a:latin typeface="Times New Roman"/>
              <a:ea typeface="Arial"/>
            </a:endParaRPr>
          </a:p>
        </p:txBody>
      </p:sp>
      <p:sp>
        <p:nvSpPr>
          <p:cNvPr id="29" name="Down Arrow 28"/>
          <p:cNvSpPr/>
          <p:nvPr/>
        </p:nvSpPr>
        <p:spPr>
          <a:xfrm>
            <a:off x="-76200" y="685800"/>
            <a:ext cx="762000" cy="5977128"/>
          </a:xfrm>
          <a:prstGeom prst="downArrow">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ounded Rectangle 8"/>
          <p:cNvSpPr/>
          <p:nvPr/>
        </p:nvSpPr>
        <p:spPr>
          <a:xfrm>
            <a:off x="1294726" y="2148759"/>
            <a:ext cx="7239000" cy="86485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gn="just">
              <a:spcAft>
                <a:spcPts val="0"/>
              </a:spcAft>
            </a:pPr>
            <a:r>
              <a:rPr lang="vi-VN" sz="2500" b="1" i="1" u="sng" dirty="0">
                <a:solidFill>
                  <a:srgbClr val="FF0000"/>
                </a:solidFill>
                <a:latin typeface="Times New Roman" pitchFamily="18" charset="0"/>
                <a:cs typeface="Times New Roman" pitchFamily="18" charset="0"/>
              </a:rPr>
              <a:t>Quan điểm 2</a:t>
            </a:r>
            <a:r>
              <a:rPr lang="vi-VN" sz="2500" b="1" i="1" dirty="0">
                <a:solidFill>
                  <a:srgbClr val="FF0000"/>
                </a:solidFill>
                <a:latin typeface="Times New Roman" pitchFamily="18" charset="0"/>
                <a:cs typeface="Times New Roman" pitchFamily="18" charset="0"/>
              </a:rPr>
              <a:t>: Hoàn thiện thể chế kinh tế thị trường định hướng XHCN</a:t>
            </a:r>
            <a:endParaRPr lang="en-US" sz="2500" b="1" spc="-10" dirty="0">
              <a:solidFill>
                <a:srgbClr val="FF0000"/>
              </a:solidFill>
              <a:effectLst/>
              <a:latin typeface="Times New Roman" pitchFamily="18" charset="0"/>
              <a:ea typeface="Arial"/>
              <a:cs typeface="Times New Roman" pitchFamily="18" charset="0"/>
            </a:endParaRPr>
          </a:p>
        </p:txBody>
      </p:sp>
      <p:pic>
        <p:nvPicPr>
          <p:cNvPr id="12" name="Picture 3">
            <a:extLst>
              <a:ext uri="{FF2B5EF4-FFF2-40B4-BE49-F238E27FC236}">
                <a16:creationId xmlns:a16="http://schemas.microsoft.com/office/drawing/2014/main" xmlns="" id="{C37E6A44-D83A-472E-8207-54C22469D40F}"/>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52400" y="-76200"/>
            <a:ext cx="1698625" cy="133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ounded Rectangle 12"/>
          <p:cNvSpPr/>
          <p:nvPr/>
        </p:nvSpPr>
        <p:spPr>
          <a:xfrm>
            <a:off x="1318327" y="4572000"/>
            <a:ext cx="7239000" cy="86485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500" b="1" i="1" dirty="0">
                <a:solidFill>
                  <a:srgbClr val="FF0000"/>
                </a:solidFill>
                <a:latin typeface="Times New Roman" pitchFamily="18" charset="0"/>
                <a:cs typeface="Times New Roman" pitchFamily="18" charset="0"/>
              </a:rPr>
              <a:t>     </a:t>
            </a:r>
            <a:r>
              <a:rPr lang="vi-VN" sz="2500" b="1" i="1" u="sng" dirty="0">
                <a:solidFill>
                  <a:srgbClr val="FF0000"/>
                </a:solidFill>
                <a:latin typeface="Times New Roman" pitchFamily="18" charset="0"/>
                <a:cs typeface="Times New Roman" pitchFamily="18" charset="0"/>
              </a:rPr>
              <a:t>Quan điểm 4</a:t>
            </a:r>
            <a:r>
              <a:rPr lang="vi-VN" sz="2500" b="1" i="1" dirty="0">
                <a:solidFill>
                  <a:srgbClr val="FF0000"/>
                </a:solidFill>
                <a:latin typeface="Times New Roman" pitchFamily="18" charset="0"/>
                <a:cs typeface="Times New Roman" pitchFamily="18" charset="0"/>
              </a:rPr>
              <a:t>: Xây dựng nền kinh tế tự chủ</a:t>
            </a:r>
            <a:endParaRPr lang="en-US" sz="2500" dirty="0">
              <a:solidFill>
                <a:srgbClr val="FF0000"/>
              </a:solidFill>
              <a:latin typeface="Times New Roman" pitchFamily="18" charset="0"/>
              <a:cs typeface="Times New Roman" pitchFamily="18" charset="0"/>
            </a:endParaRPr>
          </a:p>
        </p:txBody>
      </p:sp>
      <p:sp>
        <p:nvSpPr>
          <p:cNvPr id="14" name="Rounded Rectangle 13"/>
          <p:cNvSpPr/>
          <p:nvPr/>
        </p:nvSpPr>
        <p:spPr>
          <a:xfrm>
            <a:off x="1326203" y="5562600"/>
            <a:ext cx="7239000" cy="12192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gn="just">
              <a:spcAft>
                <a:spcPts val="0"/>
              </a:spcAft>
            </a:pPr>
            <a:r>
              <a:rPr lang="vi-VN" sz="2500" b="1" i="1" u="sng" dirty="0">
                <a:solidFill>
                  <a:srgbClr val="FF0000"/>
                </a:solidFill>
                <a:latin typeface="Times New Roman" pitchFamily="18" charset="0"/>
                <a:cs typeface="Times New Roman" pitchFamily="18" charset="0"/>
              </a:rPr>
              <a:t>Quan điểm 5</a:t>
            </a:r>
            <a:r>
              <a:rPr lang="vi-VN" sz="2500" b="1" i="1" dirty="0">
                <a:solidFill>
                  <a:srgbClr val="FF0000"/>
                </a:solidFill>
                <a:latin typeface="Times New Roman" pitchFamily="18" charset="0"/>
                <a:cs typeface="Times New Roman" pitchFamily="18" charset="0"/>
              </a:rPr>
              <a:t>: Chủ động, kiên quyết, kiên trì đấu tranh bảo vệ vững chắc độc lập, chủ </a:t>
            </a:r>
            <a:r>
              <a:rPr lang="vi-VN" sz="2500" b="1" i="1" dirty="0" smtClean="0">
                <a:solidFill>
                  <a:srgbClr val="FF0000"/>
                </a:solidFill>
                <a:latin typeface="Times New Roman" pitchFamily="18" charset="0"/>
                <a:cs typeface="Times New Roman" pitchFamily="18" charset="0"/>
              </a:rPr>
              <a:t>quyền, toàn </a:t>
            </a:r>
            <a:r>
              <a:rPr lang="vi-VN" sz="2500" b="1" i="1" dirty="0">
                <a:solidFill>
                  <a:srgbClr val="FF0000"/>
                </a:solidFill>
                <a:latin typeface="Times New Roman" pitchFamily="18" charset="0"/>
                <a:cs typeface="Times New Roman" pitchFamily="18" charset="0"/>
              </a:rPr>
              <a:t>vẹn lãnh thổ quốc </a:t>
            </a:r>
            <a:r>
              <a:rPr lang="vi-VN" sz="2500" b="1" i="1" dirty="0" smtClean="0">
                <a:solidFill>
                  <a:srgbClr val="FF0000"/>
                </a:solidFill>
                <a:latin typeface="Times New Roman" pitchFamily="18" charset="0"/>
                <a:cs typeface="Times New Roman" pitchFamily="18" charset="0"/>
              </a:rPr>
              <a:t>gia.</a:t>
            </a:r>
            <a:endParaRPr lang="en-US" sz="2500" b="1" spc="-10" dirty="0">
              <a:solidFill>
                <a:srgbClr val="FF0000"/>
              </a:solidFill>
              <a:effectLst/>
              <a:latin typeface="Times New Roman" pitchFamily="18" charset="0"/>
              <a:ea typeface="Arial"/>
              <a:cs typeface="Times New Roman" pitchFamily="18" charset="0"/>
            </a:endParaRPr>
          </a:p>
        </p:txBody>
      </p:sp>
    </p:spTree>
    <p:extLst>
      <p:ext uri="{BB962C8B-B14F-4D97-AF65-F5344CB8AC3E}">
        <p14:creationId xmlns:p14="http://schemas.microsoft.com/office/powerpoint/2010/main" val="2755767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000" fill="hold"/>
                                        <p:tgtEl>
                                          <p:spTgt spid="19"/>
                                        </p:tgtEl>
                                        <p:attrNameLst>
                                          <p:attrName>ppt_w</p:attrName>
                                        </p:attrNameLst>
                                      </p:cBhvr>
                                      <p:tavLst>
                                        <p:tav tm="0">
                                          <p:val>
                                            <p:fltVal val="0"/>
                                          </p:val>
                                        </p:tav>
                                        <p:tav tm="100000">
                                          <p:val>
                                            <p:strVal val="#ppt_w"/>
                                          </p:val>
                                        </p:tav>
                                      </p:tavLst>
                                    </p:anim>
                                    <p:anim calcmode="lin" valueType="num">
                                      <p:cBhvr>
                                        <p:cTn id="8" dur="1000" fill="hold"/>
                                        <p:tgtEl>
                                          <p:spTgt spid="19"/>
                                        </p:tgtEl>
                                        <p:attrNameLst>
                                          <p:attrName>ppt_h</p:attrName>
                                        </p:attrNameLst>
                                      </p:cBhvr>
                                      <p:tavLst>
                                        <p:tav tm="0">
                                          <p:val>
                                            <p:fltVal val="0"/>
                                          </p:val>
                                        </p:tav>
                                        <p:tav tm="100000">
                                          <p:val>
                                            <p:strVal val="#ppt_h"/>
                                          </p:val>
                                        </p:tav>
                                      </p:tavLst>
                                    </p:anim>
                                    <p:anim calcmode="lin" valueType="num">
                                      <p:cBhvr>
                                        <p:cTn id="9" dur="1000" fill="hold"/>
                                        <p:tgtEl>
                                          <p:spTgt spid="19"/>
                                        </p:tgtEl>
                                        <p:attrNameLst>
                                          <p:attrName>style.rotation</p:attrName>
                                        </p:attrNameLst>
                                      </p:cBhvr>
                                      <p:tavLst>
                                        <p:tav tm="0">
                                          <p:val>
                                            <p:fltVal val="90"/>
                                          </p:val>
                                        </p:tav>
                                        <p:tav tm="100000">
                                          <p:val>
                                            <p:fltVal val="0"/>
                                          </p:val>
                                        </p:tav>
                                      </p:tavLst>
                                    </p:anim>
                                    <p:animEffect transition="in" filter="fade">
                                      <p:cBhvr>
                                        <p:cTn id="10" dur="1000"/>
                                        <p:tgtEl>
                                          <p:spTgt spid="19"/>
                                        </p:tgtEl>
                                      </p:cBhvr>
                                    </p:animEffect>
                                  </p:childTnLst>
                                </p:cTn>
                              </p:par>
                              <p:par>
                                <p:cTn id="11" presetID="8" presetClass="emph" presetSubtype="0" repeatCount="indefinite" fill="hold" nodeType="withEffect">
                                  <p:stCondLst>
                                    <p:cond delay="0"/>
                                  </p:stCondLst>
                                  <p:childTnLst>
                                    <p:animRot by="21600000">
                                      <p:cBhvr>
                                        <p:cTn id="12" dur="15000" fill="hold"/>
                                        <p:tgtEl>
                                          <p:spTgt spid="10"/>
                                        </p:tgtEl>
                                        <p:attrNameLst>
                                          <p:attrName>r</p:attrName>
                                        </p:attrNameLst>
                                      </p:cBhvr>
                                    </p:animRo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1000" fill="hold"/>
                                        <p:tgtEl>
                                          <p:spTgt spid="9"/>
                                        </p:tgtEl>
                                        <p:attrNameLst>
                                          <p:attrName>ppt_w</p:attrName>
                                        </p:attrNameLst>
                                      </p:cBhvr>
                                      <p:tavLst>
                                        <p:tav tm="0">
                                          <p:val>
                                            <p:fltVal val="0"/>
                                          </p:val>
                                        </p:tav>
                                        <p:tav tm="100000">
                                          <p:val>
                                            <p:strVal val="#ppt_w"/>
                                          </p:val>
                                        </p:tav>
                                      </p:tavLst>
                                    </p:anim>
                                    <p:anim calcmode="lin" valueType="num">
                                      <p:cBhvr>
                                        <p:cTn id="18" dur="1000" fill="hold"/>
                                        <p:tgtEl>
                                          <p:spTgt spid="9"/>
                                        </p:tgtEl>
                                        <p:attrNameLst>
                                          <p:attrName>ppt_h</p:attrName>
                                        </p:attrNameLst>
                                      </p:cBhvr>
                                      <p:tavLst>
                                        <p:tav tm="0">
                                          <p:val>
                                            <p:fltVal val="0"/>
                                          </p:val>
                                        </p:tav>
                                        <p:tav tm="100000">
                                          <p:val>
                                            <p:strVal val="#ppt_h"/>
                                          </p:val>
                                        </p:tav>
                                      </p:tavLst>
                                    </p:anim>
                                    <p:anim calcmode="lin" valueType="num">
                                      <p:cBhvr>
                                        <p:cTn id="19" dur="1000" fill="hold"/>
                                        <p:tgtEl>
                                          <p:spTgt spid="9"/>
                                        </p:tgtEl>
                                        <p:attrNameLst>
                                          <p:attrName>style.rotation</p:attrName>
                                        </p:attrNameLst>
                                      </p:cBhvr>
                                      <p:tavLst>
                                        <p:tav tm="0">
                                          <p:val>
                                            <p:fltVal val="90"/>
                                          </p:val>
                                        </p:tav>
                                        <p:tav tm="100000">
                                          <p:val>
                                            <p:fltVal val="0"/>
                                          </p:val>
                                        </p:tav>
                                      </p:tavLst>
                                    </p:anim>
                                    <p:animEffect transition="in" filter="fade">
                                      <p:cBhvr>
                                        <p:cTn id="20" dur="10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1000" fill="hold"/>
                                        <p:tgtEl>
                                          <p:spTgt spid="20"/>
                                        </p:tgtEl>
                                        <p:attrNameLst>
                                          <p:attrName>ppt_w</p:attrName>
                                        </p:attrNameLst>
                                      </p:cBhvr>
                                      <p:tavLst>
                                        <p:tav tm="0">
                                          <p:val>
                                            <p:fltVal val="0"/>
                                          </p:val>
                                        </p:tav>
                                        <p:tav tm="100000">
                                          <p:val>
                                            <p:strVal val="#ppt_w"/>
                                          </p:val>
                                        </p:tav>
                                      </p:tavLst>
                                    </p:anim>
                                    <p:anim calcmode="lin" valueType="num">
                                      <p:cBhvr>
                                        <p:cTn id="26" dur="1000" fill="hold"/>
                                        <p:tgtEl>
                                          <p:spTgt spid="20"/>
                                        </p:tgtEl>
                                        <p:attrNameLst>
                                          <p:attrName>ppt_h</p:attrName>
                                        </p:attrNameLst>
                                      </p:cBhvr>
                                      <p:tavLst>
                                        <p:tav tm="0">
                                          <p:val>
                                            <p:fltVal val="0"/>
                                          </p:val>
                                        </p:tav>
                                        <p:tav tm="100000">
                                          <p:val>
                                            <p:strVal val="#ppt_h"/>
                                          </p:val>
                                        </p:tav>
                                      </p:tavLst>
                                    </p:anim>
                                    <p:anim calcmode="lin" valueType="num">
                                      <p:cBhvr>
                                        <p:cTn id="27" dur="1000" fill="hold"/>
                                        <p:tgtEl>
                                          <p:spTgt spid="20"/>
                                        </p:tgtEl>
                                        <p:attrNameLst>
                                          <p:attrName>style.rotation</p:attrName>
                                        </p:attrNameLst>
                                      </p:cBhvr>
                                      <p:tavLst>
                                        <p:tav tm="0">
                                          <p:val>
                                            <p:fltVal val="90"/>
                                          </p:val>
                                        </p:tav>
                                        <p:tav tm="100000">
                                          <p:val>
                                            <p:fltVal val="0"/>
                                          </p:val>
                                        </p:tav>
                                      </p:tavLst>
                                    </p:anim>
                                    <p:animEffect transition="in" filter="fade">
                                      <p:cBhvr>
                                        <p:cTn id="28" dur="1000"/>
                                        <p:tgtEl>
                                          <p:spTgt spid="20"/>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1000" fill="hold"/>
                                        <p:tgtEl>
                                          <p:spTgt spid="13"/>
                                        </p:tgtEl>
                                        <p:attrNameLst>
                                          <p:attrName>ppt_w</p:attrName>
                                        </p:attrNameLst>
                                      </p:cBhvr>
                                      <p:tavLst>
                                        <p:tav tm="0">
                                          <p:val>
                                            <p:fltVal val="0"/>
                                          </p:val>
                                        </p:tav>
                                        <p:tav tm="100000">
                                          <p:val>
                                            <p:strVal val="#ppt_w"/>
                                          </p:val>
                                        </p:tav>
                                      </p:tavLst>
                                    </p:anim>
                                    <p:anim calcmode="lin" valueType="num">
                                      <p:cBhvr>
                                        <p:cTn id="34" dur="1000" fill="hold"/>
                                        <p:tgtEl>
                                          <p:spTgt spid="13"/>
                                        </p:tgtEl>
                                        <p:attrNameLst>
                                          <p:attrName>ppt_h</p:attrName>
                                        </p:attrNameLst>
                                      </p:cBhvr>
                                      <p:tavLst>
                                        <p:tav tm="0">
                                          <p:val>
                                            <p:fltVal val="0"/>
                                          </p:val>
                                        </p:tav>
                                        <p:tav tm="100000">
                                          <p:val>
                                            <p:strVal val="#ppt_h"/>
                                          </p:val>
                                        </p:tav>
                                      </p:tavLst>
                                    </p:anim>
                                    <p:anim calcmode="lin" valueType="num">
                                      <p:cBhvr>
                                        <p:cTn id="35" dur="1000" fill="hold"/>
                                        <p:tgtEl>
                                          <p:spTgt spid="13"/>
                                        </p:tgtEl>
                                        <p:attrNameLst>
                                          <p:attrName>style.rotation</p:attrName>
                                        </p:attrNameLst>
                                      </p:cBhvr>
                                      <p:tavLst>
                                        <p:tav tm="0">
                                          <p:val>
                                            <p:fltVal val="90"/>
                                          </p:val>
                                        </p:tav>
                                        <p:tav tm="100000">
                                          <p:val>
                                            <p:fltVal val="0"/>
                                          </p:val>
                                        </p:tav>
                                      </p:tavLst>
                                    </p:anim>
                                    <p:animEffect transition="in" filter="fade">
                                      <p:cBhvr>
                                        <p:cTn id="36" dur="1000"/>
                                        <p:tgtEl>
                                          <p:spTgt spid="13"/>
                                        </p:tgtEl>
                                      </p:cBhvr>
                                    </p:animEffect>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1000" fill="hold"/>
                                        <p:tgtEl>
                                          <p:spTgt spid="14"/>
                                        </p:tgtEl>
                                        <p:attrNameLst>
                                          <p:attrName>ppt_w</p:attrName>
                                        </p:attrNameLst>
                                      </p:cBhvr>
                                      <p:tavLst>
                                        <p:tav tm="0">
                                          <p:val>
                                            <p:fltVal val="0"/>
                                          </p:val>
                                        </p:tav>
                                        <p:tav tm="100000">
                                          <p:val>
                                            <p:strVal val="#ppt_w"/>
                                          </p:val>
                                        </p:tav>
                                      </p:tavLst>
                                    </p:anim>
                                    <p:anim calcmode="lin" valueType="num">
                                      <p:cBhvr>
                                        <p:cTn id="42" dur="1000" fill="hold"/>
                                        <p:tgtEl>
                                          <p:spTgt spid="14"/>
                                        </p:tgtEl>
                                        <p:attrNameLst>
                                          <p:attrName>ppt_h</p:attrName>
                                        </p:attrNameLst>
                                      </p:cBhvr>
                                      <p:tavLst>
                                        <p:tav tm="0">
                                          <p:val>
                                            <p:fltVal val="0"/>
                                          </p:val>
                                        </p:tav>
                                        <p:tav tm="100000">
                                          <p:val>
                                            <p:strVal val="#ppt_h"/>
                                          </p:val>
                                        </p:tav>
                                      </p:tavLst>
                                    </p:anim>
                                    <p:anim calcmode="lin" valueType="num">
                                      <p:cBhvr>
                                        <p:cTn id="43" dur="1000" fill="hold"/>
                                        <p:tgtEl>
                                          <p:spTgt spid="14"/>
                                        </p:tgtEl>
                                        <p:attrNameLst>
                                          <p:attrName>style.rotation</p:attrName>
                                        </p:attrNameLst>
                                      </p:cBhvr>
                                      <p:tavLst>
                                        <p:tav tm="0">
                                          <p:val>
                                            <p:fltVal val="90"/>
                                          </p:val>
                                        </p:tav>
                                        <p:tav tm="100000">
                                          <p:val>
                                            <p:fltVal val="0"/>
                                          </p:val>
                                        </p:tav>
                                      </p:tavLst>
                                    </p:anim>
                                    <p:animEffect transition="in" filter="fade">
                                      <p:cBhvr>
                                        <p:cTn id="4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9" grpId="0" animBg="1"/>
      <p:bldP spid="13" grpId="0" animBg="1"/>
      <p:bldP spid="14" grpId="0" animBg="1"/>
    </p:bldLst>
  </p:timing>
</p:sld>
</file>

<file path=ppt/theme/theme1.xml><?xml version="1.0" encoding="utf-8"?>
<a:theme xmlns:a="http://schemas.openxmlformats.org/drawingml/2006/main" name="Slipstream">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Organic</Template>
  <TotalTime>2327</TotalTime>
  <Words>2180</Words>
  <Application>Microsoft Office PowerPoint</Application>
  <PresentationFormat>On-screen Show (4:3)</PresentationFormat>
  <Paragraphs>147</Paragraphs>
  <Slides>25</Slides>
  <Notes>1</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Slipstream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ThienIT</cp:lastModifiedBy>
  <cp:revision>335</cp:revision>
  <dcterms:created xsi:type="dcterms:W3CDTF">2006-08-16T00:00:00Z</dcterms:created>
  <dcterms:modified xsi:type="dcterms:W3CDTF">2021-11-02T08:52:31Z</dcterms:modified>
</cp:coreProperties>
</file>