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65" r:id="rId3"/>
    <p:sldId id="266" r:id="rId4"/>
    <p:sldId id="268" r:id="rId5"/>
    <p:sldId id="259" r:id="rId6"/>
    <p:sldId id="275" r:id="rId7"/>
    <p:sldId id="276" r:id="rId8"/>
    <p:sldId id="277" r:id="rId9"/>
    <p:sldId id="336" r:id="rId10"/>
    <p:sldId id="278" r:id="rId11"/>
    <p:sldId id="279" r:id="rId12"/>
    <p:sldId id="280" r:id="rId13"/>
    <p:sldId id="285" r:id="rId14"/>
    <p:sldId id="287" r:id="rId15"/>
    <p:sldId id="289" r:id="rId16"/>
    <p:sldId id="288" r:id="rId17"/>
    <p:sldId id="290" r:id="rId18"/>
    <p:sldId id="291" r:id="rId19"/>
    <p:sldId id="292" r:id="rId20"/>
    <p:sldId id="297" r:id="rId21"/>
    <p:sldId id="294" r:id="rId22"/>
    <p:sldId id="328" r:id="rId23"/>
    <p:sldId id="296" r:id="rId24"/>
    <p:sldId id="329" r:id="rId25"/>
    <p:sldId id="298" r:id="rId26"/>
    <p:sldId id="299" r:id="rId27"/>
    <p:sldId id="300" r:id="rId28"/>
    <p:sldId id="301" r:id="rId29"/>
    <p:sldId id="302" r:id="rId30"/>
    <p:sldId id="304" r:id="rId31"/>
    <p:sldId id="306" r:id="rId32"/>
    <p:sldId id="307" r:id="rId33"/>
    <p:sldId id="308" r:id="rId34"/>
    <p:sldId id="309" r:id="rId35"/>
    <p:sldId id="311" r:id="rId36"/>
    <p:sldId id="310" r:id="rId37"/>
    <p:sldId id="312" r:id="rId38"/>
    <p:sldId id="314" r:id="rId39"/>
    <p:sldId id="315" r:id="rId40"/>
    <p:sldId id="316" r:id="rId41"/>
    <p:sldId id="332" r:id="rId42"/>
    <p:sldId id="317" r:id="rId43"/>
    <p:sldId id="331" r:id="rId44"/>
    <p:sldId id="318" r:id="rId45"/>
    <p:sldId id="319" r:id="rId46"/>
    <p:sldId id="320" r:id="rId47"/>
    <p:sldId id="330" r:id="rId48"/>
    <p:sldId id="321" r:id="rId49"/>
    <p:sldId id="322" r:id="rId50"/>
    <p:sldId id="333" r:id="rId51"/>
    <p:sldId id="3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3C3D"/>
    <a:srgbClr val="0000CC"/>
    <a:srgbClr val="FEFF00"/>
    <a:srgbClr val="F3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2362" autoAdjust="0"/>
  </p:normalViewPr>
  <p:slideViewPr>
    <p:cSldViewPr snapToGrid="0">
      <p:cViewPr varScale="1">
        <p:scale>
          <a:sx n="68" d="100"/>
          <a:sy n="68" d="100"/>
        </p:scale>
        <p:origin x="-6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4T16:21:32.694" idx="1">
    <p:pos x="7408" y="1201"/>
    <p:text/>
    <p:extLst mod="1">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D1C0D-3CA0-4D2D-A5E2-CD3C2A4CEA50}" type="datetimeFigureOut">
              <a:rPr lang="en-US" smtClean="0"/>
              <a:pPr/>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1297B-16CC-496D-A9BA-721C2A0F4D60}" type="slidenum">
              <a:rPr lang="en-US" smtClean="0"/>
              <a:pPr/>
              <a:t>‹#›</a:t>
            </a:fld>
            <a:endParaRPr lang="en-US"/>
          </a:p>
        </p:txBody>
      </p:sp>
    </p:spTree>
    <p:extLst>
      <p:ext uri="{BB962C8B-B14F-4D97-AF65-F5344CB8AC3E}">
        <p14:creationId xmlns:p14="http://schemas.microsoft.com/office/powerpoint/2010/main" val="291049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9F1297B-16CC-496D-A9BA-721C2A0F4D60}" type="slidenum">
              <a:rPr lang="en-US" smtClean="0"/>
              <a:pPr/>
              <a:t>1</a:t>
            </a:fld>
            <a:endParaRPr lang="en-US"/>
          </a:p>
        </p:txBody>
      </p:sp>
    </p:spTree>
    <p:extLst>
      <p:ext uri="{BB962C8B-B14F-4D97-AF65-F5344CB8AC3E}">
        <p14:creationId xmlns:p14="http://schemas.microsoft.com/office/powerpoint/2010/main" val="298178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z="1200" kern="1200" baseline="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Trong đó, khái niệm Dân vận được hiểu là: “</a:t>
            </a:r>
            <a:r>
              <a:rPr lang="vi-VN" sz="1200" i="1" kern="1200" smtClean="0">
                <a:solidFill>
                  <a:schemeClr val="tx1"/>
                </a:solidFill>
                <a:effectLst/>
                <a:latin typeface="+mn-lt"/>
                <a:ea typeface="+mn-ea"/>
                <a:cs typeface="+mn-cs"/>
              </a:rPr>
              <a:t>Dân vận là vận động tất cả lực lượng của mỗi một người dân không để sót một người dân nào, góp thành lực lượng toàn dân, để thực hành những công việc nên làm, những công việc Chính phủ và Đoàn thể đã giao cho</a:t>
            </a:r>
            <a:r>
              <a:rPr lang="vi-VN"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10</a:t>
            </a:fld>
            <a:endParaRPr lang="en-US"/>
          </a:p>
        </p:txBody>
      </p:sp>
    </p:spTree>
    <p:extLst>
      <p:ext uri="{BB962C8B-B14F-4D97-AF65-F5344CB8AC3E}">
        <p14:creationId xmlns:p14="http://schemas.microsoft.com/office/powerpoint/2010/main" val="121326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Người</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coi</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cách</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mạng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là</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nhiệm</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vụ</a:t>
            </a:r>
            <a:r>
              <a:rPr lang="en-US" sz="1200" b="0" kern="1200" smtClean="0">
                <a:solidFill>
                  <a:schemeClr val="tx1"/>
                </a:solidFill>
                <a:effectLst/>
                <a:latin typeface="+mn-lt"/>
                <a:ea typeface="+mn-ea"/>
                <a:cs typeface="+mn-cs"/>
              </a:rPr>
              <a:t> c</a:t>
            </a:r>
            <a:r>
              <a:rPr lang="vi-VN" sz="1200" b="0" kern="1200" smtClean="0">
                <a:solidFill>
                  <a:schemeClr val="tx1"/>
                </a:solidFill>
                <a:effectLst/>
                <a:latin typeface="+mn-lt"/>
                <a:ea typeface="+mn-ea"/>
                <a:cs typeface="+mn-cs"/>
              </a:rPr>
              <a:t>ủa</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nhưng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cần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Đảng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dẫn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đường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Đảng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có</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trách</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nhiệm</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đoàn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kết</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tập</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hợp</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lãnh</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đạo</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làm</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cách</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mạng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Trong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cuốn</a:t>
            </a:r>
            <a:r>
              <a:rPr lang="en-US" sz="1200" b="0"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Đường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cách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mệnh</a:t>
            </a:r>
            <a:r>
              <a:rPr lang="en-US" sz="1200" b="1" kern="1200" smtClean="0">
                <a:solidFill>
                  <a:schemeClr val="tx1"/>
                </a:solidFill>
                <a:effectLst/>
                <a:latin typeface="+mn-lt"/>
                <a:ea typeface="+mn-ea"/>
                <a:cs typeface="+mn-cs"/>
              </a:rPr>
              <a:t> </a:t>
            </a:r>
            <a:r>
              <a:rPr lang="en-US" sz="1200" b="0" kern="1200" smtClean="0">
                <a:solidFill>
                  <a:schemeClr val="tx1"/>
                </a:solidFill>
                <a:effectLst/>
                <a:latin typeface="+mn-lt"/>
                <a:ea typeface="+mn-ea"/>
                <a:cs typeface="+mn-cs"/>
              </a:rPr>
              <a:t>(1927), </a:t>
            </a:r>
            <a:r>
              <a:rPr lang="en-US" sz="1200" b="0" kern="1200" err="1" smtClean="0">
                <a:solidFill>
                  <a:schemeClr val="tx1"/>
                </a:solidFill>
                <a:effectLst/>
                <a:latin typeface="+mn-lt"/>
                <a:ea typeface="+mn-ea"/>
                <a:cs typeface="+mn-cs"/>
              </a:rPr>
              <a:t>Người</a:t>
            </a:r>
            <a:r>
              <a:rPr lang="en-US" sz="1200" b="0" kern="1200" smtClean="0">
                <a:solidFill>
                  <a:schemeClr val="tx1"/>
                </a:solidFill>
                <a:effectLst/>
                <a:latin typeface="+mn-lt"/>
                <a:ea typeface="+mn-ea"/>
                <a:cs typeface="+mn-cs"/>
              </a:rPr>
              <a:t> đã</a:t>
            </a:r>
            <a:r>
              <a:rPr lang="en-US" sz="1200" b="0" kern="1200" baseline="0" smtClean="0">
                <a:solidFill>
                  <a:schemeClr val="tx1"/>
                </a:solidFill>
                <a:effectLst/>
                <a:latin typeface="+mn-lt"/>
                <a:ea typeface="+mn-ea"/>
                <a:cs typeface="+mn-cs"/>
              </a:rPr>
              <a:t> từng </a:t>
            </a:r>
            <a:r>
              <a:rPr lang="en-US" sz="1200" b="0" kern="1200" smtClean="0">
                <a:solidFill>
                  <a:schemeClr val="tx1"/>
                </a:solidFill>
                <a:effectLst/>
                <a:latin typeface="+mn-lt"/>
                <a:ea typeface="+mn-ea"/>
                <a:cs typeface="+mn-cs"/>
              </a:rPr>
              <a:t>khẳng </a:t>
            </a:r>
            <a:r>
              <a:rPr lang="en-US" sz="1200" b="0" kern="1200" err="1" smtClean="0">
                <a:solidFill>
                  <a:schemeClr val="tx1"/>
                </a:solidFill>
                <a:effectLst/>
                <a:latin typeface="+mn-lt"/>
                <a:ea typeface="+mn-ea"/>
                <a:cs typeface="+mn-cs"/>
              </a:rPr>
              <a:t>định</a:t>
            </a:r>
            <a:r>
              <a:rPr lang="en-US" sz="1200" b="0"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Cách</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mệnh</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là</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việc</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chung</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cả</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dân</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chúng</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không</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phải</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việc</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một</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hai</a:t>
            </a:r>
            <a:r>
              <a:rPr lang="en-US" sz="1200" b="0" i="1" kern="1200" smtClean="0">
                <a:solidFill>
                  <a:schemeClr val="tx1"/>
                </a:solidFill>
                <a:effectLst/>
                <a:latin typeface="+mn-lt"/>
                <a:ea typeface="+mn-ea"/>
                <a:cs typeface="+mn-cs"/>
              </a:rPr>
              <a:t> </a:t>
            </a:r>
            <a:r>
              <a:rPr lang="en-US" sz="1200" b="0" i="1" kern="1200" err="1" smtClean="0">
                <a:solidFill>
                  <a:schemeClr val="tx1"/>
                </a:solidFill>
                <a:effectLst/>
                <a:latin typeface="+mn-lt"/>
                <a:ea typeface="+mn-ea"/>
                <a:cs typeface="+mn-cs"/>
              </a:rPr>
              <a:t>người</a:t>
            </a:r>
            <a:r>
              <a:rPr lang="en-US" sz="1200" b="0" kern="1200" smtClean="0">
                <a:solidFill>
                  <a:schemeClr val="tx1"/>
                </a:solidFill>
                <a:effectLst/>
                <a:latin typeface="+mn-lt"/>
                <a:ea typeface="+mn-ea"/>
                <a:cs typeface="+mn-cs"/>
              </a:rPr>
              <a:t>”. </a:t>
            </a:r>
          </a:p>
          <a:p>
            <a:pPr algn="just"/>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Đây</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là</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tư</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tưởng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lớn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của</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Người</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xuất</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phát</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từ</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cơ</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sở</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khoa</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học</a:t>
            </a:r>
            <a:r>
              <a:rPr lang="en-US" sz="1200" b="0"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cách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mạng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là</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sự</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nghiệp</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của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quần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chúng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Vấn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đề</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cơ</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bản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của</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mọi</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cuộc</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cách</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mạng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là</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sự</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đoàn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kết</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tập</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hợp</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được</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đông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đảo</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các</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tầng</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lớp</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nhân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dân</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tham</a:t>
            </a:r>
            <a:r>
              <a:rPr lang="en-US" sz="1200" b="0" kern="1200" smtClean="0">
                <a:solidFill>
                  <a:schemeClr val="tx1"/>
                </a:solidFill>
                <a:effectLst/>
                <a:latin typeface="+mn-lt"/>
                <a:ea typeface="+mn-ea"/>
                <a:cs typeface="+mn-cs"/>
              </a:rPr>
              <a:t> </a:t>
            </a:r>
            <a:r>
              <a:rPr lang="en-US" sz="1200" b="0" kern="1200" err="1" smtClean="0">
                <a:solidFill>
                  <a:schemeClr val="tx1"/>
                </a:solidFill>
                <a:effectLst/>
                <a:latin typeface="+mn-lt"/>
                <a:ea typeface="+mn-ea"/>
                <a:cs typeface="+mn-cs"/>
              </a:rPr>
              <a:t>gia</a:t>
            </a:r>
            <a:r>
              <a:rPr lang="en-US" sz="1200" b="0" kern="1200" smtClean="0">
                <a:solidFill>
                  <a:schemeClr val="tx1"/>
                </a:solidFill>
                <a:effectLst/>
                <a:latin typeface="+mn-lt"/>
                <a:ea typeface="+mn-ea"/>
                <a:cs typeface="+mn-cs"/>
              </a:rPr>
              <a:t>. </a:t>
            </a:r>
          </a:p>
          <a:p>
            <a:pPr algn="just"/>
            <a:r>
              <a:rPr lang="en-US" sz="1200" b="0" kern="1200" smtClean="0">
                <a:solidFill>
                  <a:schemeClr val="tx1"/>
                </a:solidFill>
                <a:effectLst/>
                <a:latin typeface="+mn-lt"/>
                <a:ea typeface="+mn-ea"/>
                <a:cs typeface="+mn-cs"/>
              </a:rPr>
              <a:t>   Bài</a:t>
            </a:r>
            <a:r>
              <a:rPr lang="en-US" sz="1200" b="0" kern="1200" baseline="0" smtClean="0">
                <a:solidFill>
                  <a:schemeClr val="tx1"/>
                </a:solidFill>
                <a:effectLst/>
                <a:latin typeface="+mn-lt"/>
                <a:ea typeface="+mn-ea"/>
                <a:cs typeface="+mn-cs"/>
              </a:rPr>
              <a:t> báo của </a:t>
            </a:r>
            <a:r>
              <a:rPr lang="en-US" sz="1200" b="0" kern="1200" smtClean="0">
                <a:solidFill>
                  <a:schemeClr val="tx1"/>
                </a:solidFill>
                <a:effectLst/>
                <a:latin typeface="+mn-lt"/>
                <a:ea typeface="+mn-ea"/>
                <a:cs typeface="+mn-cs"/>
              </a:rPr>
              <a:t>Người </a:t>
            </a:r>
            <a:r>
              <a:rPr lang="vi-VN" sz="1200" b="0" kern="1200" smtClean="0">
                <a:solidFill>
                  <a:schemeClr val="tx1"/>
                </a:solidFill>
                <a:effectLst/>
                <a:latin typeface="+mn-lt"/>
                <a:ea typeface="+mn-ea"/>
                <a:cs typeface="+mn-cs"/>
              </a:rPr>
              <a:t>nêu </a:t>
            </a:r>
            <a:r>
              <a:rPr lang="en-US" sz="1200" b="0" kern="1200" err="1" smtClean="0">
                <a:solidFill>
                  <a:schemeClr val="tx1"/>
                </a:solidFill>
                <a:effectLst/>
                <a:latin typeface="+mn-lt"/>
                <a:ea typeface="+mn-ea"/>
                <a:cs typeface="+mn-cs"/>
              </a:rPr>
              <a:t>lên</a:t>
            </a:r>
            <a:r>
              <a:rPr lang="en-US" sz="1200" b="0"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luận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đề</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như</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một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chân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lý</a:t>
            </a:r>
            <a:r>
              <a:rPr lang="en-US" sz="1200" b="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Lực</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lượng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của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rất</a:t>
            </a:r>
            <a:r>
              <a:rPr lang="en-US" sz="1200" b="1" i="1" kern="1200" smtClean="0">
                <a:solidFill>
                  <a:schemeClr val="tx1"/>
                </a:solidFill>
                <a:effectLst/>
                <a:latin typeface="+mn-lt"/>
                <a:ea typeface="+mn-ea"/>
                <a:cs typeface="+mn-cs"/>
              </a:rPr>
              <a:t> to. </a:t>
            </a:r>
            <a:r>
              <a:rPr lang="en-US" sz="1200" b="1" i="1" kern="1200" err="1" smtClean="0">
                <a:solidFill>
                  <a:schemeClr val="tx1"/>
                </a:solidFill>
                <a:effectLst/>
                <a:latin typeface="+mn-lt"/>
                <a:ea typeface="+mn-ea"/>
                <a:cs typeface="+mn-cs"/>
              </a:rPr>
              <a:t>Việc</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vận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rất</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quan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trọng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vận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kém</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việc</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cũng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kém</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vận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khéo</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việc</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cũng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thành</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công</a:t>
            </a:r>
            <a:r>
              <a:rPr lang="en-US" sz="1200" b="1" kern="1200" smtClean="0">
                <a:solidFill>
                  <a:schemeClr val="tx1"/>
                </a:solidFill>
                <a:effectLst/>
                <a:latin typeface="+mn-lt"/>
                <a:ea typeface="+mn-ea"/>
                <a:cs typeface="+mn-cs"/>
              </a:rPr>
              <a:t>”.</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11</a:t>
            </a:fld>
            <a:endParaRPr lang="en-US"/>
          </a:p>
        </p:txBody>
      </p:sp>
    </p:spTree>
    <p:extLst>
      <p:ext uri="{BB962C8B-B14F-4D97-AF65-F5344CB8AC3E}">
        <p14:creationId xmlns:p14="http://schemas.microsoft.com/office/powerpoint/2010/main" val="96631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Thương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yêu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thương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yêu</a:t>
            </a:r>
            <a:r>
              <a:rPr lang="en-US" sz="1200" kern="1200" smtClean="0">
                <a:solidFill>
                  <a:schemeClr val="tx1"/>
                </a:solidFill>
                <a:effectLst/>
                <a:latin typeface="+mn-lt"/>
                <a:ea typeface="+mn-ea"/>
                <a:cs typeface="+mn-cs"/>
              </a:rPr>
              <a:t> con </a:t>
            </a:r>
            <a:r>
              <a:rPr lang="en-US" sz="1200" kern="1200" err="1" smtClean="0">
                <a:solidFill>
                  <a:schemeClr val="tx1"/>
                </a:solidFill>
                <a:effectLst/>
                <a:latin typeface="+mn-lt"/>
                <a:ea typeface="+mn-ea"/>
                <a:cs typeface="+mn-cs"/>
              </a:rPr>
              <a:t>người</a:t>
            </a:r>
            <a:r>
              <a:rPr lang="en-US" sz="1200" kern="1200" smtClean="0">
                <a:solidFill>
                  <a:schemeClr val="tx1"/>
                </a:solidFill>
                <a:effectLst/>
                <a:latin typeface="+mn-lt"/>
                <a:ea typeface="+mn-ea"/>
                <a:cs typeface="+mn-cs"/>
              </a:rPr>
              <a:t>, tin </a:t>
            </a:r>
            <a:r>
              <a:rPr lang="en-US" sz="1200" kern="1200" err="1" smtClean="0">
                <a:solidFill>
                  <a:schemeClr val="tx1"/>
                </a:solidFill>
                <a:effectLst/>
                <a:latin typeface="+mn-lt"/>
                <a:ea typeface="+mn-ea"/>
                <a:cs typeface="+mn-cs"/>
              </a:rPr>
              <a:t>tưởng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lòng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phục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vụ</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điểm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trùm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cơ</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sở</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hình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thành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tưởng</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dân vận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luôn</a:t>
            </a:r>
            <a:r>
              <a:rPr lang="en-US" sz="1200" kern="1200" smtClean="0">
                <a:solidFill>
                  <a:schemeClr val="tx1"/>
                </a:solidFill>
                <a:effectLst/>
                <a:latin typeface="+mn-lt"/>
                <a:ea typeface="+mn-ea"/>
                <a:cs typeface="+mn-cs"/>
              </a:rPr>
              <a:t> ý </a:t>
            </a:r>
            <a:r>
              <a:rPr lang="en-US" sz="1200" kern="1200" err="1" smtClean="0">
                <a:solidFill>
                  <a:schemeClr val="tx1"/>
                </a:solidFill>
                <a:effectLst/>
                <a:latin typeface="+mn-lt"/>
                <a:ea typeface="+mn-ea"/>
                <a:cs typeface="+mn-cs"/>
              </a:rPr>
              <a:t>thức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quý</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trọng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gốc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nước</a:t>
            </a:r>
            <a:r>
              <a:rPr lang="en-US" sz="1200" kern="1200" smtClean="0">
                <a:solidFill>
                  <a:schemeClr val="tx1"/>
                </a:solidFill>
                <a:effectLst/>
                <a:latin typeface="+mn-lt"/>
                <a:ea typeface="+mn-ea"/>
                <a:cs typeface="+mn-cs"/>
              </a:rPr>
              <a:t>, </a:t>
            </a:r>
          </a:p>
          <a:p>
            <a:pPr algn="just"/>
            <a:r>
              <a:rPr lang="en-US" sz="1200" kern="1200" smtClean="0">
                <a:solidFill>
                  <a:schemeClr val="tx1"/>
                </a:solidFill>
                <a:effectLst/>
                <a:latin typeface="+mn-lt"/>
                <a:ea typeface="+mn-ea"/>
                <a:cs typeface="+mn-cs"/>
              </a:rPr>
              <a:t>   </a:t>
            </a:r>
            <a:r>
              <a:rPr lang="en-US" sz="1200" b="1" kern="1200" smtClean="0">
                <a:solidFill>
                  <a:schemeClr val="tx1"/>
                </a:solidFill>
                <a:effectLst/>
                <a:latin typeface="+mn-lt"/>
                <a:ea typeface="+mn-ea"/>
                <a:cs typeface="+mn-cs"/>
              </a:rPr>
              <a:t>“</a:t>
            </a:r>
            <a:r>
              <a:rPr lang="en-US" sz="1200" b="1" i="1" kern="1200" err="1" smtClean="0">
                <a:solidFill>
                  <a:schemeClr val="tx1"/>
                </a:solidFill>
                <a:effectLst/>
                <a:latin typeface="+mn-lt"/>
                <a:ea typeface="+mn-ea"/>
                <a:cs typeface="+mn-cs"/>
              </a:rPr>
              <a:t>Trong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bầu</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trời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không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quý</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bằng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trong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thế</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giới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không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gì</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mạnh</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bằng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lực</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lượng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đoàn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kết</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của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a:t>
            </a:r>
            <a:r>
              <a:rPr lang="en-US" sz="1200" b="1" kern="1200" smtClean="0">
                <a:solidFill>
                  <a:schemeClr val="tx1"/>
                </a:solidFill>
                <a:effectLst/>
                <a:latin typeface="+mn-lt"/>
                <a:ea typeface="+mn-ea"/>
                <a:cs typeface="+mn-cs"/>
              </a:rPr>
              <a:t>”; </a:t>
            </a:r>
          </a:p>
          <a:p>
            <a:pPr algn="just"/>
            <a:r>
              <a:rPr lang="en-US" sz="1200" b="1" kern="1200" smtClean="0">
                <a:solidFill>
                  <a:schemeClr val="tx1"/>
                </a:solidFill>
                <a:effectLst/>
                <a:latin typeface="+mn-lt"/>
                <a:ea typeface="+mn-ea"/>
                <a:cs typeface="+mn-cs"/>
              </a:rPr>
              <a:t>   “</a:t>
            </a:r>
            <a:r>
              <a:rPr lang="en-US" sz="1200" b="1" i="1" kern="1200" smtClean="0">
                <a:solidFill>
                  <a:schemeClr val="tx1"/>
                </a:solidFill>
                <a:effectLst/>
                <a:latin typeface="+mn-lt"/>
                <a:ea typeface="+mn-ea"/>
                <a:cs typeface="+mn-cs"/>
              </a:rPr>
              <a:t>Ở </a:t>
            </a:r>
            <a:r>
              <a:rPr lang="en-US" sz="1200" b="1" i="1" kern="1200" err="1" smtClean="0">
                <a:solidFill>
                  <a:schemeClr val="tx1"/>
                </a:solidFill>
                <a:effectLst/>
                <a:latin typeface="+mn-lt"/>
                <a:ea typeface="+mn-ea"/>
                <a:cs typeface="+mn-cs"/>
              </a:rPr>
              <a:t>trong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xã</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hội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muốn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thành</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công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phải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có</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điều</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kiện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là</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thiên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thời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địa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lợi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và</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hòa</a:t>
            </a:r>
            <a:r>
              <a:rPr lang="vi-VN" sz="1200" b="1" i="1" kern="1200" smtClean="0">
                <a:solidFill>
                  <a:schemeClr val="tx1"/>
                </a:solidFill>
                <a:effectLst/>
                <a:latin typeface="+mn-lt"/>
                <a:ea typeface="+mn-ea"/>
                <a:cs typeface="+mn-cs"/>
              </a:rPr>
              <a:t>. </a:t>
            </a:r>
            <a:r>
              <a:rPr lang="en-US" sz="1200" b="1" i="1" kern="1200" smtClean="0">
                <a:solidFill>
                  <a:schemeClr val="tx1"/>
                </a:solidFill>
                <a:effectLst/>
                <a:latin typeface="+mn-lt"/>
                <a:ea typeface="+mn-ea"/>
                <a:cs typeface="+mn-cs"/>
              </a:rPr>
              <a:t>Ba </a:t>
            </a:r>
            <a:r>
              <a:rPr lang="en-US" sz="1200" b="1" i="1" kern="1200" err="1" smtClean="0">
                <a:solidFill>
                  <a:schemeClr val="tx1"/>
                </a:solidFill>
                <a:effectLst/>
                <a:latin typeface="+mn-lt"/>
                <a:ea typeface="+mn-ea"/>
                <a:cs typeface="+mn-cs"/>
              </a:rPr>
              <a:t>điều</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kiện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ấy</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đều</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quan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trọng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cả</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Nhưng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thiên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thời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không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quan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trọng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bằng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địa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lợi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mà</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địa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lợi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không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quan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trọng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bằng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hòa</a:t>
            </a:r>
            <a:r>
              <a:rPr lang="en-US" sz="1200" b="1" i="1" kern="1200" smtClean="0">
                <a:solidFill>
                  <a:schemeClr val="tx1"/>
                </a:solidFill>
                <a:effectLst/>
                <a:latin typeface="+mn-lt"/>
                <a:ea typeface="+mn-ea"/>
                <a:cs typeface="+mn-cs"/>
              </a:rPr>
              <a:t>.</a:t>
            </a:r>
            <a:r>
              <a:rPr lang="vi-VN" sz="1200" b="1" i="1" kern="1200" smtClean="0">
                <a:solidFill>
                  <a:schemeClr val="tx1"/>
                </a:solidFill>
                <a:effectLst/>
                <a:latin typeface="+mn-lt"/>
                <a:ea typeface="+mn-ea"/>
                <a:cs typeface="+mn-cs"/>
              </a:rPr>
              <a:t>...</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Nhân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hòa</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là</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quan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trọng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hơn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hết</a:t>
            </a:r>
            <a:r>
              <a:rPr lang="en-US" sz="1200" b="1" kern="1200" smtClean="0">
                <a:solidFill>
                  <a:schemeClr val="tx1"/>
                </a:solidFill>
                <a:effectLst/>
                <a:latin typeface="+mn-lt"/>
                <a:ea typeface="+mn-ea"/>
                <a:cs typeface="+mn-cs"/>
              </a:rPr>
              <a:t>”</a:t>
            </a:r>
            <a:r>
              <a:rPr lang="vi-VN" sz="1200" b="1" kern="1200" smtClean="0">
                <a:solidFill>
                  <a:schemeClr val="tx1"/>
                </a:solidFill>
                <a:effectLst/>
                <a:latin typeface="+mn-lt"/>
                <a:ea typeface="+mn-ea"/>
                <a:cs typeface="+mn-cs"/>
              </a:rPr>
              <a:t>. </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12</a:t>
            </a:fld>
            <a:endParaRPr lang="en-US"/>
          </a:p>
        </p:txBody>
      </p:sp>
    </p:spTree>
    <p:extLst>
      <p:ext uri="{BB962C8B-B14F-4D97-AF65-F5344CB8AC3E}">
        <p14:creationId xmlns:p14="http://schemas.microsoft.com/office/powerpoint/2010/main" val="319255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lnSpc>
                <a:spcPct val="150000"/>
              </a:lnSpc>
            </a:pPr>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Trong lịch sử cách mạng Việt Nam, Đảng ta luôn khẳng định sự nghiệp cách mạng là của nhân dân, do nhân dân và vì nhân dân; nhân dân là chủ và nhân dân làm chủ. Thực hiện tư tưởng dân vận của Chủ tịch  Hồ Chí Minh, Đảng ta xác định CTDV là trách nhiệm của tất</a:t>
            </a:r>
            <a:r>
              <a:rPr lang="vi-VN" sz="1200" b="1" kern="1200" baseline="0" smtClean="0">
                <a:solidFill>
                  <a:schemeClr val="tx1"/>
                </a:solidFill>
                <a:effectLst/>
                <a:latin typeface="+mn-lt"/>
                <a:ea typeface="+mn-ea"/>
                <a:cs typeface="+mn-cs"/>
              </a:rPr>
              <a:t> cả các tổ chức, cá nhân trong</a:t>
            </a:r>
            <a:r>
              <a:rPr lang="vi-VN" sz="1200" b="1" kern="1200" smtClean="0">
                <a:solidFill>
                  <a:schemeClr val="tx1"/>
                </a:solidFill>
                <a:effectLst/>
                <a:latin typeface="+mn-lt"/>
                <a:ea typeface="+mn-ea"/>
                <a:cs typeface="+mn-cs"/>
              </a:rPr>
              <a:t> hệ thống chính trị</a:t>
            </a:r>
            <a:r>
              <a:rPr lang="en-US" sz="1200" b="1" kern="1200" smtClean="0">
                <a:solidFill>
                  <a:schemeClr val="tx1"/>
                </a:solidFill>
                <a:effectLst/>
                <a:latin typeface="+mn-lt"/>
                <a:ea typeface="+mn-ea"/>
                <a:cs typeface="+mn-cs"/>
              </a:rPr>
              <a:t> (HTCT)</a:t>
            </a:r>
            <a:r>
              <a:rPr lang="vi-VN" sz="1200" b="1"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 của mọi cán bộ, đảng viên, CC-VC, đoàn viên, hội viên, cán bộ, chiến sỹ lực lượng vũ trang và các tầng l</a:t>
            </a:r>
            <a:r>
              <a:rPr lang="en-US" sz="1200" kern="1200" smtClean="0">
                <a:solidFill>
                  <a:schemeClr val="tx1"/>
                </a:solidFill>
                <a:effectLst/>
                <a:latin typeface="+mn-lt"/>
                <a:ea typeface="+mn-ea"/>
                <a:cs typeface="+mn-cs"/>
              </a:rPr>
              <a:t>ớ</a:t>
            </a:r>
            <a:r>
              <a:rPr lang="vi-VN" sz="1200" kern="1200" smtClean="0">
                <a:solidFill>
                  <a:schemeClr val="tx1"/>
                </a:solidFill>
                <a:effectLst/>
                <a:latin typeface="+mn-lt"/>
                <a:ea typeface="+mn-ea"/>
                <a:cs typeface="+mn-cs"/>
              </a:rPr>
              <a:t>p nhân dân. Điều đó thể hiện một cách nhất quán trong đường lối, chủ trương, chính sách của Đảng, Nhà nước phù hợp với yêu cầu, nhiệm vụ trong từng giai đoạn cách mạng.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Thông</a:t>
            </a:r>
            <a:r>
              <a:rPr lang="en-US" sz="1200" kern="1200" smtClean="0">
                <a:solidFill>
                  <a:schemeClr val="tx1"/>
                </a:solidFill>
                <a:effectLst/>
                <a:latin typeface="+mn-lt"/>
                <a:ea typeface="+mn-ea"/>
                <a:cs typeface="+mn-cs"/>
              </a:rPr>
              <a:t> qua CTDV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đã</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mọi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tầng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lớp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động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lực</a:t>
            </a:r>
            <a:r>
              <a:rPr lang="en-US" sz="1200" kern="1200" smtClean="0">
                <a:solidFill>
                  <a:schemeClr val="tx1"/>
                </a:solidFill>
                <a:effectLst/>
                <a:latin typeface="+mn-lt"/>
                <a:ea typeface="+mn-ea"/>
                <a:cs typeface="+mn-cs"/>
              </a:rPr>
              <a:t> to </a:t>
            </a:r>
            <a:r>
              <a:rPr lang="en-US" sz="1200" kern="1200" err="1" smtClean="0">
                <a:solidFill>
                  <a:schemeClr val="tx1"/>
                </a:solidFill>
                <a:effectLst/>
                <a:latin typeface="+mn-lt"/>
                <a:ea typeface="+mn-ea"/>
                <a:cs typeface="+mn-cs"/>
              </a:rPr>
              <a:t>lớn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đưa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sự</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nghiệp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không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ngừng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triển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lên</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13</a:t>
            </a:fld>
            <a:endParaRPr lang="en-US"/>
          </a:p>
        </p:txBody>
      </p:sp>
    </p:spTree>
    <p:extLst>
      <p:ext uri="{BB962C8B-B14F-4D97-AF65-F5344CB8AC3E}">
        <p14:creationId xmlns:p14="http://schemas.microsoft.com/office/powerpoint/2010/main" val="113207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     Cương lĩnh xây dựng đất nước trong thời kỳ quá độ lên CNXH; Hiến pháp nước CHXHCN Việt Nam; các Nghị quyết Đại hội đại biểu toàn quốc đều thể hiện rõ quan điểm và tư tưởng sâu sắc về CTDV.  </a:t>
            </a:r>
          </a:p>
          <a:p>
            <a:pPr marL="0" marR="0" indent="0" algn="just" defTabSz="914400" rtl="0" eaLnBrk="1" fontAlgn="base"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     Đặc biệt </a:t>
            </a:r>
            <a:r>
              <a:rPr lang="vi-VN" sz="1200" b="1" kern="1200" smtClean="0">
                <a:solidFill>
                  <a:schemeClr val="tx1"/>
                </a:solidFill>
                <a:effectLst/>
                <a:latin typeface="+mn-lt"/>
                <a:ea typeface="+mn-ea"/>
                <a:cs typeface="+mn-cs"/>
              </a:rPr>
              <a:t>Nghị quyết 8B-NQ/HNTW</a:t>
            </a:r>
            <a:r>
              <a:rPr lang="vi-VN" sz="1200" kern="1200" smtClean="0">
                <a:solidFill>
                  <a:schemeClr val="tx1"/>
                </a:solidFill>
                <a:effectLst/>
                <a:latin typeface="+mn-lt"/>
                <a:ea typeface="+mn-ea"/>
                <a:cs typeface="+mn-cs"/>
              </a:rPr>
              <a:t>, ngày 27/3/</a:t>
            </a:r>
            <a:r>
              <a:rPr lang="vi-VN" sz="1200" b="1" kern="1200" smtClean="0">
                <a:solidFill>
                  <a:schemeClr val="tx1"/>
                </a:solidFill>
                <a:effectLst/>
                <a:latin typeface="+mn-lt"/>
                <a:ea typeface="+mn-ea"/>
                <a:cs typeface="+mn-cs"/>
              </a:rPr>
              <a:t>1990</a:t>
            </a:r>
            <a:r>
              <a:rPr lang="vi-VN" sz="1200" kern="1200" smtClean="0">
                <a:solidFill>
                  <a:schemeClr val="tx1"/>
                </a:solidFill>
                <a:effectLst/>
                <a:latin typeface="+mn-lt"/>
                <a:ea typeface="+mn-ea"/>
                <a:cs typeface="+mn-cs"/>
              </a:rPr>
              <a:t> của Ban Chấp hành TW Đảng (khóa VI) “</a:t>
            </a:r>
            <a:r>
              <a:rPr lang="vi-VN" sz="1200" i="1" kern="1200" smtClean="0">
                <a:solidFill>
                  <a:schemeClr val="tx1"/>
                </a:solidFill>
                <a:effectLst/>
                <a:latin typeface="+mn-lt"/>
                <a:ea typeface="+mn-ea"/>
                <a:cs typeface="+mn-cs"/>
              </a:rPr>
              <a:t>về đổi mới công tác quần chúng của Đảng, tăng cường mối quan hệ giữa Đảng và nhân dân</a:t>
            </a:r>
            <a:r>
              <a:rPr lang="vi-VN" sz="1200" kern="1200" smtClean="0">
                <a:solidFill>
                  <a:schemeClr val="tx1"/>
                </a:solidFill>
                <a:effectLst/>
                <a:latin typeface="+mn-lt"/>
                <a:ea typeface="+mn-ea"/>
                <a:cs typeface="+mn-cs"/>
              </a:rPr>
              <a:t>”; </a:t>
            </a:r>
          </a:p>
          <a:p>
            <a:pPr marL="0" marR="0" indent="0" algn="just" defTabSz="914400" rtl="0" eaLnBrk="1" fontAlgn="base"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Nghị quyết số 25-NQ/TW, </a:t>
            </a:r>
            <a:r>
              <a:rPr lang="vi-VN" sz="1200" kern="1200" smtClean="0">
                <a:solidFill>
                  <a:schemeClr val="tx1"/>
                </a:solidFill>
                <a:effectLst/>
                <a:latin typeface="+mn-lt"/>
                <a:ea typeface="+mn-ea"/>
                <a:cs typeface="+mn-cs"/>
              </a:rPr>
              <a:t>ngày 3/6/</a:t>
            </a:r>
            <a:r>
              <a:rPr lang="vi-VN" sz="1200" b="1" kern="1200" smtClean="0">
                <a:solidFill>
                  <a:schemeClr val="tx1"/>
                </a:solidFill>
                <a:effectLst/>
                <a:latin typeface="+mn-lt"/>
                <a:ea typeface="+mn-ea"/>
                <a:cs typeface="+mn-cs"/>
              </a:rPr>
              <a:t>2013</a:t>
            </a:r>
            <a:r>
              <a:rPr lang="vi-VN" sz="1200" kern="1200" smtClean="0">
                <a:solidFill>
                  <a:schemeClr val="tx1"/>
                </a:solidFill>
                <a:effectLst/>
                <a:latin typeface="+mn-lt"/>
                <a:ea typeface="+mn-ea"/>
                <a:cs typeface="+mn-cs"/>
              </a:rPr>
              <a:t>, của Hội nghị Trung ương 7 (khóa XI), </a:t>
            </a:r>
            <a:r>
              <a:rPr lang="en-US" sz="1200" err="1" smtClean="0">
                <a:latin typeface="Times New Roman" pitchFamily="18" charset="0"/>
                <a:cs typeface="Times New Roman" pitchFamily="18" charset="0"/>
              </a:rPr>
              <a:t>về</a:t>
            </a:r>
            <a:r>
              <a:rPr lang="en-US" sz="1200" smtClean="0">
                <a:latin typeface="Times New Roman" pitchFamily="18" charset="0"/>
                <a:cs typeface="Times New Roman" pitchFamily="18" charset="0"/>
              </a:rPr>
              <a:t> </a:t>
            </a:r>
            <a:r>
              <a:rPr lang="en-US" sz="1200" i="1" smtClean="0">
                <a:latin typeface="Times New Roman" pitchFamily="18" charset="0"/>
                <a:cs typeface="Times New Roman" pitchFamily="18" charset="0"/>
              </a:rPr>
              <a:t>“</a:t>
            </a:r>
            <a:r>
              <a:rPr lang="en-US" sz="1200" i="1" err="1" smtClean="0">
                <a:latin typeface="Times New Roman" pitchFamily="18" charset="0"/>
                <a:cs typeface="Times New Roman" pitchFamily="18" charset="0"/>
              </a:rPr>
              <a:t>Tăng</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cường</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và</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đổi</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mới</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sự</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lãnh</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đạo</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của</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Đảng</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đối</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với</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công</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tác</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dân</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vận</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trong</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tình</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hình</a:t>
            </a:r>
            <a:r>
              <a:rPr lang="en-US" sz="1200" i="1" smtClean="0">
                <a:latin typeface="Times New Roman" pitchFamily="18" charset="0"/>
                <a:cs typeface="Times New Roman" pitchFamily="18" charset="0"/>
              </a:rPr>
              <a:t> </a:t>
            </a:r>
            <a:r>
              <a:rPr lang="en-US" sz="1200" i="1" err="1" smtClean="0">
                <a:latin typeface="Times New Roman" pitchFamily="18" charset="0"/>
                <a:cs typeface="Times New Roman" pitchFamily="18" charset="0"/>
              </a:rPr>
              <a:t>mới</a:t>
            </a:r>
            <a:r>
              <a:rPr lang="en-US" sz="1200" i="1" smtClean="0">
                <a:latin typeface="Times New Roman" pitchFamily="18" charset="0"/>
                <a:cs typeface="Times New Roman" pitchFamily="18" charset="0"/>
              </a:rPr>
              <a:t>”</a:t>
            </a:r>
            <a:r>
              <a:rPr lang="en-US" sz="1200" smtClean="0">
                <a:latin typeface="Times New Roman" pitchFamily="18" charset="0"/>
                <a:cs typeface="Times New Roman" pitchFamily="18" charset="0"/>
              </a:rPr>
              <a:t> .</a:t>
            </a:r>
          </a:p>
          <a:p>
            <a:pPr algn="just"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14</a:t>
            </a:fld>
            <a:endParaRPr lang="en-US"/>
          </a:p>
        </p:txBody>
      </p:sp>
    </p:spTree>
    <p:extLst>
      <p:ext uri="{BB962C8B-B14F-4D97-AF65-F5344CB8AC3E}">
        <p14:creationId xmlns:p14="http://schemas.microsoft.com/office/powerpoint/2010/main" val="356589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z="1200" smtClean="0">
                <a:latin typeface="Times New Roman" pitchFamily="18" charset="0"/>
                <a:cs typeface="Times New Roman" pitchFamily="18" charset="0"/>
              </a:rPr>
              <a:t>     Nghị quyết số 25-NQ/TW đã </a:t>
            </a:r>
            <a:r>
              <a:rPr lang="en-US" sz="1200" err="1" smtClean="0">
                <a:latin typeface="Times New Roman" pitchFamily="18" charset="0"/>
                <a:cs typeface="Times New Roman" pitchFamily="18" charset="0"/>
              </a:rPr>
              <a:t>chỉ</a:t>
            </a:r>
            <a:r>
              <a:rPr lang="vi-VN" sz="1200" smtClean="0">
                <a:latin typeface="Times New Roman" pitchFamily="18" charset="0"/>
                <a:cs typeface="Times New Roman" pitchFamily="18" charset="0"/>
              </a:rPr>
              <a:t> rõ </a:t>
            </a:r>
            <a:r>
              <a:rPr lang="vi-VN" sz="1200" b="1" smtClean="0">
                <a:latin typeface="Times New Roman" pitchFamily="18" charset="0"/>
                <a:cs typeface="Times New Roman" pitchFamily="18" charset="0"/>
              </a:rPr>
              <a:t>04 mục tiêu, 05 quan điểm</a:t>
            </a:r>
            <a:r>
              <a:rPr lang="en-US" sz="1200" b="1" smtClean="0">
                <a:latin typeface="Times New Roman" pitchFamily="18" charset="0"/>
                <a:cs typeface="Times New Roman" pitchFamily="18" charset="0"/>
              </a:rPr>
              <a:t> </a:t>
            </a:r>
            <a:r>
              <a:rPr lang="en-US" sz="1200" b="1" err="1" smtClean="0">
                <a:latin typeface="Times New Roman" pitchFamily="18" charset="0"/>
                <a:cs typeface="Times New Roman" pitchFamily="18" charset="0"/>
              </a:rPr>
              <a:t>và</a:t>
            </a:r>
            <a:r>
              <a:rPr lang="en-US" sz="1200" b="1" smtClean="0">
                <a:latin typeface="Times New Roman" pitchFamily="18" charset="0"/>
                <a:cs typeface="Times New Roman" pitchFamily="18" charset="0"/>
              </a:rPr>
              <a:t> 07 </a:t>
            </a:r>
            <a:r>
              <a:rPr lang="en-US" sz="1200" b="1" i="0" kern="1200" err="1" smtClean="0">
                <a:solidFill>
                  <a:schemeClr val="tx1"/>
                </a:solidFill>
                <a:effectLst/>
                <a:latin typeface="+mn-lt"/>
                <a:ea typeface="+mn-ea"/>
                <a:cs typeface="+mn-cs"/>
              </a:rPr>
              <a:t>nhiệm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vụ</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a:t>
            </a:r>
            <a:r>
              <a:rPr lang="en-US" sz="1200" i="0" kern="1200" err="1" smtClean="0">
                <a:solidFill>
                  <a:schemeClr val="tx1"/>
                </a:solidFill>
                <a:effectLst/>
                <a:latin typeface="+mn-lt"/>
                <a:ea typeface="+mn-ea"/>
                <a:cs typeface="+mn-cs"/>
              </a:rPr>
              <a:t>áp</a:t>
            </a:r>
            <a:r>
              <a:rPr lang="vi-VN" sz="1200" kern="1200" smtClean="0">
                <a:solidFill>
                  <a:schemeClr val="tx1"/>
                </a:solidFill>
                <a:effectLst/>
                <a:latin typeface="+mn-lt"/>
                <a:ea typeface="+mn-ea"/>
                <a:cs typeface="+mn-cs"/>
              </a:rPr>
              <a:t> mang tính đột phá, đánh dấu một bước tiến về tư duy, lý luận, thực tiễn của Đảng về CTDV</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cả</a:t>
            </a:r>
            <a:r>
              <a:rPr lang="en-US" sz="1200" kern="1200" smtClean="0">
                <a:solidFill>
                  <a:schemeClr val="tx1"/>
                </a:solidFill>
                <a:effectLst/>
                <a:latin typeface="+mn-lt"/>
                <a:ea typeface="+mn-ea"/>
                <a:cs typeface="+mn-cs"/>
              </a:rPr>
              <a:t> HTCT </a:t>
            </a:r>
            <a:r>
              <a:rPr lang="vi-VN" sz="1200" kern="1200" smtClean="0">
                <a:solidFill>
                  <a:schemeClr val="tx1"/>
                </a:solidFill>
                <a:effectLst/>
                <a:latin typeface="+mn-lt"/>
                <a:ea typeface="+mn-ea"/>
                <a:cs typeface="+mn-cs"/>
              </a:rPr>
              <a:t>trong sự nghiệp cách mạng để phát huy cao độ sức mạnh đại đoàn kết toàn dân tộc, tạo động lực to lớn, quan trọng vào thúc đẩy phát triển đất nước trong công cuộc đổi mới xây dựng và bảo vệ Tổ quốc</a:t>
            </a:r>
            <a:r>
              <a:rPr lang="en-US" sz="1200"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 Cụ thể là:</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15</a:t>
            </a:fld>
            <a:endParaRPr lang="en-US"/>
          </a:p>
        </p:txBody>
      </p:sp>
    </p:spTree>
    <p:extLst>
      <p:ext uri="{BB962C8B-B14F-4D97-AF65-F5344CB8AC3E}">
        <p14:creationId xmlns:p14="http://schemas.microsoft.com/office/powerpoint/2010/main" val="98027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vi-VN" b="1" smtClean="0">
                <a:latin typeface="+mj-lt"/>
                <a:cs typeface="Times New Roman" pitchFamily="18" charset="0"/>
              </a:rPr>
              <a:t>1. Mục tiêu </a:t>
            </a:r>
            <a:endParaRPr lang="en-US" smtClean="0">
              <a:latin typeface="+mj-lt"/>
              <a:cs typeface="Times New Roman" pitchFamily="18" charset="0"/>
            </a:endParaRPr>
          </a:p>
          <a:p>
            <a:pPr marL="0" marR="0" indent="0" algn="just" defTabSz="914400" rtl="0" eaLnBrk="1" fontAlgn="base" latinLnBrk="0" hangingPunct="1">
              <a:lnSpc>
                <a:spcPct val="100000"/>
              </a:lnSpc>
              <a:spcBef>
                <a:spcPts val="0"/>
              </a:spcBef>
              <a:spcAft>
                <a:spcPts val="0"/>
              </a:spcAft>
              <a:buClrTx/>
              <a:buSzTx/>
              <a:buFontTx/>
              <a:buNone/>
              <a:tabLst/>
              <a:defRPr/>
            </a:pPr>
            <a:r>
              <a:rPr lang="vi-VN" b="1" i="1" smtClean="0">
                <a:latin typeface="+mj-lt"/>
                <a:cs typeface="Times New Roman" pitchFamily="18" charset="0"/>
              </a:rPr>
              <a:t>   (1)</a:t>
            </a:r>
            <a:r>
              <a:rPr lang="vi-VN" b="1" smtClean="0">
                <a:latin typeface="+mj-lt"/>
                <a:cs typeface="Times New Roman" pitchFamily="18" charset="0"/>
              </a:rPr>
              <a:t> Tăng cường và đổi mới sự lãnh đạo của Đảng đối với công tác dân vận trong tình hình mới</a:t>
            </a:r>
            <a:r>
              <a:rPr lang="vi-VN" smtClean="0">
                <a:latin typeface="+mj-lt"/>
                <a:cs typeface="Times New Roman" pitchFamily="18" charset="0"/>
              </a:rPr>
              <a:t> nhằm củng cố</a:t>
            </a:r>
            <a:r>
              <a:rPr lang="vi-VN" i="1" smtClean="0">
                <a:latin typeface="+mj-lt"/>
                <a:cs typeface="Times New Roman" pitchFamily="18" charset="0"/>
              </a:rPr>
              <a:t> </a:t>
            </a:r>
            <a:r>
              <a:rPr lang="vi-VN" smtClean="0">
                <a:latin typeface="+mj-lt"/>
                <a:cs typeface="Times New Roman" pitchFamily="18" charset="0"/>
              </a:rPr>
              <a:t>vững chắc</a:t>
            </a:r>
            <a:r>
              <a:rPr lang="vi-VN" i="1" smtClean="0">
                <a:latin typeface="+mj-lt"/>
                <a:cs typeface="Times New Roman" pitchFamily="18" charset="0"/>
              </a:rPr>
              <a:t> </a:t>
            </a:r>
            <a:r>
              <a:rPr lang="vi-VN" smtClean="0">
                <a:latin typeface="+mj-lt"/>
                <a:cs typeface="Times New Roman" pitchFamily="18" charset="0"/>
              </a:rPr>
              <a:t>lòng tin của nhân dân đối với Đảng; </a:t>
            </a:r>
          </a:p>
          <a:p>
            <a:pPr marL="0" marR="0" indent="0" algn="just" defTabSz="914400" rtl="0" eaLnBrk="1" fontAlgn="base" latinLnBrk="0" hangingPunct="1">
              <a:lnSpc>
                <a:spcPct val="100000"/>
              </a:lnSpc>
              <a:spcBef>
                <a:spcPts val="0"/>
              </a:spcBef>
              <a:spcAft>
                <a:spcPts val="0"/>
              </a:spcAft>
              <a:buClrTx/>
              <a:buSzTx/>
              <a:buFontTx/>
              <a:buNone/>
              <a:tabLst/>
              <a:defRPr/>
            </a:pPr>
            <a:r>
              <a:rPr lang="vi-VN" i="1" smtClean="0">
                <a:latin typeface="+mj-lt"/>
                <a:cs typeface="Times New Roman" pitchFamily="18" charset="0"/>
              </a:rPr>
              <a:t>    </a:t>
            </a:r>
            <a:r>
              <a:rPr lang="vi-VN" b="1" i="1" smtClean="0">
                <a:latin typeface="+mj-lt"/>
                <a:cs typeface="Times New Roman" pitchFamily="18" charset="0"/>
              </a:rPr>
              <a:t>(2)</a:t>
            </a:r>
            <a:r>
              <a:rPr lang="vi-VN" b="1" smtClean="0">
                <a:latin typeface="+mj-lt"/>
                <a:cs typeface="Times New Roman" pitchFamily="18" charset="0"/>
              </a:rPr>
              <a:t> tăng cường khối đại đoàn kết toàn dân tộc và mối quan hệ máu thịt giữa Đảng với nhân dân; </a:t>
            </a:r>
          </a:p>
          <a:p>
            <a:pPr marL="0" marR="0" indent="0" algn="just" defTabSz="914400" rtl="0" eaLnBrk="1" fontAlgn="base" latinLnBrk="0" hangingPunct="1">
              <a:lnSpc>
                <a:spcPct val="100000"/>
              </a:lnSpc>
              <a:spcBef>
                <a:spcPts val="0"/>
              </a:spcBef>
              <a:spcAft>
                <a:spcPts val="0"/>
              </a:spcAft>
              <a:buClrTx/>
              <a:buSzTx/>
              <a:buFontTx/>
              <a:buNone/>
              <a:tabLst/>
              <a:defRPr/>
            </a:pPr>
            <a:r>
              <a:rPr lang="vi-VN" i="1" smtClean="0">
                <a:latin typeface="+mj-lt"/>
                <a:cs typeface="Times New Roman" pitchFamily="18" charset="0"/>
              </a:rPr>
              <a:t>    </a:t>
            </a:r>
            <a:r>
              <a:rPr lang="vi-VN" b="1" i="1" smtClean="0">
                <a:latin typeface="+mj-lt"/>
                <a:cs typeface="Times New Roman" pitchFamily="18" charset="0"/>
              </a:rPr>
              <a:t>(3)</a:t>
            </a:r>
            <a:r>
              <a:rPr lang="vi-VN" b="1" smtClean="0">
                <a:latin typeface="+mj-lt"/>
                <a:cs typeface="Times New Roman" pitchFamily="18" charset="0"/>
              </a:rPr>
              <a:t> tập hợp, vận động nhân dân thực hiện tốt các chủ trương của Đảng và chính sách, pháp luật của Nhà nước; </a:t>
            </a:r>
          </a:p>
          <a:p>
            <a:pPr marL="0" marR="0" indent="0" algn="just" defTabSz="914400" rtl="0" eaLnBrk="1" fontAlgn="base" latinLnBrk="0" hangingPunct="1">
              <a:lnSpc>
                <a:spcPct val="100000"/>
              </a:lnSpc>
              <a:spcBef>
                <a:spcPts val="0"/>
              </a:spcBef>
              <a:spcAft>
                <a:spcPts val="0"/>
              </a:spcAft>
              <a:buClrTx/>
              <a:buSzTx/>
              <a:buFontTx/>
              <a:buNone/>
              <a:tabLst/>
              <a:defRPr/>
            </a:pPr>
            <a:r>
              <a:rPr lang="vi-VN" b="1" i="1" smtClean="0">
                <a:latin typeface="+mj-lt"/>
                <a:cs typeface="Times New Roman" pitchFamily="18" charset="0"/>
              </a:rPr>
              <a:t>    (4)</a:t>
            </a:r>
            <a:r>
              <a:rPr lang="vi-VN" b="1" smtClean="0">
                <a:latin typeface="+mj-lt"/>
                <a:cs typeface="Times New Roman" pitchFamily="18" charset="0"/>
              </a:rPr>
              <a:t> phát huy</a:t>
            </a:r>
            <a:r>
              <a:rPr lang="vi-VN" b="1" i="1" smtClean="0">
                <a:latin typeface="+mj-lt"/>
                <a:cs typeface="Times New Roman" pitchFamily="18" charset="0"/>
              </a:rPr>
              <a:t> </a:t>
            </a:r>
            <a:r>
              <a:rPr lang="vi-VN" b="1" smtClean="0">
                <a:latin typeface="+mj-lt"/>
                <a:cs typeface="Times New Roman" pitchFamily="18" charset="0"/>
              </a:rPr>
              <a:t>sức mạnh to lớn của nhân dân, tạo phong trào cách mạng rộng lớn xây dựng và bảo vệ Tổ quốc</a:t>
            </a:r>
            <a:r>
              <a:rPr lang="vi-VN" smtClean="0">
                <a:latin typeface="+mj-lt"/>
                <a:cs typeface="Times New Roman" pitchFamily="18" charset="0"/>
              </a:rPr>
              <a:t>, thực hiện thành công sự nghiệp công nghiệp hoá, hiện đại hoá đất nước.</a:t>
            </a:r>
            <a:endParaRPr lang="en-US" smtClean="0">
              <a:latin typeface="+mj-lt"/>
              <a:cs typeface="Times New Roman" pitchFamily="18" charset="0"/>
            </a:endParaRPr>
          </a:p>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16</a:t>
            </a:fld>
            <a:endParaRPr lang="en-US"/>
          </a:p>
        </p:txBody>
      </p:sp>
    </p:spTree>
    <p:extLst>
      <p:ext uri="{BB962C8B-B14F-4D97-AF65-F5344CB8AC3E}">
        <p14:creationId xmlns:p14="http://schemas.microsoft.com/office/powerpoint/2010/main" val="250424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b="1" smtClean="0"/>
              <a:t>2. Quan điểm </a:t>
            </a:r>
            <a:endParaRPr lang="en-US" sz="1200" i="1" kern="1200" smtClean="0">
              <a:solidFill>
                <a:schemeClr val="tx1"/>
              </a:solidFill>
              <a:effectLst/>
              <a:latin typeface="+mn-lt"/>
              <a:ea typeface="+mn-ea"/>
              <a:cs typeface="+mn-cs"/>
            </a:endParaRPr>
          </a:p>
          <a:p>
            <a:pPr algn="just"/>
            <a:r>
              <a:rPr lang="vi-VN" sz="1200" b="1" i="1" kern="1200" smtClean="0">
                <a:solidFill>
                  <a:schemeClr val="tx1"/>
                </a:solidFill>
                <a:effectLst/>
                <a:latin typeface="+mn-lt"/>
                <a:ea typeface="+mn-ea"/>
                <a:cs typeface="+mn-cs"/>
              </a:rPr>
              <a:t>(1)</a:t>
            </a:r>
            <a:r>
              <a:rPr lang="vi-VN" sz="1200" b="1" kern="1200" smtClean="0">
                <a:solidFill>
                  <a:schemeClr val="tx1"/>
                </a:solidFill>
                <a:effectLst/>
                <a:latin typeface="+mn-lt"/>
                <a:ea typeface="+mn-ea"/>
                <a:cs typeface="+mn-cs"/>
              </a:rPr>
              <a:t> Cách mạng là sự nghiệp của nhân dân, do nhân dân, vì nhân dân; nhân dân là chủ, nhân dân làm chủ. </a:t>
            </a:r>
            <a:endParaRPr lang="en-US" sz="1200" b="1" kern="1200" smtClean="0">
              <a:solidFill>
                <a:schemeClr val="tx1"/>
              </a:solidFill>
              <a:effectLst/>
              <a:latin typeface="+mn-lt"/>
              <a:ea typeface="+mn-ea"/>
              <a:cs typeface="+mn-cs"/>
            </a:endParaRPr>
          </a:p>
          <a:p>
            <a:pPr algn="just"/>
            <a:r>
              <a:rPr lang="vi-VN" sz="1200" b="1" i="1" kern="1200" smtClean="0">
                <a:solidFill>
                  <a:schemeClr val="tx1"/>
                </a:solidFill>
                <a:effectLst/>
                <a:latin typeface="+mn-lt"/>
                <a:ea typeface="+mn-ea"/>
                <a:cs typeface="+mn-cs"/>
              </a:rPr>
              <a:t>(2)</a:t>
            </a:r>
            <a:r>
              <a:rPr lang="vi-VN" sz="1200" b="1" kern="1200" smtClean="0">
                <a:solidFill>
                  <a:schemeClr val="tx1"/>
                </a:solidFill>
                <a:effectLst/>
                <a:latin typeface="+mn-lt"/>
                <a:ea typeface="+mn-ea"/>
                <a:cs typeface="+mn-cs"/>
              </a:rPr>
              <a:t> Động lực thúc đẩy phong trào nhân dân là phát huy quyền làm chủ</a:t>
            </a:r>
            <a:r>
              <a:rPr lang="vi-VN" sz="1200" kern="1200" smtClean="0">
                <a:solidFill>
                  <a:schemeClr val="tx1"/>
                </a:solidFill>
                <a:effectLst/>
                <a:latin typeface="+mn-lt"/>
                <a:ea typeface="+mn-ea"/>
                <a:cs typeface="+mn-cs"/>
              </a:rPr>
              <a:t>, đáp ứng lợi ích thiết thực </a:t>
            </a:r>
            <a:r>
              <a:rPr lang="vi-VN" sz="1200" b="1" kern="1200" smtClean="0">
                <a:solidFill>
                  <a:schemeClr val="tx1"/>
                </a:solidFill>
                <a:effectLst/>
                <a:latin typeface="+mn-lt"/>
                <a:ea typeface="+mn-ea"/>
                <a:cs typeface="+mn-cs"/>
              </a:rPr>
              <a:t>của nhân dân; </a:t>
            </a:r>
            <a:r>
              <a:rPr lang="vi-VN" sz="1200" kern="1200" smtClean="0">
                <a:solidFill>
                  <a:schemeClr val="tx1"/>
                </a:solidFill>
                <a:effectLst/>
                <a:latin typeface="+mn-lt"/>
                <a:ea typeface="+mn-ea"/>
                <a:cs typeface="+mn-cs"/>
              </a:rPr>
              <a:t>kết hợp hài hoà các lợi ích; quyền lợi phải đi đôi với nghĩa vụ công dân; chú trọng lợi ích trực tiếp của người dân; huy động sức dân phải đi đôi với bồi dưỡng sức dân; những gì có lợi cho dân thì hết sức làm, những gì có hại cho dân thì hết sức tránh.</a:t>
            </a:r>
            <a:endParaRPr lang="en-US" sz="1200" kern="1200" smtClean="0">
              <a:solidFill>
                <a:schemeClr val="tx1"/>
              </a:solidFill>
              <a:effectLst/>
              <a:latin typeface="+mn-lt"/>
              <a:ea typeface="+mn-ea"/>
              <a:cs typeface="+mn-cs"/>
            </a:endParaRPr>
          </a:p>
          <a:p>
            <a:pPr algn="just"/>
            <a:r>
              <a:rPr lang="vi-VN" sz="1200" b="1" i="1" kern="1200" smtClean="0">
                <a:solidFill>
                  <a:schemeClr val="tx1"/>
                </a:solidFill>
                <a:effectLst/>
                <a:latin typeface="+mn-lt"/>
                <a:ea typeface="+mn-ea"/>
                <a:cs typeface="+mn-cs"/>
              </a:rPr>
              <a:t>(3)</a:t>
            </a:r>
            <a:r>
              <a:rPr lang="vi-VN" sz="1200" b="1" kern="1200" smtClean="0">
                <a:solidFill>
                  <a:schemeClr val="tx1"/>
                </a:solidFill>
                <a:effectLst/>
                <a:latin typeface="+mn-lt"/>
                <a:ea typeface="+mn-ea"/>
                <a:cs typeface="+mn-cs"/>
              </a:rPr>
              <a:t> Phương thức lãnh đạo CTDV </a:t>
            </a:r>
            <a:r>
              <a:rPr lang="vi-VN" sz="1200" kern="1200" smtClean="0">
                <a:solidFill>
                  <a:schemeClr val="tx1"/>
                </a:solidFill>
                <a:effectLst/>
                <a:latin typeface="+mn-lt"/>
                <a:ea typeface="+mn-ea"/>
                <a:cs typeface="+mn-cs"/>
              </a:rPr>
              <a:t>của Đảng phải </a:t>
            </a:r>
            <a:r>
              <a:rPr lang="vi-VN" sz="1200" b="1" kern="1200" smtClean="0">
                <a:solidFill>
                  <a:schemeClr val="tx1"/>
                </a:solidFill>
                <a:effectLst/>
                <a:latin typeface="+mn-lt"/>
                <a:ea typeface="+mn-ea"/>
                <a:cs typeface="+mn-cs"/>
              </a:rPr>
              <a:t>gắn liền với công tác xây dựng Đảng, Nhà nước trong sạch, vững mạnh</a:t>
            </a:r>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Mọi quan điểm, chủ trương của Đảng, pháp luật của Nhà nước phải phù hợp với lợi ích của nhân dân, do nhân dân, vì nhân dân</a:t>
            </a:r>
            <a:r>
              <a:rPr lang="vi-VN" sz="1200" kern="1200" smtClean="0">
                <a:solidFill>
                  <a:schemeClr val="tx1"/>
                </a:solidFill>
                <a:effectLst/>
                <a:latin typeface="+mn-lt"/>
                <a:ea typeface="+mn-ea"/>
                <a:cs typeface="+mn-cs"/>
              </a:rPr>
              <a:t>. Mỗi </a:t>
            </a:r>
            <a:r>
              <a:rPr lang="vi-VN" sz="1200" b="1" kern="1200" smtClean="0">
                <a:solidFill>
                  <a:schemeClr val="tx1"/>
                </a:solidFill>
                <a:effectLst/>
                <a:latin typeface="+mn-lt"/>
                <a:ea typeface="+mn-ea"/>
                <a:cs typeface="+mn-cs"/>
              </a:rPr>
              <a:t>cán bộ, đảng viên, công chức, viên chức phải gương mẫu để nhân dân tin tưởng, noi theo. </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17</a:t>
            </a:fld>
            <a:endParaRPr lang="en-US"/>
          </a:p>
        </p:txBody>
      </p:sp>
    </p:spTree>
    <p:extLst>
      <p:ext uri="{BB962C8B-B14F-4D97-AF65-F5344CB8AC3E}">
        <p14:creationId xmlns:p14="http://schemas.microsoft.com/office/powerpoint/2010/main" val="271819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1" kern="1200" smtClean="0">
                <a:solidFill>
                  <a:schemeClr val="tx1"/>
                </a:solidFill>
                <a:effectLst/>
                <a:latin typeface="+mn-lt"/>
                <a:ea typeface="+mn-ea"/>
                <a:cs typeface="+mn-cs"/>
              </a:rPr>
              <a:t>(4)</a:t>
            </a:r>
            <a:r>
              <a:rPr lang="vi-VN" sz="1200" b="1" kern="1200" smtClean="0">
                <a:solidFill>
                  <a:schemeClr val="tx1"/>
                </a:solidFill>
                <a:effectLst/>
                <a:latin typeface="+mn-lt"/>
                <a:ea typeface="+mn-ea"/>
                <a:cs typeface="+mn-cs"/>
              </a:rPr>
              <a:t> CTDV là trách nhiệm của cả HTCT, của cán bộ, đảng viên, công chức, viên chức, đoàn viên, hội viên các đoàn thể nhân dân, cán bộ, chiến sĩ lực lượng vũ trang. </a:t>
            </a:r>
            <a:r>
              <a:rPr lang="vi-VN" sz="1200" kern="1200" smtClean="0">
                <a:solidFill>
                  <a:schemeClr val="tx1"/>
                </a:solidFill>
                <a:effectLst/>
                <a:latin typeface="+mn-lt"/>
                <a:ea typeface="+mn-ea"/>
                <a:cs typeface="+mn-cs"/>
              </a:rPr>
              <a:t>Trong đó, Đảng lãnh đạo, chính quyền tổ chức thực hiện, Mặt trận, đoàn thể làm tham mưu và nòng cốt.</a:t>
            </a:r>
            <a:endParaRPr lang="en-US" sz="1200" kern="1200" smtClean="0">
              <a:solidFill>
                <a:schemeClr val="tx1"/>
              </a:solidFill>
              <a:effectLst/>
              <a:latin typeface="+mn-lt"/>
              <a:ea typeface="+mn-ea"/>
              <a:cs typeface="+mn-cs"/>
            </a:endParaRPr>
          </a:p>
          <a:p>
            <a:pPr algn="just"/>
            <a:r>
              <a:rPr lang="vi-VN" sz="1200" b="1" i="1" kern="1200" smtClean="0">
                <a:solidFill>
                  <a:schemeClr val="tx1"/>
                </a:solidFill>
                <a:effectLst/>
                <a:latin typeface="+mn-lt"/>
                <a:ea typeface="+mn-ea"/>
                <a:cs typeface="+mn-cs"/>
              </a:rPr>
              <a:t>(5)</a:t>
            </a:r>
            <a:r>
              <a:rPr lang="vi-VN" sz="1200" b="1" kern="1200" smtClean="0">
                <a:solidFill>
                  <a:schemeClr val="tx1"/>
                </a:solidFill>
                <a:effectLst/>
                <a:latin typeface="+mn-lt"/>
                <a:ea typeface="+mn-ea"/>
                <a:cs typeface="+mn-cs"/>
              </a:rPr>
              <a:t> Nhà nước tiếp tục thể chế hoá cơ chế "Đảng lãnh đạo, Nhà nước quản lý, nhân dân làm chủ" thành quy chế, quy định để </a:t>
            </a:r>
            <a:r>
              <a:rPr lang="vi-VN" sz="1200" kern="1200" smtClean="0">
                <a:solidFill>
                  <a:schemeClr val="tx1"/>
                </a:solidFill>
                <a:effectLst/>
                <a:latin typeface="+mn-lt"/>
                <a:ea typeface="+mn-ea"/>
                <a:cs typeface="+mn-cs"/>
              </a:rPr>
              <a:t>các tổ chức trong HTCT; cán bộ, đảng viên, công chức, viên chức và cán bộ, chiến sĩ lực lượng vũ trang </a:t>
            </a:r>
            <a:r>
              <a:rPr lang="vi-VN" sz="1200" b="1" kern="1200" smtClean="0">
                <a:solidFill>
                  <a:schemeClr val="tx1"/>
                </a:solidFill>
                <a:effectLst/>
                <a:latin typeface="+mn-lt"/>
                <a:ea typeface="+mn-ea"/>
                <a:cs typeface="+mn-cs"/>
              </a:rPr>
              <a:t>thực hiện CTDV; các hình thức tập hợp nhân dân</a:t>
            </a:r>
            <a:endParaRPr lang="vi-VN" sz="1200" b="1" i="1" kern="1200" smtClean="0">
              <a:solidFill>
                <a:schemeClr val="tx1"/>
              </a:solidFill>
              <a:effectLst/>
              <a:latin typeface="+mn-lt"/>
              <a:ea typeface="+mn-ea"/>
              <a:cs typeface="+mn-cs"/>
            </a:endParaRPr>
          </a:p>
          <a:p>
            <a:endParaRPr lang="vi-VN" sz="1200" i="1" kern="1200" smtClean="0">
              <a:solidFill>
                <a:schemeClr val="tx1"/>
              </a:solidFill>
              <a:effectLst/>
              <a:latin typeface="+mn-lt"/>
              <a:ea typeface="+mn-ea"/>
              <a:cs typeface="+mn-cs"/>
            </a:endParaRPr>
          </a:p>
          <a:p>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18</a:t>
            </a:fld>
            <a:endParaRPr lang="en-US"/>
          </a:p>
        </p:txBody>
      </p:sp>
    </p:spTree>
    <p:extLst>
      <p:ext uri="{BB962C8B-B14F-4D97-AF65-F5344CB8AC3E}">
        <p14:creationId xmlns:p14="http://schemas.microsoft.com/office/powerpoint/2010/main" val="139107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i="1" smtClean="0"/>
              <a:t>(1)</a:t>
            </a:r>
            <a:r>
              <a:rPr lang="vi-VN" smtClean="0"/>
              <a:t> Tăng cường xây dựng Đảng về chính trị, tư tưởng và tổ chức, cán bộ; tập trung giải quyết kịp thời, có hiệu quả những bức xúc chính đáng của nhân dân; làm cho nhân dân tin tưởng vào sự lãnh đạo của Đảng, tăng cường mối quan hệ máu thịt của nhân dân với Đảng và Nhà nước.</a:t>
            </a:r>
          </a:p>
          <a:p>
            <a:pPr algn="just"/>
            <a:r>
              <a:rPr lang="vi-VN" sz="1200" i="1" kern="1200" smtClean="0">
                <a:solidFill>
                  <a:schemeClr val="tx1"/>
                </a:solidFill>
                <a:effectLst/>
                <a:latin typeface="+mn-lt"/>
                <a:ea typeface="+mn-ea"/>
                <a:cs typeface="+mn-cs"/>
              </a:rPr>
              <a:t>(2)</a:t>
            </a:r>
            <a:r>
              <a:rPr lang="vi-VN" sz="1200" kern="1200" smtClean="0">
                <a:solidFill>
                  <a:schemeClr val="tx1"/>
                </a:solidFill>
                <a:effectLst/>
                <a:latin typeface="+mn-lt"/>
                <a:ea typeface="+mn-ea"/>
                <a:cs typeface="+mn-cs"/>
              </a:rPr>
              <a:t>  Nâng cao nhận thức của đội ngũ cán bộ Đảng, Nhà nước, Mặt trận, đoàn thể chính trị - xã hội và các tầng lớp nhân dân về vai trò, vị trí CTDV trong tình hình mới.</a:t>
            </a:r>
            <a:endParaRPr lang="en-US" sz="1200" kern="1200" smtClean="0">
              <a:solidFill>
                <a:schemeClr val="tx1"/>
              </a:solidFill>
              <a:effectLst/>
              <a:latin typeface="+mn-lt"/>
              <a:ea typeface="+mn-ea"/>
              <a:cs typeface="+mn-cs"/>
            </a:endParaRPr>
          </a:p>
          <a:p>
            <a:pPr algn="just"/>
            <a:r>
              <a:rPr lang="vi-VN" sz="1200" i="1" kern="1200" smtClean="0">
                <a:solidFill>
                  <a:schemeClr val="tx1"/>
                </a:solidFill>
                <a:effectLst/>
                <a:latin typeface="+mn-lt"/>
                <a:ea typeface="+mn-ea"/>
                <a:cs typeface="+mn-cs"/>
              </a:rPr>
              <a:t>(3)</a:t>
            </a:r>
            <a:r>
              <a:rPr lang="vi-VN" sz="1200" kern="1200" smtClean="0">
                <a:solidFill>
                  <a:schemeClr val="tx1"/>
                </a:solidFill>
                <a:effectLst/>
                <a:latin typeface="+mn-lt"/>
                <a:ea typeface="+mn-ea"/>
                <a:cs typeface="+mn-cs"/>
              </a:rPr>
              <a:t>  Tăng cường và đổi mới CTDV của các cơ quan nhà nước.</a:t>
            </a:r>
            <a:endParaRPr lang="en-US" sz="1200" kern="1200" smtClean="0">
              <a:solidFill>
                <a:schemeClr val="tx1"/>
              </a:solidFill>
              <a:effectLst/>
              <a:latin typeface="+mn-lt"/>
              <a:ea typeface="+mn-ea"/>
              <a:cs typeface="+mn-cs"/>
            </a:endParaRPr>
          </a:p>
          <a:p>
            <a:pPr algn="just"/>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19</a:t>
            </a:fld>
            <a:endParaRPr lang="en-US"/>
          </a:p>
        </p:txBody>
      </p:sp>
    </p:spTree>
    <p:extLst>
      <p:ext uri="{BB962C8B-B14F-4D97-AF65-F5344CB8AC3E}">
        <p14:creationId xmlns:p14="http://schemas.microsoft.com/office/powerpoint/2010/main" val="37346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000" smtClean="0">
                <a:latin typeface="Times New Roman" panose="02020603050405020304" pitchFamily="18" charset="0"/>
                <a:ea typeface="Times New Roman" panose="02020603050405020304" pitchFamily="18" charset="0"/>
              </a:rPr>
              <a:t>Trong quá trình lãnh đạo cách mạng, Đảng Cộng sản Việt Nam và Chủ tịch Hồ Chí Minh luôn coi trọng vai trò</a:t>
            </a:r>
            <a:r>
              <a:rPr lang="en-US" sz="2000" smtClean="0">
                <a:latin typeface="Times New Roman" panose="02020603050405020304" pitchFamily="18" charset="0"/>
                <a:ea typeface="Times New Roman" panose="02020603050405020304" pitchFamily="18" charset="0"/>
              </a:rPr>
              <a:t>, </a:t>
            </a:r>
            <a:r>
              <a:rPr lang="en-US" sz="2000" err="1" smtClean="0">
                <a:latin typeface="Times New Roman" panose="02020603050405020304" pitchFamily="18" charset="0"/>
                <a:ea typeface="Times New Roman" panose="02020603050405020304" pitchFamily="18" charset="0"/>
              </a:rPr>
              <a:t>sức</a:t>
            </a:r>
            <a:r>
              <a:rPr lang="en-US" sz="2000" smtClean="0">
                <a:latin typeface="Times New Roman" panose="02020603050405020304" pitchFamily="18" charset="0"/>
                <a:ea typeface="Times New Roman" panose="02020603050405020304" pitchFamily="18" charset="0"/>
              </a:rPr>
              <a:t> </a:t>
            </a:r>
            <a:r>
              <a:rPr lang="en-US" sz="2000" err="1" smtClean="0">
                <a:latin typeface="Times New Roman" panose="02020603050405020304" pitchFamily="18" charset="0"/>
                <a:ea typeface="Times New Roman" panose="02020603050405020304" pitchFamily="18" charset="0"/>
              </a:rPr>
              <a:t>mạnh</a:t>
            </a:r>
            <a:r>
              <a:rPr lang="vi-VN" sz="2000" smtClean="0">
                <a:latin typeface="Times New Roman" panose="02020603050405020304" pitchFamily="18" charset="0"/>
                <a:ea typeface="Times New Roman" panose="02020603050405020304" pitchFamily="18" charset="0"/>
              </a:rPr>
              <a:t> của quần chúng nhân dân. </a:t>
            </a:r>
            <a:r>
              <a:rPr lang="en-US" sz="2000" err="1" smtClean="0">
                <a:latin typeface="Times New Roman" panose="02020603050405020304" pitchFamily="18" charset="0"/>
                <a:ea typeface="Times New Roman" panose="02020603050405020304" pitchFamily="18" charset="0"/>
              </a:rPr>
              <a:t>Người</a:t>
            </a:r>
            <a:r>
              <a:rPr lang="en-US" sz="2000" baseline="0" smtClean="0">
                <a:latin typeface="Times New Roman" panose="02020603050405020304" pitchFamily="18" charset="0"/>
                <a:ea typeface="Times New Roman" panose="02020603050405020304" pitchFamily="18" charset="0"/>
              </a:rPr>
              <a:t> </a:t>
            </a:r>
            <a:r>
              <a:rPr lang="vi-VN" sz="2000" smtClean="0">
                <a:latin typeface="Times New Roman" panose="02020603050405020304" pitchFamily="18" charset="0"/>
                <a:ea typeface="Times New Roman" panose="02020603050405020304" pitchFamily="18" charset="0"/>
              </a:rPr>
              <a:t>khẳng định: “</a:t>
            </a:r>
            <a:r>
              <a:rPr lang="vi-VN" sz="2000" i="1" smtClean="0">
                <a:latin typeface="Times New Roman" panose="02020603050405020304" pitchFamily="18" charset="0"/>
                <a:ea typeface="Times New Roman" panose="02020603050405020304" pitchFamily="18" charset="0"/>
              </a:rPr>
              <a:t>Cách mạng là sự nghiệp của quần chúng, chứ không phải là sự nghiệp của cá nhân anh hùng nào</a:t>
            </a:r>
            <a:r>
              <a:rPr lang="vi-VN" sz="2000" smtClean="0">
                <a:latin typeface="Times New Roman" panose="02020603050405020304" pitchFamily="18" charset="0"/>
                <a:ea typeface="Times New Roman" panose="02020603050405020304" pitchFamily="18" charset="0"/>
              </a:rPr>
              <a:t>”</a:t>
            </a:r>
            <a:r>
              <a:rPr lang="en-US" sz="2000" smtClean="0">
                <a:latin typeface="Times New Roman" panose="02020603050405020304" pitchFamily="18" charset="0"/>
                <a:ea typeface="Times New Roman" panose="02020603050405020304" pitchFamily="18" charset="0"/>
              </a:rPr>
              <a:t>; </a:t>
            </a:r>
            <a:r>
              <a:rPr lang="en-US" sz="2000" err="1" smtClean="0">
                <a:latin typeface="Times New Roman" panose="02020603050405020304" pitchFamily="18" charset="0"/>
                <a:ea typeface="Times New Roman" panose="02020603050405020304" pitchFamily="18" charset="0"/>
              </a:rPr>
              <a:t>đồng</a:t>
            </a:r>
            <a:r>
              <a:rPr lang="en-US" sz="2000" smtClean="0">
                <a:latin typeface="Times New Roman" panose="02020603050405020304" pitchFamily="18" charset="0"/>
                <a:ea typeface="Times New Roman" panose="02020603050405020304" pitchFamily="18" charset="0"/>
              </a:rPr>
              <a:t> </a:t>
            </a:r>
            <a:r>
              <a:rPr lang="en-US" sz="2000" err="1" smtClean="0">
                <a:latin typeface="Times New Roman" panose="02020603050405020304" pitchFamily="18" charset="0"/>
                <a:ea typeface="Times New Roman" panose="02020603050405020304" pitchFamily="18" charset="0"/>
              </a:rPr>
              <a:t>thời</a:t>
            </a:r>
            <a:r>
              <a:rPr lang="en-US" sz="2000" smtClean="0">
                <a:latin typeface="Times New Roman" panose="02020603050405020304" pitchFamily="18" charset="0"/>
                <a:ea typeface="Times New Roman" panose="02020603050405020304" pitchFamily="18" charset="0"/>
              </a:rPr>
              <a:t> </a:t>
            </a:r>
            <a:r>
              <a:rPr lang="vi-VN" sz="2000" smtClean="0">
                <a:latin typeface="Times New Roman" panose="02020603050405020304" pitchFamily="18" charset="0"/>
                <a:ea typeface="Times New Roman" panose="02020603050405020304" pitchFamily="18" charset="0"/>
              </a:rPr>
              <a:t>xác định công tác dân vận (CTDV) là nhiệm vụ có ý nghĩa chiến lược đối với toàn bộ sự nghiệp cách mạng, là điều kiện quan trọng bảo đảm sự lãnh đạo của Đảng và tăng cường mối quan hệ mật thiết giữa Đảng với nhân dân.</a:t>
            </a:r>
            <a:r>
              <a:rPr lang="en-US" sz="2000" smtClean="0">
                <a:latin typeface="Times New Roman" panose="02020603050405020304" pitchFamily="18" charset="0"/>
                <a:ea typeface="Times New Roman" panose="02020603050405020304" pitchFamily="18" charset="0"/>
              </a:rPr>
              <a:t> </a:t>
            </a:r>
          </a:p>
          <a:p>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2</a:t>
            </a:fld>
            <a:endParaRPr lang="en-US"/>
          </a:p>
        </p:txBody>
      </p:sp>
    </p:spTree>
    <p:extLst>
      <p:ext uri="{BB962C8B-B14F-4D97-AF65-F5344CB8AC3E}">
        <p14:creationId xmlns:p14="http://schemas.microsoft.com/office/powerpoint/2010/main" val="105878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200" i="1" kern="1200" smtClean="0">
                <a:solidFill>
                  <a:schemeClr val="tx1"/>
                </a:solidFill>
                <a:effectLst/>
                <a:latin typeface="+mn-lt"/>
                <a:ea typeface="+mn-ea"/>
                <a:cs typeface="+mn-cs"/>
              </a:rPr>
              <a:t>(4)</a:t>
            </a:r>
            <a:r>
              <a:rPr lang="vi-VN" sz="1200" kern="1200" smtClean="0">
                <a:solidFill>
                  <a:schemeClr val="tx1"/>
                </a:solidFill>
                <a:effectLst/>
                <a:latin typeface="+mn-lt"/>
                <a:ea typeface="+mn-ea"/>
                <a:cs typeface="+mn-cs"/>
              </a:rPr>
              <a:t>  Đẩy mạnh phong trào thi đua yêu nước, góp phần thúc đẩy quá trình công nghiệp hoá, hiện đại hoá, hội nhập quốc tế, giữ vững độc lập chủ quyền, an ninh chính trị.   </a:t>
            </a:r>
          </a:p>
          <a:p>
            <a:pPr algn="just"/>
            <a:r>
              <a:rPr lang="vi-VN" sz="1200" i="1" kern="1200" smtClean="0">
                <a:solidFill>
                  <a:schemeClr val="tx1"/>
                </a:solidFill>
                <a:effectLst/>
                <a:latin typeface="+mn-lt"/>
                <a:ea typeface="+mn-ea"/>
                <a:cs typeface="+mn-cs"/>
              </a:rPr>
              <a:t>(5)</a:t>
            </a:r>
            <a:r>
              <a:rPr lang="vi-VN" sz="1200" kern="1200" smtClean="0">
                <a:solidFill>
                  <a:schemeClr val="tx1"/>
                </a:solidFill>
                <a:effectLst/>
                <a:latin typeface="+mn-lt"/>
                <a:ea typeface="+mn-ea"/>
                <a:cs typeface="+mn-cs"/>
              </a:rPr>
              <a:t>  Đổi mới nội dung, phương thức hoạt động của Mặt trận Tổ quốc và các đoàn thể chính trị - xã hội, các hội quần chúng để tập hợp nhân dân, đáp ứng yêu cầu nhiệm vụ trong tình hình mới </a:t>
            </a:r>
            <a:endParaRPr lang="en-US" sz="1200" kern="1200" smtClean="0">
              <a:solidFill>
                <a:schemeClr val="tx1"/>
              </a:solidFill>
              <a:effectLst/>
              <a:latin typeface="+mn-lt"/>
              <a:ea typeface="+mn-ea"/>
              <a:cs typeface="+mn-cs"/>
            </a:endParaRPr>
          </a:p>
          <a:p>
            <a:pPr algn="just"/>
            <a:r>
              <a:rPr lang="vi-VN" sz="1200" i="1" kern="1200" smtClean="0">
                <a:solidFill>
                  <a:schemeClr val="tx1"/>
                </a:solidFill>
                <a:effectLst/>
                <a:latin typeface="+mn-lt"/>
                <a:ea typeface="+mn-ea"/>
                <a:cs typeface="+mn-cs"/>
              </a:rPr>
              <a:t>(6)</a:t>
            </a:r>
            <a:r>
              <a:rPr lang="vi-VN" sz="1200" kern="1200" smtClean="0">
                <a:solidFill>
                  <a:schemeClr val="tx1"/>
                </a:solidFill>
                <a:effectLst/>
                <a:latin typeface="+mn-lt"/>
                <a:ea typeface="+mn-ea"/>
                <a:cs typeface="+mn-cs"/>
              </a:rPr>
              <a:t>  Quan tâm xây dựng, củng cố tổ chức, bộ máy, đội ngũ cán bộ Ban Dân vận, Mặt trận, đoàn thể nhân dân các cấp vững mạnh </a:t>
            </a:r>
            <a:endParaRPr lang="en-US" sz="1200" kern="1200" smtClean="0">
              <a:solidFill>
                <a:schemeClr val="tx1"/>
              </a:solidFill>
              <a:effectLst/>
              <a:latin typeface="+mn-lt"/>
              <a:ea typeface="+mn-ea"/>
              <a:cs typeface="+mn-cs"/>
            </a:endParaRPr>
          </a:p>
          <a:p>
            <a:pPr algn="just"/>
            <a:r>
              <a:rPr lang="vi-VN" sz="1200" i="1" kern="1200" smtClean="0">
                <a:solidFill>
                  <a:schemeClr val="tx1"/>
                </a:solidFill>
                <a:effectLst/>
                <a:latin typeface="+mn-lt"/>
                <a:ea typeface="+mn-ea"/>
                <a:cs typeface="+mn-cs"/>
              </a:rPr>
              <a:t>(7)</a:t>
            </a:r>
            <a:r>
              <a:rPr lang="vi-VN" sz="1200" kern="1200" smtClean="0">
                <a:solidFill>
                  <a:schemeClr val="tx1"/>
                </a:solidFill>
                <a:effectLst/>
                <a:latin typeface="+mn-lt"/>
                <a:ea typeface="+mn-ea"/>
                <a:cs typeface="+mn-cs"/>
              </a:rPr>
              <a:t>  Tăng cường lãnh đạo, chỉ đạo, kiểm tra và giám sát</a:t>
            </a:r>
            <a:r>
              <a:rPr lang="vi-VN" sz="1200" i="1"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việc thực hiện công tác dân vận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20</a:t>
            </a:fld>
            <a:endParaRPr lang="en-US"/>
          </a:p>
        </p:txBody>
      </p:sp>
    </p:spTree>
    <p:extLst>
      <p:ext uri="{BB962C8B-B14F-4D97-AF65-F5344CB8AC3E}">
        <p14:creationId xmlns:p14="http://schemas.microsoft.com/office/powerpoint/2010/main" val="124030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mtClean="0"/>
              <a:t>Sau 5 năm thực hiện Nghị quyết Đại hội XII của Đảng, Nghị quyết Đại hội XVI Đảng bộ tỉnh được đánh giá là:</a:t>
            </a:r>
            <a:endParaRPr lang="en-US" smtClean="0"/>
          </a:p>
          <a:p>
            <a:pPr algn="just" fontAlgn="base"/>
            <a:r>
              <a:rPr lang="vi-VN" b="1" smtClean="0"/>
              <a:t>1. Ưu điểm</a:t>
            </a:r>
            <a:endParaRPr lang="en-US" smtClean="0"/>
          </a:p>
          <a:p>
            <a:pPr algn="just" fontAlgn="base"/>
            <a:r>
              <a:rPr lang="vi-VN" b="1" smtClean="0"/>
              <a:t>CTDV được chú trọng và tiếp tục đổi mới; quan điểm “</a:t>
            </a:r>
            <a:r>
              <a:rPr lang="vi-VN" b="1" i="1" smtClean="0"/>
              <a:t>Dân là gốc</a:t>
            </a:r>
            <a:r>
              <a:rPr lang="vi-VN" b="1" smtClean="0"/>
              <a:t>” là chủ thể của công cuộc đổi mới được nhận thức và thực hiện ngày càng sâu sắc, đầy đủ hơn; nhận thức, trách nhiệm của cấp ủy, tổ chức đảng và HTCT về CTDV được nâng cao; coi trọng việc lắng nghe, nắm, dự báo tình hình và giải quyết những nguyện vọng, kiến nghị chính đáng, bức xúc của nhân dân góp phần củng cố, tăng cường mối quan hệ mật thiết giữa Đảng với nhân dân và pháy huy vai trò của nhân dân trong tham gia xây dựng Đảng;</a:t>
            </a:r>
          </a:p>
          <a:p>
            <a:pPr fontAlgn="base"/>
            <a:endParaRPr lang="en-US" b="1"/>
          </a:p>
        </p:txBody>
      </p:sp>
      <p:sp>
        <p:nvSpPr>
          <p:cNvPr id="4" name="Slide Number Placeholder 3"/>
          <p:cNvSpPr>
            <a:spLocks noGrp="1"/>
          </p:cNvSpPr>
          <p:nvPr>
            <p:ph type="sldNum" sz="quarter" idx="10"/>
          </p:nvPr>
        </p:nvSpPr>
        <p:spPr/>
        <p:txBody>
          <a:bodyPr/>
          <a:lstStyle/>
          <a:p>
            <a:fld id="{B9F1297B-16CC-496D-A9BA-721C2A0F4D60}" type="slidenum">
              <a:rPr lang="en-US" smtClean="0"/>
              <a:pPr/>
              <a:t>21</a:t>
            </a:fld>
            <a:endParaRPr lang="en-US"/>
          </a:p>
        </p:txBody>
      </p:sp>
    </p:spTree>
    <p:extLst>
      <p:ext uri="{BB962C8B-B14F-4D97-AF65-F5344CB8AC3E}">
        <p14:creationId xmlns:p14="http://schemas.microsoft.com/office/powerpoint/2010/main" val="29655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mtClean="0"/>
              <a:t>   Sau 5 năm thực hiện Nghị quyết Đại hội XII của Đảng, Nghị quyết Đại hội XVI Đảng bộ tỉnh được đánh giá là:</a:t>
            </a:r>
            <a:endParaRPr lang="en-US" smtClean="0"/>
          </a:p>
          <a:p>
            <a:pPr algn="just" fontAlgn="base"/>
            <a:r>
              <a:rPr lang="vi-VN" b="1" smtClean="0"/>
              <a:t>   1. Ưu điểm</a:t>
            </a:r>
            <a:endParaRPr lang="en-US" smtClean="0"/>
          </a:p>
          <a:p>
            <a:pPr algn="just" fontAlgn="base"/>
            <a:r>
              <a:rPr lang="vi-VN" smtClean="0"/>
              <a:t>   </a:t>
            </a:r>
            <a:r>
              <a:rPr lang="vi-VN" b="1" smtClean="0"/>
              <a:t>CTDV của chính quyền được đẩy mạnh và thực hiện khá đồng bộ ở các cấp, ngành tạo chuyển biến về nhận thức và nâng cao trách nhiệm phục vụ nhân dân của đội ngũ CBCC-VC; phong trào thi đua “</a:t>
            </a:r>
            <a:r>
              <a:rPr lang="vi-VN" b="1" i="1" smtClean="0"/>
              <a:t>Dân vận khéo</a:t>
            </a:r>
            <a:r>
              <a:rPr lang="vi-VN" b="1" smtClean="0"/>
              <a:t>” được mở rộng; công tác tiếp dân và đối thoại trực tiếp với nhân dân của người đứng đầu cấp ủy, chính quyền từng bước đi vào nền nếp...</a:t>
            </a:r>
            <a:endParaRPr lang="en-US" b="1" smtClean="0"/>
          </a:p>
          <a:p>
            <a:pPr fontAlgn="base"/>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22</a:t>
            </a:fld>
            <a:endParaRPr lang="en-US"/>
          </a:p>
        </p:txBody>
      </p:sp>
    </p:spTree>
    <p:extLst>
      <p:ext uri="{BB962C8B-B14F-4D97-AF65-F5344CB8AC3E}">
        <p14:creationId xmlns:p14="http://schemas.microsoft.com/office/powerpoint/2010/main" val="2248764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fontAlgn="base"/>
            <a:r>
              <a:rPr lang="vi-VN" smtClean="0">
                <a:solidFill>
                  <a:srgbClr val="0000CC"/>
                </a:solidFill>
                <a:latin typeface="Times New Roman" panose="02020603050405020304" pitchFamily="18" charset="0"/>
                <a:ea typeface="Times New Roman" panose="02020603050405020304" pitchFamily="18" charset="0"/>
              </a:rPr>
              <a:t>   Các cấp ủy, tổ chức đảng trong tỉnh làm tốt công tác quán triệt, tuyên truyền, triển khai, hướng dẫn, chỉ đạo, đôn đốc, kiểm tra, giám sát, sơ kết, tổng kết thực tiễn việc thực hiện các chủ trương, nghị quyết của Đảng, Nhà nước về</a:t>
            </a:r>
            <a:r>
              <a:rPr lang="vi-VN" baseline="0" smtClean="0">
                <a:solidFill>
                  <a:srgbClr val="0000CC"/>
                </a:solidFill>
                <a:latin typeface="Times New Roman" panose="02020603050405020304" pitchFamily="18" charset="0"/>
                <a:ea typeface="Times New Roman" panose="02020603050405020304" pitchFamily="18" charset="0"/>
              </a:rPr>
              <a:t> </a:t>
            </a:r>
            <a:r>
              <a:rPr lang="vi-VN" smtClean="0">
                <a:solidFill>
                  <a:srgbClr val="0000CC"/>
                </a:solidFill>
                <a:latin typeface="Times New Roman" panose="02020603050405020304" pitchFamily="18" charset="0"/>
                <a:ea typeface="Times New Roman" panose="02020603050405020304" pitchFamily="18" charset="0"/>
              </a:rPr>
              <a:t>CTDV, công tác dân tộc, tôn giáo, xây dựng và thực hiện QCDC ở cơ sở, CTDV của các lực lượng vũ trang và công tác hội quần chúng;</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phát</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huy</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hiệu</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quả</a:t>
            </a:r>
            <a:r>
              <a:rPr lang="en-US" smtClean="0">
                <a:solidFill>
                  <a:srgbClr val="0000CC"/>
                </a:solidFill>
                <a:latin typeface="Times New Roman" panose="02020603050405020304" pitchFamily="18" charset="0"/>
                <a:ea typeface="Times New Roman" panose="02020603050405020304" pitchFamily="18" charset="0"/>
              </a:rPr>
              <a:t>,</a:t>
            </a:r>
            <a:r>
              <a:rPr lang="vi-VN" smtClean="0">
                <a:solidFill>
                  <a:srgbClr val="0000CC"/>
                </a:solidFill>
                <a:latin typeface="Times New Roman" panose="02020603050405020304" pitchFamily="18" charset="0"/>
                <a:ea typeface="Times New Roman" panose="02020603050405020304" pitchFamily="18" charset="0"/>
              </a:rPr>
              <a:t> vai trò</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trách</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nhiệm</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của</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cả</a:t>
            </a:r>
            <a:r>
              <a:rPr lang="en-US" smtClean="0">
                <a:solidFill>
                  <a:srgbClr val="0000CC"/>
                </a:solidFill>
                <a:latin typeface="Times New Roman" panose="02020603050405020304" pitchFamily="18" charset="0"/>
                <a:ea typeface="Times New Roman" panose="02020603050405020304" pitchFamily="18" charset="0"/>
              </a:rPr>
              <a:t> HTCT</a:t>
            </a:r>
            <a:r>
              <a:rPr lang="vi-VN" smtClean="0">
                <a:solidFill>
                  <a:srgbClr val="0000CC"/>
                </a:solidFill>
                <a:latin typeface="Times New Roman" panose="02020603050405020304" pitchFamily="18" charset="0"/>
                <a:ea typeface="Times New Roman" panose="02020603050405020304" pitchFamily="18" charset="0"/>
              </a:rPr>
              <a:t>; cấp ủy viên, người đứng đầu</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và</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đảng</a:t>
            </a:r>
            <a:r>
              <a:rPr lang="en-US" smtClean="0">
                <a:solidFill>
                  <a:srgbClr val="0000CC"/>
                </a:solidFill>
                <a:latin typeface="Times New Roman" panose="02020603050405020304" pitchFamily="18" charset="0"/>
                <a:ea typeface="Times New Roman" panose="02020603050405020304" pitchFamily="18" charset="0"/>
              </a:rPr>
              <a:t> </a:t>
            </a:r>
            <a:r>
              <a:rPr lang="en-US" err="1" smtClean="0">
                <a:solidFill>
                  <a:srgbClr val="0000CC"/>
                </a:solidFill>
                <a:latin typeface="Times New Roman" panose="02020603050405020304" pitchFamily="18" charset="0"/>
                <a:ea typeface="Times New Roman" panose="02020603050405020304" pitchFamily="18" charset="0"/>
              </a:rPr>
              <a:t>viên</a:t>
            </a:r>
            <a:r>
              <a:rPr lang="vi-VN" smtClean="0">
                <a:solidFill>
                  <a:srgbClr val="0000CC"/>
                </a:solidFill>
                <a:latin typeface="Times New Roman" panose="02020603050405020304" pitchFamily="18" charset="0"/>
                <a:ea typeface="Times New Roman" panose="02020603050405020304" pitchFamily="18" charset="0"/>
              </a:rPr>
              <a:t> trong thực hiện nhiệm vụ CTDV; </a:t>
            </a:r>
            <a:endParaRPr lang="en-US" sz="11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23</a:t>
            </a:fld>
            <a:endParaRPr lang="en-US"/>
          </a:p>
        </p:txBody>
      </p:sp>
    </p:spTree>
    <p:extLst>
      <p:ext uri="{BB962C8B-B14F-4D97-AF65-F5344CB8AC3E}">
        <p14:creationId xmlns:p14="http://schemas.microsoft.com/office/powerpoint/2010/main" val="695895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fontAlgn="base"/>
            <a:r>
              <a:rPr lang="vi-VN" b="1" smtClean="0">
                <a:solidFill>
                  <a:srgbClr val="0000CC"/>
                </a:solidFill>
                <a:latin typeface="Times New Roman" panose="02020603050405020304" pitchFamily="18" charset="0"/>
                <a:ea typeface="Times New Roman" panose="02020603050405020304" pitchFamily="18" charset="0"/>
              </a:rPr>
              <a:t>    ; nhiều phong trào, cuộc vận động, phong trào thi đua “</a:t>
            </a:r>
            <a:r>
              <a:rPr lang="vi-VN" b="1" i="1" smtClean="0">
                <a:solidFill>
                  <a:srgbClr val="0000CC"/>
                </a:solidFill>
                <a:latin typeface="Times New Roman" panose="02020603050405020304" pitchFamily="18" charset="0"/>
                <a:ea typeface="Times New Roman" panose="02020603050405020304" pitchFamily="18" charset="0"/>
              </a:rPr>
              <a:t>Dân vận khéo</a:t>
            </a:r>
            <a:r>
              <a:rPr lang="vi-VN" b="1" smtClean="0">
                <a:solidFill>
                  <a:srgbClr val="0000CC"/>
                </a:solidFill>
                <a:latin typeface="Times New Roman" panose="02020603050405020304" pitchFamily="18" charset="0"/>
                <a:ea typeface="Times New Roman" panose="02020603050405020304" pitchFamily="18" charset="0"/>
              </a:rPr>
              <a:t>” thu hút đông đảo các tầng lớp nhân dân tham gia tạo sự lan tỏa tích cực trong công đồng xã hội. CTDV của chính quyền các cấp có bước tiến bộ rõ nét trong cụ thể hóa thực hiện các chủ trương, nghị quyết của Đảng thành các chương trình, đề án phát triển KT-XH phù hợp với thực tiễn của địa phương, đảm bảo xuất phát từ lợi ích, nguyện vọng chính đáng của nhân dân.</a:t>
            </a:r>
            <a:r>
              <a:rPr lang="vi-VN" smtClean="0">
                <a:solidFill>
                  <a:srgbClr val="0000CC"/>
                </a:solidFill>
                <a:latin typeface="Times New Roman" panose="02020603050405020304" pitchFamily="18" charset="0"/>
                <a:ea typeface="Times New Roman" panose="02020603050405020304" pitchFamily="18" charset="0"/>
              </a:rPr>
              <a:t>.. góp phần giữ vững an ninh chính trị, trật tự an toàn xã hội, củng cố niềm tin và mối quan hệ mật thiết giữa nhân dân với Đảng và chính quyền.</a:t>
            </a:r>
            <a:endParaRPr lang="en-US" sz="11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24</a:t>
            </a:fld>
            <a:endParaRPr lang="en-US"/>
          </a:p>
        </p:txBody>
      </p:sp>
    </p:spTree>
    <p:extLst>
      <p:ext uri="{BB962C8B-B14F-4D97-AF65-F5344CB8AC3E}">
        <p14:creationId xmlns:p14="http://schemas.microsoft.com/office/powerpoint/2010/main" val="221739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Những hạn chế đó là</a:t>
            </a:r>
            <a:r>
              <a:rPr lang="vi-VN" sz="1200" kern="1200" smtClean="0">
                <a:solidFill>
                  <a:schemeClr val="tx1"/>
                </a:solidFill>
                <a:effectLst/>
                <a:latin typeface="+mn-lt"/>
                <a:ea typeface="+mn-ea"/>
                <a:cs typeface="+mn-cs"/>
              </a:rPr>
              <a:t>: Một số cấp ủy, tổ chức đảng còn xem nhẹ CTDV; việc nắm, đánh giá, dự báo tình hình nhân dân có lúc, có nơi còn thiếu kịp thời; công tác vận động, tuyên truyền đường lối, chủ trương của Đảng, chính sách pháp luật của Nhà nước, nhất là những vấn đề bức xúc, kiến nghị liên quan đến quyền, lợi ích hợp pháp và trách nhiệm của người dân còn một số bất cập, hạn chế; việc đổi mới nội dung, phương thức hoạt động, tập hợp, xây dựng khối đại đoàn kết dân tộc chưa được đáp ứng yêu cầu trong tình hình mới; vai trò giám sát, phản biện xã hội của MTTQ và các đoàn thể nhân dân còn chưa thường xuyên, hiệu quả </a:t>
            </a:r>
            <a:r>
              <a:rPr lang="en-US" sz="1200" kern="1200" err="1" smtClean="0">
                <a:solidFill>
                  <a:schemeClr val="tx1"/>
                </a:solidFill>
                <a:effectLst/>
                <a:latin typeface="+mn-lt"/>
                <a:ea typeface="+mn-ea"/>
                <a:cs typeface="+mn-cs"/>
              </a:rPr>
              <a:t>còn</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thấp, nhất là giám sát việc tu dưỡng, rèn luyện về đạo đức, lối sống của cán bộ, đảng viên còn hạn chế.</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25</a:t>
            </a:fld>
            <a:endParaRPr lang="en-US"/>
          </a:p>
        </p:txBody>
      </p:sp>
    </p:spTree>
    <p:extLst>
      <p:ext uri="{BB962C8B-B14F-4D97-AF65-F5344CB8AC3E}">
        <p14:creationId xmlns:p14="http://schemas.microsoft.com/office/powerpoint/2010/main" val="3494105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base"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Nhận thức, trách nhiệm của một số cấp ủy trong tỉnh về CTDV còn chưa được quan tâm đầy đủ; sự phối hợp giữa các tổ chức trong HTCT về lĩnh vực CTDV có lúc còn thiếu đồng bộ, chặt chẽ; việc xây dựng và thực hiện QCDC ở cơ sở trong các loại hình còn chưa đồng đều, hiệu quả còn hạn chế; CTDV chính quyền, cải cách thủ tục hành chính liên quan đến người dân và doanh nghiệp có mặt còn chậm, kết quả chưa cao; vẫn còn tình trạng một bộ phận CBCC-VC nhũng nhiễu, gây phiền hà cho người dân và doanh nghiệp; công tác đi cơ sở nắm tình hình nhân dân và giải quyết những vấn đề liên quan đến người dân còn thiếu kịp thời. Nhận thức, trách nhiệm của một số cấp ủy trong tỉnh về CTDV còn chưa được quan tâm đầy đủ; sự phối hợp giữa các tổ chức trong HTCT về lĩnh vực CTDV có lúc còn thiếu đồng bộ, chặt chẽ; việc xây dựng và thực hiện QCDC ở cơ sở trong các loại hình còn chưa đồng đều, hiệu quả còn hạn chế; CTDV chính quyền, cải cách thủ tục hành chính liên quan đến người dân và doanh nghiệp có mặt còn chậm, kết quả chưa cao; vẫn còn tình trạng một bộ phận CBCC-VC nhũng nhiễu, gây phiền hà cho người dân và doanh nghiệp; công tác đi cơ sở nắm tình hình nhân dân và giải quyết những vấn đề liên quan đến người dân còn thiếu kịp thời. </a:t>
            </a:r>
            <a:endParaRPr lang="en-US" sz="1200" kern="1200" smtClean="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26</a:t>
            </a:fld>
            <a:endParaRPr lang="en-US"/>
          </a:p>
        </p:txBody>
      </p:sp>
    </p:spTree>
    <p:extLst>
      <p:ext uri="{BB962C8B-B14F-4D97-AF65-F5344CB8AC3E}">
        <p14:creationId xmlns:p14="http://schemas.microsoft.com/office/powerpoint/2010/main" val="383699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smtClean="0">
                <a:solidFill>
                  <a:schemeClr val="tx1"/>
                </a:solidFill>
                <a:effectLst/>
                <a:latin typeface="+mn-lt"/>
                <a:ea typeface="+mn-ea"/>
                <a:cs typeface="+mn-cs"/>
              </a:rPr>
              <a:t>1. </a:t>
            </a:r>
            <a:r>
              <a:rPr lang="vi-VN" sz="1200" b="1" kern="1200" smtClean="0">
                <a:solidFill>
                  <a:schemeClr val="tx1"/>
                </a:solidFill>
                <a:effectLst/>
                <a:latin typeface="+mn-lt"/>
                <a:ea typeface="+mn-ea"/>
                <a:cs typeface="+mn-cs"/>
              </a:rPr>
              <a:t>Văn kiện Đại hội XIII của Đảng</a:t>
            </a:r>
            <a:endParaRPr lang="en-US" sz="1200" kern="1200" smtClean="0">
              <a:solidFill>
                <a:schemeClr val="tx1"/>
              </a:solidFill>
              <a:effectLst/>
              <a:latin typeface="+mn-lt"/>
              <a:ea typeface="+mn-ea"/>
              <a:cs typeface="+mn-cs"/>
            </a:endParaRPr>
          </a:p>
          <a:p>
            <a:pPr algn="just" fontAlgn="base"/>
            <a:r>
              <a:rPr lang="en-US" sz="1200" kern="1200" smtClean="0">
                <a:solidFill>
                  <a:schemeClr val="tx1"/>
                </a:solidFill>
                <a:effectLst/>
                <a:latin typeface="+mn-lt"/>
                <a:ea typeface="+mn-ea"/>
                <a:cs typeface="+mn-cs"/>
              </a:rPr>
              <a:t>“</a:t>
            </a:r>
            <a:r>
              <a:rPr lang="en-US" sz="1200" kern="1200" err="1" smtClean="0">
                <a:solidFill>
                  <a:schemeClr val="tx1"/>
                </a:solidFill>
                <a:effectLst/>
                <a:latin typeface="+mn-lt"/>
                <a:ea typeface="+mn-ea"/>
                <a:cs typeface="+mn-cs"/>
              </a:rPr>
              <a:t>Tiếp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tục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đổi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nêu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tinh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thần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trách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nhiệm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cả</a:t>
            </a:r>
            <a:r>
              <a:rPr lang="en-US" sz="1200" kern="1200" smtClean="0">
                <a:solidFill>
                  <a:schemeClr val="tx1"/>
                </a:solidFill>
                <a:effectLst/>
                <a:latin typeface="+mn-lt"/>
                <a:ea typeface="+mn-ea"/>
                <a:cs typeface="+mn-cs"/>
              </a:rPr>
              <a:t> HTCT, </a:t>
            </a:r>
            <a:r>
              <a:rPr lang="en-US" sz="1200" kern="1200" err="1" smtClean="0">
                <a:solidFill>
                  <a:schemeClr val="tx1"/>
                </a:solidFill>
                <a:effectLst/>
                <a:latin typeface="+mn-lt"/>
                <a:ea typeface="+mn-ea"/>
                <a:cs typeface="+mn-cs"/>
              </a:rPr>
              <a:t>nhất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cơ</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nước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chính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quyền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cấp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CTDV…;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tính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tiên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gương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mẫu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đội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ngũ</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bộ</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viên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sự</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trọng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gần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tin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hiểu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học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dựa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có</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trách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nhiệm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thắt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chặt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nữa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hệ</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mật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thiết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giữa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cố</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không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ngừng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nâng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niềm</a:t>
            </a:r>
            <a:r>
              <a:rPr lang="en-US" sz="1200" kern="1200" smtClean="0">
                <a:solidFill>
                  <a:schemeClr val="tx1"/>
                </a:solidFill>
                <a:effectLst/>
                <a:latin typeface="+mn-lt"/>
                <a:ea typeface="+mn-ea"/>
                <a:cs typeface="+mn-cs"/>
              </a:rPr>
              <a:t> tin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dựa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để</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xây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dựng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27</a:t>
            </a:fld>
            <a:endParaRPr lang="en-US"/>
          </a:p>
        </p:txBody>
      </p:sp>
    </p:spTree>
    <p:extLst>
      <p:ext uri="{BB962C8B-B14F-4D97-AF65-F5344CB8AC3E}">
        <p14:creationId xmlns:p14="http://schemas.microsoft.com/office/powerpoint/2010/main" val="2586039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smtClean="0"/>
              <a:t>2. </a:t>
            </a:r>
            <a:r>
              <a:rPr lang="en-US" b="1" err="1" smtClean="0"/>
              <a:t>Văn</a:t>
            </a:r>
            <a:r>
              <a:rPr lang="en-US" b="1" smtClean="0"/>
              <a:t> </a:t>
            </a:r>
            <a:r>
              <a:rPr lang="en-US" b="1" err="1" smtClean="0"/>
              <a:t>kiện</a:t>
            </a:r>
            <a:r>
              <a:rPr lang="en-US" b="1" smtClean="0"/>
              <a:t> </a:t>
            </a:r>
            <a:r>
              <a:rPr lang="vi-VN" b="1" smtClean="0"/>
              <a:t>Đại hội XVII Đảng bộ tỉnh</a:t>
            </a:r>
            <a:endParaRPr lang="en-US" smtClean="0"/>
          </a:p>
          <a:p>
            <a:pPr algn="just" fontAlgn="base"/>
            <a:r>
              <a:rPr lang="en-US" smtClean="0"/>
              <a:t>“</a:t>
            </a:r>
            <a:r>
              <a:rPr lang="en-US" err="1" smtClean="0"/>
              <a:t>Tiếp</a:t>
            </a:r>
            <a:r>
              <a:rPr lang="en-US" smtClean="0"/>
              <a:t> </a:t>
            </a:r>
            <a:r>
              <a:rPr lang="en-US" err="1" smtClean="0"/>
              <a:t>tục</a:t>
            </a:r>
            <a:r>
              <a:rPr lang="en-US" smtClean="0"/>
              <a:t> </a:t>
            </a:r>
            <a:r>
              <a:rPr lang="en-US" err="1" smtClean="0"/>
              <a:t>đổi</a:t>
            </a:r>
            <a:r>
              <a:rPr lang="en-US" smtClean="0"/>
              <a:t> </a:t>
            </a:r>
            <a:r>
              <a:rPr lang="en-US" err="1" smtClean="0"/>
              <a:t>mới</a:t>
            </a:r>
            <a:r>
              <a:rPr lang="en-US" smtClean="0"/>
              <a:t> </a:t>
            </a:r>
            <a:r>
              <a:rPr lang="en-US" err="1" smtClean="0"/>
              <a:t>tạo</a:t>
            </a:r>
            <a:r>
              <a:rPr lang="en-US" smtClean="0"/>
              <a:t> </a:t>
            </a:r>
            <a:r>
              <a:rPr lang="en-US" err="1" smtClean="0"/>
              <a:t>sự</a:t>
            </a:r>
            <a:r>
              <a:rPr lang="en-US" smtClean="0"/>
              <a:t> </a:t>
            </a:r>
            <a:r>
              <a:rPr lang="en-US" err="1" smtClean="0"/>
              <a:t>chuyển</a:t>
            </a:r>
            <a:r>
              <a:rPr lang="en-US" smtClean="0"/>
              <a:t> </a:t>
            </a:r>
            <a:r>
              <a:rPr lang="en-US" err="1" smtClean="0"/>
              <a:t>biến</a:t>
            </a:r>
            <a:r>
              <a:rPr lang="en-US" smtClean="0"/>
              <a:t> </a:t>
            </a:r>
            <a:r>
              <a:rPr lang="en-US" err="1" smtClean="0"/>
              <a:t>mạnh</a:t>
            </a:r>
            <a:r>
              <a:rPr lang="en-US" smtClean="0"/>
              <a:t> </a:t>
            </a:r>
            <a:r>
              <a:rPr lang="en-US" err="1" smtClean="0"/>
              <a:t>mẽ</a:t>
            </a:r>
            <a:r>
              <a:rPr lang="en-US" smtClean="0"/>
              <a:t> </a:t>
            </a:r>
            <a:r>
              <a:rPr lang="en-US" err="1" smtClean="0"/>
              <a:t>trong</a:t>
            </a:r>
            <a:r>
              <a:rPr lang="en-US" smtClean="0"/>
              <a:t> </a:t>
            </a:r>
            <a:r>
              <a:rPr lang="en-US" err="1" smtClean="0"/>
              <a:t>nhận</a:t>
            </a:r>
            <a:r>
              <a:rPr lang="en-US" smtClean="0"/>
              <a:t> </a:t>
            </a:r>
            <a:r>
              <a:rPr lang="en-US" err="1" smtClean="0"/>
              <a:t>thức</a:t>
            </a:r>
            <a:r>
              <a:rPr lang="en-US" smtClean="0"/>
              <a:t> </a:t>
            </a:r>
            <a:r>
              <a:rPr lang="en-US" err="1" smtClean="0"/>
              <a:t>và</a:t>
            </a:r>
            <a:r>
              <a:rPr lang="en-US" smtClean="0"/>
              <a:t> </a:t>
            </a:r>
            <a:r>
              <a:rPr lang="en-US" err="1" smtClean="0"/>
              <a:t>trách</a:t>
            </a:r>
            <a:r>
              <a:rPr lang="en-US" smtClean="0"/>
              <a:t> </a:t>
            </a:r>
            <a:r>
              <a:rPr lang="en-US" err="1" smtClean="0"/>
              <a:t>nhiệm</a:t>
            </a:r>
            <a:r>
              <a:rPr lang="en-US" smtClean="0"/>
              <a:t> </a:t>
            </a:r>
            <a:r>
              <a:rPr lang="en-US" err="1" smtClean="0"/>
              <a:t>của</a:t>
            </a:r>
            <a:r>
              <a:rPr lang="en-US" smtClean="0"/>
              <a:t> </a:t>
            </a:r>
            <a:r>
              <a:rPr lang="en-US" err="1" smtClean="0"/>
              <a:t>cả</a:t>
            </a:r>
            <a:r>
              <a:rPr lang="en-US" smtClean="0"/>
              <a:t> HTCT </a:t>
            </a:r>
            <a:r>
              <a:rPr lang="en-US" err="1" smtClean="0"/>
              <a:t>về</a:t>
            </a:r>
            <a:r>
              <a:rPr lang="en-US" smtClean="0"/>
              <a:t> CTDV…; </a:t>
            </a:r>
            <a:r>
              <a:rPr lang="en-US" err="1" smtClean="0"/>
              <a:t>phát</a:t>
            </a:r>
            <a:r>
              <a:rPr lang="en-US" smtClean="0"/>
              <a:t> </a:t>
            </a:r>
            <a:r>
              <a:rPr lang="en-US" err="1" smtClean="0"/>
              <a:t>huy</a:t>
            </a:r>
            <a:r>
              <a:rPr lang="en-US" smtClean="0"/>
              <a:t> </a:t>
            </a:r>
            <a:r>
              <a:rPr lang="en-US" err="1" smtClean="0"/>
              <a:t>dân</a:t>
            </a:r>
            <a:r>
              <a:rPr lang="en-US" smtClean="0"/>
              <a:t> </a:t>
            </a:r>
            <a:r>
              <a:rPr lang="en-US" err="1" smtClean="0"/>
              <a:t>chủ</a:t>
            </a:r>
            <a:r>
              <a:rPr lang="en-US" smtClean="0"/>
              <a:t> </a:t>
            </a:r>
            <a:r>
              <a:rPr lang="en-US" err="1" smtClean="0"/>
              <a:t>và</a:t>
            </a:r>
            <a:r>
              <a:rPr lang="en-US" smtClean="0"/>
              <a:t> </a:t>
            </a:r>
            <a:r>
              <a:rPr lang="en-US" err="1" smtClean="0"/>
              <a:t>sức</a:t>
            </a:r>
            <a:r>
              <a:rPr lang="en-US" smtClean="0"/>
              <a:t> </a:t>
            </a:r>
            <a:r>
              <a:rPr lang="en-US" err="1" smtClean="0"/>
              <a:t>mạnh</a:t>
            </a:r>
            <a:r>
              <a:rPr lang="en-US" smtClean="0"/>
              <a:t> </a:t>
            </a:r>
            <a:r>
              <a:rPr lang="en-US" err="1" smtClean="0"/>
              <a:t>đại</a:t>
            </a:r>
            <a:r>
              <a:rPr lang="en-US" smtClean="0"/>
              <a:t> </a:t>
            </a:r>
            <a:r>
              <a:rPr lang="en-US" err="1" smtClean="0"/>
              <a:t>đoàn</a:t>
            </a:r>
            <a:r>
              <a:rPr lang="en-US" smtClean="0"/>
              <a:t> </a:t>
            </a:r>
            <a:r>
              <a:rPr lang="en-US" err="1" smtClean="0"/>
              <a:t>kết</a:t>
            </a:r>
            <a:r>
              <a:rPr lang="en-US" smtClean="0"/>
              <a:t> </a:t>
            </a:r>
            <a:r>
              <a:rPr lang="en-US" err="1" smtClean="0"/>
              <a:t>toàn</a:t>
            </a:r>
            <a:r>
              <a:rPr lang="en-US" smtClean="0"/>
              <a:t> </a:t>
            </a:r>
            <a:r>
              <a:rPr lang="en-US" err="1" smtClean="0"/>
              <a:t>dân</a:t>
            </a:r>
            <a:r>
              <a:rPr lang="en-US" smtClean="0"/>
              <a:t> </a:t>
            </a:r>
            <a:r>
              <a:rPr lang="en-US" err="1" smtClean="0"/>
              <a:t>trong</a:t>
            </a:r>
            <a:r>
              <a:rPr lang="en-US" smtClean="0"/>
              <a:t> </a:t>
            </a:r>
            <a:r>
              <a:rPr lang="en-US" err="1" smtClean="0"/>
              <a:t>phát</a:t>
            </a:r>
            <a:r>
              <a:rPr lang="en-US" smtClean="0"/>
              <a:t> </a:t>
            </a:r>
            <a:r>
              <a:rPr lang="en-US" err="1" smtClean="0"/>
              <a:t>triển</a:t>
            </a:r>
            <a:r>
              <a:rPr lang="en-US" smtClean="0"/>
              <a:t> </a:t>
            </a:r>
            <a:r>
              <a:rPr lang="en-US" err="1" smtClean="0"/>
              <a:t>kinh</a:t>
            </a:r>
            <a:r>
              <a:rPr lang="en-US" smtClean="0"/>
              <a:t> </a:t>
            </a:r>
            <a:r>
              <a:rPr lang="en-US" err="1" smtClean="0"/>
              <a:t>tế</a:t>
            </a:r>
            <a:r>
              <a:rPr lang="en-US" smtClean="0"/>
              <a:t> - </a:t>
            </a:r>
            <a:r>
              <a:rPr lang="en-US" err="1" smtClean="0"/>
              <a:t>xã</a:t>
            </a:r>
            <a:r>
              <a:rPr lang="en-US" smtClean="0"/>
              <a:t> </a:t>
            </a:r>
            <a:r>
              <a:rPr lang="en-US" err="1" smtClean="0"/>
              <a:t>hội</a:t>
            </a:r>
            <a:r>
              <a:rPr lang="en-US" smtClean="0"/>
              <a:t> …; </a:t>
            </a:r>
            <a:r>
              <a:rPr lang="en-US" err="1" smtClean="0"/>
              <a:t>chú</a:t>
            </a:r>
            <a:r>
              <a:rPr lang="en-US" smtClean="0"/>
              <a:t> </a:t>
            </a:r>
            <a:r>
              <a:rPr lang="en-US" err="1" smtClean="0"/>
              <a:t>tr</a:t>
            </a:r>
            <a:r>
              <a:rPr lang="vi-VN" smtClean="0"/>
              <a:t>ọ</a:t>
            </a:r>
            <a:r>
              <a:rPr lang="en-US" smtClean="0"/>
              <a:t>ng </a:t>
            </a:r>
            <a:r>
              <a:rPr lang="en-US" err="1" smtClean="0"/>
              <a:t>công</a:t>
            </a:r>
            <a:r>
              <a:rPr lang="en-US" smtClean="0"/>
              <a:t> </a:t>
            </a:r>
            <a:r>
              <a:rPr lang="en-US" err="1" smtClean="0"/>
              <a:t>tác</a:t>
            </a:r>
            <a:r>
              <a:rPr lang="en-US" smtClean="0"/>
              <a:t> </a:t>
            </a:r>
            <a:r>
              <a:rPr lang="en-US" err="1" smtClean="0"/>
              <a:t>dân</a:t>
            </a:r>
            <a:r>
              <a:rPr lang="en-US" smtClean="0"/>
              <a:t> </a:t>
            </a:r>
            <a:r>
              <a:rPr lang="en-US" err="1" smtClean="0"/>
              <a:t>vận</a:t>
            </a:r>
            <a:r>
              <a:rPr lang="en-US" smtClean="0"/>
              <a:t> </a:t>
            </a:r>
            <a:r>
              <a:rPr lang="en-US" err="1" smtClean="0"/>
              <a:t>chính</a:t>
            </a:r>
            <a:r>
              <a:rPr lang="en-US" smtClean="0"/>
              <a:t> </a:t>
            </a:r>
            <a:r>
              <a:rPr lang="en-US" err="1" smtClean="0"/>
              <a:t>quyền</a:t>
            </a:r>
            <a:r>
              <a:rPr lang="en-US" smtClean="0"/>
              <a:t>, </a:t>
            </a:r>
            <a:r>
              <a:rPr lang="en-US" err="1" smtClean="0"/>
              <a:t>dân</a:t>
            </a:r>
            <a:r>
              <a:rPr lang="en-US" smtClean="0"/>
              <a:t> </a:t>
            </a:r>
            <a:r>
              <a:rPr lang="en-US" err="1" smtClean="0"/>
              <a:t>tộc</a:t>
            </a:r>
            <a:r>
              <a:rPr lang="en-US" smtClean="0"/>
              <a:t>, </a:t>
            </a:r>
            <a:r>
              <a:rPr lang="en-US" err="1" smtClean="0"/>
              <a:t>tôn</a:t>
            </a:r>
            <a:r>
              <a:rPr lang="en-US" smtClean="0"/>
              <a:t> </a:t>
            </a:r>
            <a:r>
              <a:rPr lang="en-US" err="1" smtClean="0"/>
              <a:t>giáo</a:t>
            </a:r>
            <a:r>
              <a:rPr lang="en-US" smtClean="0"/>
              <a:t>…; </a:t>
            </a:r>
            <a:r>
              <a:rPr lang="en-US" err="1" smtClean="0"/>
              <a:t>tạo</a:t>
            </a:r>
            <a:r>
              <a:rPr lang="en-US" smtClean="0"/>
              <a:t> </a:t>
            </a:r>
            <a:r>
              <a:rPr lang="en-US" err="1" smtClean="0"/>
              <a:t>sự</a:t>
            </a:r>
            <a:r>
              <a:rPr lang="en-US" smtClean="0"/>
              <a:t> </a:t>
            </a:r>
            <a:r>
              <a:rPr lang="en-US" err="1" smtClean="0"/>
              <a:t>thống</a:t>
            </a:r>
            <a:r>
              <a:rPr lang="en-US" smtClean="0"/>
              <a:t> </a:t>
            </a:r>
            <a:r>
              <a:rPr lang="en-US" err="1" smtClean="0"/>
              <a:t>nhất</a:t>
            </a:r>
            <a:r>
              <a:rPr lang="en-US" smtClean="0"/>
              <a:t> </a:t>
            </a:r>
            <a:r>
              <a:rPr lang="en-US" err="1" smtClean="0"/>
              <a:t>trong</a:t>
            </a:r>
            <a:r>
              <a:rPr lang="en-US" smtClean="0"/>
              <a:t> </a:t>
            </a:r>
            <a:r>
              <a:rPr lang="en-US" err="1" smtClean="0"/>
              <a:t>Đảng</a:t>
            </a:r>
            <a:r>
              <a:rPr lang="en-US" smtClean="0"/>
              <a:t>, </a:t>
            </a:r>
            <a:r>
              <a:rPr lang="en-US" err="1" smtClean="0"/>
              <a:t>đồng</a:t>
            </a:r>
            <a:r>
              <a:rPr lang="en-US" smtClean="0"/>
              <a:t> </a:t>
            </a:r>
            <a:r>
              <a:rPr lang="en-US" err="1" smtClean="0"/>
              <a:t>thuận</a:t>
            </a:r>
            <a:r>
              <a:rPr lang="en-US" smtClean="0"/>
              <a:t> </a:t>
            </a:r>
            <a:r>
              <a:rPr lang="en-US" err="1" smtClean="0"/>
              <a:t>xã</a:t>
            </a:r>
            <a:r>
              <a:rPr lang="en-US" smtClean="0"/>
              <a:t> </a:t>
            </a:r>
            <a:r>
              <a:rPr lang="en-US" err="1" smtClean="0"/>
              <a:t>hội</a:t>
            </a:r>
            <a:r>
              <a:rPr lang="en-US" smtClean="0"/>
              <a:t>, </a:t>
            </a:r>
            <a:r>
              <a:rPr lang="en-US" err="1" smtClean="0"/>
              <a:t>giữ</a:t>
            </a:r>
            <a:r>
              <a:rPr lang="en-US" smtClean="0"/>
              <a:t> </a:t>
            </a:r>
            <a:r>
              <a:rPr lang="en-US" err="1" smtClean="0"/>
              <a:t>vững</a:t>
            </a:r>
            <a:r>
              <a:rPr lang="en-US" smtClean="0"/>
              <a:t> </a:t>
            </a:r>
            <a:r>
              <a:rPr lang="en-US" err="1" smtClean="0"/>
              <a:t>niềm</a:t>
            </a:r>
            <a:r>
              <a:rPr lang="en-US" smtClean="0"/>
              <a:t> tin </a:t>
            </a:r>
            <a:r>
              <a:rPr lang="en-US" err="1" smtClean="0"/>
              <a:t>của</a:t>
            </a:r>
            <a:r>
              <a:rPr lang="en-US" smtClean="0"/>
              <a:t> </a:t>
            </a:r>
            <a:r>
              <a:rPr lang="en-US" err="1" smtClean="0"/>
              <a:t>nhân</a:t>
            </a:r>
            <a:r>
              <a:rPr lang="en-US" smtClean="0"/>
              <a:t> </a:t>
            </a:r>
            <a:r>
              <a:rPr lang="en-US" err="1" smtClean="0"/>
              <a:t>dân</a:t>
            </a:r>
            <a:r>
              <a:rPr lang="en-US" smtClean="0"/>
              <a:t> </a:t>
            </a:r>
            <a:r>
              <a:rPr lang="en-US" err="1" smtClean="0"/>
              <a:t>đối</a:t>
            </a:r>
            <a:r>
              <a:rPr lang="en-US" smtClean="0"/>
              <a:t> </a:t>
            </a:r>
            <a:r>
              <a:rPr lang="en-US" err="1" smtClean="0"/>
              <a:t>với</a:t>
            </a:r>
            <a:r>
              <a:rPr lang="en-US" smtClean="0"/>
              <a:t> </a:t>
            </a:r>
            <a:r>
              <a:rPr lang="en-US" err="1" smtClean="0"/>
              <a:t>cấp</a:t>
            </a:r>
            <a:r>
              <a:rPr lang="en-US" smtClean="0"/>
              <a:t> </a:t>
            </a:r>
            <a:r>
              <a:rPr lang="en-US" err="1" smtClean="0"/>
              <a:t>ủy</a:t>
            </a:r>
            <a:r>
              <a:rPr lang="en-US" smtClean="0"/>
              <a:t>, </a:t>
            </a:r>
            <a:r>
              <a:rPr lang="en-US" err="1" smtClean="0"/>
              <a:t>chính</a:t>
            </a:r>
            <a:r>
              <a:rPr lang="en-US" smtClean="0"/>
              <a:t> </a:t>
            </a:r>
            <a:r>
              <a:rPr lang="en-US" err="1" smtClean="0"/>
              <a:t>quyền</a:t>
            </a:r>
            <a:r>
              <a:rPr lang="en-US" smtClean="0"/>
              <a:t>”</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28</a:t>
            </a:fld>
            <a:endParaRPr lang="en-US"/>
          </a:p>
        </p:txBody>
      </p:sp>
    </p:spTree>
    <p:extLst>
      <p:ext uri="{BB962C8B-B14F-4D97-AF65-F5344CB8AC3E}">
        <p14:creationId xmlns:p14="http://schemas.microsoft.com/office/powerpoint/2010/main" val="3812377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Một</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số</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điểm</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mới</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của</a:t>
            </a:r>
            <a:r>
              <a:rPr lang="en-US" sz="1200" b="1" i="1" kern="1200" smtClean="0">
                <a:solidFill>
                  <a:schemeClr val="tx1"/>
                </a:solidFill>
                <a:effectLst/>
                <a:latin typeface="+mn-lt"/>
                <a:ea typeface="+mn-ea"/>
                <a:cs typeface="+mn-cs"/>
              </a:rPr>
              <a:t> </a:t>
            </a:r>
            <a:r>
              <a:rPr lang="vi-VN" sz="1200" b="1" i="1" kern="1200" smtClean="0">
                <a:solidFill>
                  <a:schemeClr val="tx1"/>
                </a:solidFill>
                <a:effectLst/>
                <a:latin typeface="+mn-lt"/>
                <a:ea typeface="+mn-ea"/>
                <a:cs typeface="+mn-cs"/>
              </a:rPr>
              <a:t>Đại hội XVII Đảng bộ tỉnh</a:t>
            </a:r>
            <a:r>
              <a:rPr lang="en-US" sz="1200" b="1" i="1" kern="1200" smtClean="0">
                <a:solidFill>
                  <a:schemeClr val="tx1"/>
                </a:solidFill>
                <a:effectLst/>
                <a:latin typeface="+mn-lt"/>
                <a:ea typeface="+mn-ea"/>
                <a:cs typeface="+mn-cs"/>
              </a:rPr>
              <a:t> so </a:t>
            </a:r>
            <a:r>
              <a:rPr lang="en-US" sz="1200" b="1" i="1" kern="1200" err="1" smtClean="0">
                <a:solidFill>
                  <a:schemeClr val="tx1"/>
                </a:solidFill>
                <a:effectLst/>
                <a:latin typeface="+mn-lt"/>
                <a:ea typeface="+mn-ea"/>
                <a:cs typeface="+mn-cs"/>
              </a:rPr>
              <a:t>với</a:t>
            </a:r>
            <a:r>
              <a:rPr lang="en-US" sz="1200" b="1" i="1" kern="1200" smtClean="0">
                <a:solidFill>
                  <a:schemeClr val="tx1"/>
                </a:solidFill>
                <a:effectLst/>
                <a:latin typeface="+mn-lt"/>
                <a:ea typeface="+mn-ea"/>
                <a:cs typeface="+mn-cs"/>
              </a:rPr>
              <a:t> </a:t>
            </a:r>
            <a:r>
              <a:rPr lang="vi-VN" sz="1200" b="1" i="1" kern="1200" smtClean="0">
                <a:solidFill>
                  <a:schemeClr val="tx1"/>
                </a:solidFill>
                <a:effectLst/>
                <a:latin typeface="+mn-lt"/>
                <a:ea typeface="+mn-ea"/>
                <a:cs typeface="+mn-cs"/>
              </a:rPr>
              <a:t>Đại hội XVI</a:t>
            </a:r>
            <a:r>
              <a:rPr lang="en-US" sz="1200" b="1" i="1" kern="1200" smtClean="0">
                <a:solidFill>
                  <a:schemeClr val="tx1"/>
                </a:solidFill>
                <a:effectLst/>
                <a:latin typeface="+mn-lt"/>
                <a:ea typeface="+mn-ea"/>
                <a:cs typeface="+mn-cs"/>
              </a:rPr>
              <a:t>:</a:t>
            </a:r>
            <a:endParaRPr lang="en-US" sz="1200" kern="1200" smtClean="0">
              <a:solidFill>
                <a:schemeClr val="tx1"/>
              </a:solidFill>
              <a:effectLst/>
              <a:latin typeface="+mn-lt"/>
              <a:ea typeface="+mn-ea"/>
              <a:cs typeface="+mn-cs"/>
            </a:endParaRPr>
          </a:p>
          <a:p>
            <a:pPr algn="just"/>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Chủ đề Đại hội XVII có một số điểm mới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về</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thành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tố</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cụm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từ</a:t>
            </a:r>
            <a:r>
              <a:rPr lang="vi-VN"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pPr algn="just"/>
            <a:r>
              <a:rPr lang="vi-VN" sz="1200" b="1" i="1" kern="1200" smtClean="0">
                <a:solidFill>
                  <a:schemeClr val="tx1"/>
                </a:solidFill>
                <a:effectLst/>
                <a:latin typeface="+mn-lt"/>
                <a:ea typeface="+mn-ea"/>
                <a:cs typeface="+mn-cs"/>
              </a:rPr>
              <a:t>  - Thứ nhất, về công tác xây dựng Đảng</a:t>
            </a:r>
            <a:r>
              <a:rPr lang="vi-VN" sz="1200" b="1"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chủ đề </a:t>
            </a:r>
            <a:r>
              <a:rPr lang="vi-VN" sz="1200" b="1" kern="1200" smtClean="0">
                <a:solidFill>
                  <a:schemeClr val="tx1"/>
                </a:solidFill>
                <a:effectLst/>
                <a:latin typeface="+mn-lt"/>
                <a:ea typeface="+mn-ea"/>
                <a:cs typeface="+mn-cs"/>
              </a:rPr>
              <a:t>Đại hội XVII xác định “tăng cường xây dựng Đảng” và bổ sung thêm “xây dựng HTCT”</a:t>
            </a:r>
          </a:p>
          <a:p>
            <a:pPr algn="just"/>
            <a:r>
              <a:rPr lang="vi-VN" sz="1200" b="1"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thể hiện đầy đủ và bao </a:t>
            </a:r>
            <a:r>
              <a:rPr lang="en-US" sz="1200" kern="1200" err="1" smtClean="0">
                <a:solidFill>
                  <a:schemeClr val="tx1"/>
                </a:solidFill>
                <a:effectLst/>
                <a:latin typeface="+mn-lt"/>
                <a:ea typeface="+mn-ea"/>
                <a:cs typeface="+mn-cs"/>
              </a:rPr>
              <a:t>trùm</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hơn về nội dung của công tác xây dựng Đảng. </a:t>
            </a:r>
          </a:p>
          <a:p>
            <a:pPr algn="just"/>
            <a:r>
              <a:rPr lang="vi-VN" sz="1200" b="1" i="1" kern="1200" smtClean="0">
                <a:solidFill>
                  <a:schemeClr val="tx1"/>
                </a:solidFill>
                <a:effectLst/>
                <a:latin typeface="+mn-lt"/>
                <a:ea typeface="+mn-ea"/>
                <a:cs typeface="+mn-cs"/>
              </a:rPr>
              <a:t>  - Thứ hai, về động lực phát triển của tỉnh</a:t>
            </a:r>
            <a:r>
              <a:rPr lang="vi-VN" sz="1200" b="1" kern="1200" smtClean="0">
                <a:solidFill>
                  <a:schemeClr val="tx1"/>
                </a:solidFill>
                <a:effectLst/>
                <a:latin typeface="+mn-lt"/>
                <a:ea typeface="+mn-ea"/>
                <a:cs typeface="+mn-cs"/>
              </a:rPr>
              <a:t>, xác định</a:t>
            </a:r>
            <a:r>
              <a:rPr lang="en-US" sz="1200" b="1" kern="1200" smtClean="0">
                <a:solidFill>
                  <a:schemeClr val="tx1"/>
                </a:solidFill>
                <a:effectLst/>
                <a:latin typeface="+mn-lt"/>
                <a:ea typeface="+mn-ea"/>
                <a:cs typeface="+mn-cs"/>
              </a:rPr>
              <a:t> thành tố mới </a:t>
            </a:r>
            <a:r>
              <a:rPr lang="vi-VN" sz="1200" b="1" kern="1200" smtClean="0">
                <a:solidFill>
                  <a:schemeClr val="tx1"/>
                </a:solidFill>
                <a:effectLst/>
                <a:latin typeface="+mn-lt"/>
                <a:ea typeface="+mn-ea"/>
                <a:cs typeface="+mn-cs"/>
              </a:rPr>
              <a:t>là “phát huy dân chủ và sức mạnh đại đoàn kết toàn dân, khát vọng vươn lên, đổi mới sáng tạo”,</a:t>
            </a:r>
            <a:r>
              <a:rPr lang="vi-VN" sz="1200" kern="1200" smtClean="0">
                <a:solidFill>
                  <a:schemeClr val="tx1"/>
                </a:solidFill>
                <a:effectLst/>
                <a:latin typeface="+mn-lt"/>
                <a:ea typeface="+mn-ea"/>
                <a:cs typeface="+mn-cs"/>
              </a:rPr>
              <a:t> </a:t>
            </a:r>
          </a:p>
          <a:p>
            <a:pPr algn="jus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29</a:t>
            </a:fld>
            <a:endParaRPr lang="en-US"/>
          </a:p>
        </p:txBody>
      </p:sp>
    </p:spTree>
    <p:extLst>
      <p:ext uri="{BB962C8B-B14F-4D97-AF65-F5344CB8AC3E}">
        <p14:creationId xmlns:p14="http://schemas.microsoft.com/office/powerpoint/2010/main" val="76547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spcBef>
                <a:spcPts val="0"/>
              </a:spcBef>
            </a:pPr>
            <a:r>
              <a:rPr lang="vi-VN" sz="2000" smtClean="0">
                <a:latin typeface="Times New Roman" panose="02020603050405020304" pitchFamily="18" charset="0"/>
                <a:cs typeface="Times New Roman" panose="02020603050405020304" pitchFamily="18" charset="0"/>
              </a:rPr>
              <a:t>   Một trong những bài học quan trọng, góp phần làm nên những thành tựu to lớn xuyên suốt chiều dài lịch sử là bài học “</a:t>
            </a:r>
            <a:r>
              <a:rPr lang="vi-VN" sz="2000" b="1" i="1" smtClean="0">
                <a:latin typeface="Times New Roman" panose="02020603050405020304" pitchFamily="18" charset="0"/>
                <a:cs typeface="Times New Roman" panose="02020603050405020304" pitchFamily="18" charset="0"/>
              </a:rPr>
              <a:t>Lấy dân làm gốc</a:t>
            </a:r>
            <a:r>
              <a:rPr lang="vi-VN" sz="2000" smtClean="0">
                <a:latin typeface="Times New Roman" panose="02020603050405020304" pitchFamily="18" charset="0"/>
                <a:cs typeface="Times New Roman" panose="02020603050405020304" pitchFamily="18" charset="0"/>
              </a:rPr>
              <a:t>”, phát huy vai trò làm chủ, sức sáng tạo và nguồn lực </a:t>
            </a:r>
            <a:r>
              <a:rPr lang="en-US" sz="2000" smtClean="0">
                <a:latin typeface="Times New Roman" panose="02020603050405020304" pitchFamily="18" charset="0"/>
                <a:cs typeface="Times New Roman" panose="02020603050405020304" pitchFamily="18" charset="0"/>
              </a:rPr>
              <a:t>to </a:t>
            </a:r>
            <a:r>
              <a:rPr lang="en-US" sz="2000" err="1" smtClean="0">
                <a:latin typeface="Times New Roman" panose="02020603050405020304" pitchFamily="18" charset="0"/>
                <a:cs typeface="Times New Roman" panose="02020603050405020304" pitchFamily="18" charset="0"/>
              </a:rPr>
              <a:t>lớn</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của nhân dân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không</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chỉ</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để</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làm</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nên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Cách</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mạng</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T</a:t>
            </a:r>
            <a:r>
              <a:rPr lang="en-US" sz="2000" err="1" smtClean="0">
                <a:latin typeface="Times New Roman" panose="02020603050405020304" pitchFamily="18" charset="0"/>
                <a:cs typeface="Times New Roman" panose="02020603050405020304" pitchFamily="18" charset="0"/>
              </a:rPr>
              <a:t>háng</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Tám</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mà</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còn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xuyên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suốt</a:t>
            </a:r>
            <a:r>
              <a:rPr lang="en-US" sz="2000" smtClean="0">
                <a:latin typeface="Times New Roman" panose="02020603050405020304" pitchFamily="18" charset="0"/>
                <a:cs typeface="Times New Roman" panose="02020603050405020304" pitchFamily="18" charset="0"/>
              </a:rPr>
              <a:t> 02 </a:t>
            </a:r>
            <a:r>
              <a:rPr lang="en-US" sz="2000" err="1" smtClean="0">
                <a:latin typeface="Times New Roman" panose="02020603050405020304" pitchFamily="18" charset="0"/>
                <a:cs typeface="Times New Roman" panose="02020603050405020304" pitchFamily="18" charset="0"/>
              </a:rPr>
              <a:t>cuộc</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kháng</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chiến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kiến</a:t>
            </a:r>
            <a:r>
              <a:rPr lang="en-US" sz="2000" smtClean="0">
                <a:latin typeface="Times New Roman" panose="02020603050405020304" pitchFamily="18" charset="0"/>
                <a:cs typeface="Times New Roman" panose="02020603050405020304" pitchFamily="18" charset="0"/>
              </a:rPr>
              <a:t> </a:t>
            </a:r>
            <a:r>
              <a:rPr lang="en-US" sz="2000" err="1" smtClean="0">
                <a:latin typeface="Times New Roman" panose="02020603050405020304" pitchFamily="18" charset="0"/>
                <a:cs typeface="Times New Roman" panose="02020603050405020304" pitchFamily="18" charset="0"/>
              </a:rPr>
              <a:t>quốc</a:t>
            </a: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Đảng ta biết dựa vào dân, tạo được thế trận lòng dân và được dân tin yêu hết lòng ủng hộ. Chính nhân dân là người không tiếc máu xương, của cải để bảo vệ Đảng, che chở cách mạng.</a:t>
            </a:r>
            <a:r>
              <a:rPr lang="en-US" sz="2000" smtClean="0">
                <a:latin typeface="Times New Roman" panose="02020603050405020304" pitchFamily="18" charset="0"/>
                <a:cs typeface="Times New Roman" panose="02020603050405020304" pitchFamily="18" charset="0"/>
              </a:rPr>
              <a:t> </a:t>
            </a:r>
            <a:endParaRPr lang="vi-VN" sz="2000" smtClean="0">
              <a:latin typeface="Times New Roman" panose="02020603050405020304" pitchFamily="18" charset="0"/>
              <a:cs typeface="Times New Roman" panose="02020603050405020304" pitchFamily="18" charset="0"/>
            </a:endParaRPr>
          </a:p>
          <a:p>
            <a:pPr indent="0" algn="just">
              <a:spcBef>
                <a:spcPts val="0"/>
              </a:spcBef>
            </a:pPr>
            <a:r>
              <a:rPr lang="vi-VN" sz="2000" kern="1200" smtClean="0">
                <a:solidFill>
                  <a:schemeClr val="tx1"/>
                </a:solidFill>
                <a:latin typeface="+mn-lt"/>
                <a:ea typeface="+mn-ea"/>
                <a:cs typeface="+mn-cs"/>
              </a:rPr>
              <a:t>   Ngày nay, trong công cuộc đổi mới gắn với sự nghiệp xây dựng và bảo vệ đất nước, Đảng ta luôn nhất quán quan điểm “</a:t>
            </a:r>
            <a:r>
              <a:rPr lang="vi-VN" sz="2000" b="1" i="1" kern="1200" smtClean="0">
                <a:solidFill>
                  <a:schemeClr val="tx1"/>
                </a:solidFill>
                <a:latin typeface="+mn-lt"/>
                <a:ea typeface="+mn-ea"/>
                <a:cs typeface="+mn-cs"/>
              </a:rPr>
              <a:t>Lấy dân làm gốc</a:t>
            </a:r>
            <a:r>
              <a:rPr lang="vi-VN" sz="2000" kern="1200" smtClean="0">
                <a:solidFill>
                  <a:schemeClr val="tx1"/>
                </a:solidFill>
                <a:latin typeface="+mn-lt"/>
                <a:ea typeface="+mn-ea"/>
                <a:cs typeface="+mn-cs"/>
              </a:rPr>
              <a:t>”. </a:t>
            </a:r>
            <a:endParaRPr lang="en-US" sz="2000" smtClean="0">
              <a:latin typeface="Times New Roman" panose="02020603050405020304" pitchFamily="18" charset="0"/>
              <a:cs typeface="Times New Roman" panose="02020603050405020304" pitchFamily="18" charset="0"/>
            </a:endParaRPr>
          </a:p>
          <a:p>
            <a:pPr indent="457200" algn="just">
              <a:spcBef>
                <a:spcPts val="500"/>
              </a:spcBef>
            </a:pPr>
            <a:endParaRPr lang="en-US" sz="1200" smtClean="0">
              <a:latin typeface="Times New Roman" panose="02020603050405020304" pitchFamily="18" charset="0"/>
              <a:cs typeface="Times New Roman" panose="02020603050405020304" pitchFamily="18" charset="0"/>
            </a:endParaRPr>
          </a:p>
          <a:p>
            <a:pPr indent="457200" algn="just">
              <a:spcBef>
                <a:spcPts val="500"/>
              </a:spcBef>
            </a:pPr>
            <a:endParaRPr lang="en-US" sz="120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3</a:t>
            </a:fld>
            <a:endParaRPr lang="en-US"/>
          </a:p>
        </p:txBody>
      </p:sp>
    </p:spTree>
    <p:extLst>
      <p:ext uri="{BB962C8B-B14F-4D97-AF65-F5344CB8AC3E}">
        <p14:creationId xmlns:p14="http://schemas.microsoft.com/office/powerpoint/2010/main" val="384265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i="1" kern="1200" smtClean="0">
                <a:solidFill>
                  <a:schemeClr val="tx1"/>
                </a:solidFill>
                <a:effectLst/>
                <a:latin typeface="+mn-lt"/>
                <a:ea typeface="+mn-ea"/>
                <a:cs typeface="+mn-cs"/>
              </a:rPr>
              <a:t>  - Thứ ba, về nhiệm vụ trọng tâm của tỉnh</a:t>
            </a:r>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được</a:t>
            </a:r>
            <a:r>
              <a:rPr lang="vi-VN" sz="1200" b="1" kern="1200" baseline="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xác định là “huy động và sử dụng hiệu quả mọi nguồn lực, đẩy mạnh phát triển kinh tế - xã hội; giữ vững quốc phòng </a:t>
            </a:r>
            <a:r>
              <a:rPr lang="en-US" sz="1200" b="1" kern="1200" smtClean="0">
                <a:solidFill>
                  <a:schemeClr val="tx1"/>
                </a:solidFill>
                <a:effectLst/>
                <a:latin typeface="+mn-lt"/>
                <a:ea typeface="+mn-ea"/>
                <a:cs typeface="+mn-cs"/>
              </a:rPr>
              <a:t>-</a:t>
            </a:r>
            <a:r>
              <a:rPr lang="vi-VN" sz="1200" b="1" kern="1200" smtClean="0">
                <a:solidFill>
                  <a:schemeClr val="tx1"/>
                </a:solidFill>
                <a:effectLst/>
                <a:latin typeface="+mn-lt"/>
                <a:ea typeface="+mn-ea"/>
                <a:cs typeface="+mn-cs"/>
              </a:rPr>
              <a:t> an ninh”.</a:t>
            </a:r>
          </a:p>
          <a:p>
            <a:pPr marL="0" marR="0" indent="0" algn="just" defTabSz="914400" rtl="0" eaLnBrk="1" fontAlgn="auto" latinLnBrk="0" hangingPunct="1">
              <a:lnSpc>
                <a:spcPct val="100000"/>
              </a:lnSpc>
              <a:spcBef>
                <a:spcPts val="0"/>
              </a:spcBef>
              <a:spcAft>
                <a:spcPts val="0"/>
              </a:spcAft>
              <a:buClrTx/>
              <a:buSzTx/>
              <a:buFontTx/>
              <a:buNone/>
              <a:tabLst/>
              <a:defRPr/>
            </a:pPr>
            <a:r>
              <a:rPr lang="vi-VN" b="1" i="1" smtClean="0"/>
              <a:t>  - Thứ tư về mục tiêu phấn đấu</a:t>
            </a:r>
            <a:r>
              <a:rPr lang="vi-VN" i="1" smtClean="0"/>
              <a:t>:</a:t>
            </a:r>
            <a:r>
              <a:rPr lang="vi-VN" i="1" baseline="0" smtClean="0"/>
              <a:t>  </a:t>
            </a:r>
            <a:r>
              <a:rPr lang="vi-VN" sz="1200" b="1" smtClean="0">
                <a:latin typeface="Times New Roman" pitchFamily="18" charset="0"/>
                <a:cs typeface="Times New Roman" pitchFamily="18" charset="0"/>
              </a:rPr>
              <a:t>toàn Đảng bộ và Nhân dân tỉnh Quảng Trị cần phải quyết tâm, phấn đấu để </a:t>
            </a:r>
            <a:r>
              <a:rPr lang="vi-VN" b="1" smtClean="0"/>
              <a:t> “đến năm 2025, Quảng Trị trở thành tỉnh có trình độ phát triển thuộc nhóm trung bình cao của cả nước”.</a:t>
            </a:r>
            <a:endParaRPr lang="en-US" b="1" smtClean="0"/>
          </a:p>
          <a:p>
            <a:pPr algn="just"/>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30</a:t>
            </a:fld>
            <a:endParaRPr lang="en-US"/>
          </a:p>
        </p:txBody>
      </p:sp>
    </p:spTree>
    <p:extLst>
      <p:ext uri="{BB962C8B-B14F-4D97-AF65-F5344CB8AC3E}">
        <p14:creationId xmlns:p14="http://schemas.microsoft.com/office/powerpoint/2010/main" val="3838599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kern="1200" smtClean="0">
                <a:solidFill>
                  <a:schemeClr val="tx1"/>
                </a:solidFill>
                <a:effectLst/>
                <a:latin typeface="+mn-lt"/>
                <a:ea typeface="+mn-ea"/>
                <a:cs typeface="+mn-cs"/>
              </a:rPr>
              <a:t>1. Phương hướng chung</a:t>
            </a:r>
          </a:p>
          <a:p>
            <a:pPr algn="just"/>
            <a:r>
              <a:rPr lang="vi-VN" sz="1200" b="1" kern="1200" smtClean="0">
                <a:solidFill>
                  <a:schemeClr val="tx1"/>
                </a:solidFill>
                <a:effectLst/>
                <a:latin typeface="+mn-lt"/>
                <a:ea typeface="+mn-ea"/>
                <a:cs typeface="+mn-cs"/>
              </a:rPr>
              <a:t> </a:t>
            </a:r>
          </a:p>
          <a:p>
            <a:pPr algn="just"/>
            <a:r>
              <a:rPr lang="vi-VN" sz="1200" b="1" smtClean="0">
                <a:latin typeface="Times New Roman" pitchFamily="18" charset="0"/>
                <a:cs typeface="Times New Roman" pitchFamily="18" charset="0"/>
              </a:rPr>
              <a:t>    Tham mưu cấp ủy lãnh đạo, chỉ đạo,</a:t>
            </a:r>
            <a:r>
              <a:rPr lang="vi-VN" sz="1200" smtClean="0">
                <a:latin typeface="Times New Roman" pitchFamily="18" charset="0"/>
                <a:cs typeface="Times New Roman" pitchFamily="18" charset="0"/>
              </a:rPr>
              <a:t> </a:t>
            </a:r>
            <a:r>
              <a:rPr lang="vi-VN" sz="1200" b="1" kern="1200" smtClean="0">
                <a:solidFill>
                  <a:schemeClr val="tx1"/>
                </a:solidFill>
                <a:effectLst/>
                <a:latin typeface="+mn-lt"/>
                <a:ea typeface="+mn-ea"/>
                <a:cs typeface="+mn-cs"/>
              </a:rPr>
              <a:t>đổi mới </a:t>
            </a:r>
            <a:r>
              <a:rPr lang="vi-VN" sz="1200" b="1" smtClean="0">
                <a:latin typeface="Times New Roman" pitchFamily="18" charset="0"/>
                <a:cs typeface="Times New Roman" pitchFamily="18" charset="0"/>
              </a:rPr>
              <a:t>nội dung, phương thức hoạt động </a:t>
            </a:r>
            <a:r>
              <a:rPr lang="vi-VN" sz="1200" b="1" kern="1200" smtClean="0">
                <a:solidFill>
                  <a:schemeClr val="tx1"/>
                </a:solidFill>
                <a:effectLst/>
                <a:latin typeface="+mn-lt"/>
                <a:ea typeface="+mn-ea"/>
                <a:cs typeface="+mn-cs"/>
              </a:rPr>
              <a:t>và</a:t>
            </a:r>
            <a:r>
              <a:rPr lang="vi-VN" sz="1200" b="1" kern="1200" baseline="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nâng cao hiệu quả CTDV của HTCT, nhất là CTDV của các cơ quan Nhà nước, chính quyền các cấp</a:t>
            </a:r>
            <a:r>
              <a:rPr lang="vi-VN" sz="1200" b="0" kern="1200" smtClean="0">
                <a:solidFill>
                  <a:schemeClr val="tx1"/>
                </a:solidFill>
                <a:effectLst/>
                <a:latin typeface="+mn-lt"/>
                <a:ea typeface="+mn-ea"/>
                <a:cs typeface="+mn-cs"/>
              </a:rPr>
              <a:t>, công tác dân tộc, tôn giáo</a:t>
            </a:r>
            <a:r>
              <a:rPr lang="vi-VN" sz="1200" b="1" kern="1200" smtClean="0">
                <a:solidFill>
                  <a:schemeClr val="tx1"/>
                </a:solidFill>
                <a:effectLst/>
                <a:latin typeface="+mn-lt"/>
                <a:ea typeface="+mn-ea"/>
                <a:cs typeface="+mn-cs"/>
              </a:rPr>
              <a:t>; chăm lo đến đời sống vật chất, tinh thần, hỗ trợ người dân khắc phục khó khăn do thiên tai, dịch bệnh gây ra; giải quyết kịp thời </a:t>
            </a:r>
            <a:r>
              <a:rPr lang="vi-VN" sz="1200" b="0" kern="1200" smtClean="0">
                <a:solidFill>
                  <a:schemeClr val="tx1"/>
                </a:solidFill>
                <a:effectLst/>
                <a:latin typeface="+mn-lt"/>
                <a:ea typeface="+mn-ea"/>
                <a:cs typeface="+mn-cs"/>
              </a:rPr>
              <a:t>thỏa đáng những băn khoăn, lo lắng, </a:t>
            </a:r>
            <a:r>
              <a:rPr lang="vi-VN" sz="1200" b="1" kern="1200" smtClean="0">
                <a:solidFill>
                  <a:schemeClr val="tx1"/>
                </a:solidFill>
                <a:effectLst/>
                <a:latin typeface="+mn-lt"/>
                <a:ea typeface="+mn-ea"/>
                <a:cs typeface="+mn-cs"/>
              </a:rPr>
              <a:t>bức xúc, kiến nghị hợp pháp, chính đáng của các tầng lớp nhân dân. Phát huy dân chủ và sức mạnh đại đoàn kết toàn dân. </a:t>
            </a:r>
            <a:r>
              <a:rPr lang="vi-VN" sz="1200" b="0" kern="1200" smtClean="0">
                <a:solidFill>
                  <a:schemeClr val="tx1"/>
                </a:solidFill>
                <a:effectLst/>
                <a:latin typeface="+mn-lt"/>
                <a:ea typeface="+mn-ea"/>
                <a:cs typeface="+mn-cs"/>
              </a:rPr>
              <a:t>Quan tâm </a:t>
            </a:r>
            <a:r>
              <a:rPr lang="vi-VN" sz="1200" b="1" kern="1200" smtClean="0">
                <a:solidFill>
                  <a:schemeClr val="tx1"/>
                </a:solidFill>
                <a:effectLst/>
                <a:latin typeface="+mn-lt"/>
                <a:ea typeface="+mn-ea"/>
                <a:cs typeface="+mn-cs"/>
              </a:rPr>
              <a:t>xây dựng đội ngũ cán bộ dân vận đáp ứng yêu cầu, nhiệm vụ mới. </a:t>
            </a:r>
            <a:r>
              <a:rPr lang="vi-VN" sz="1200" smtClean="0">
                <a:latin typeface="Times New Roman" pitchFamily="18" charset="0"/>
                <a:cs typeface="Times New Roman" pitchFamily="18" charset="0"/>
              </a:rPr>
              <a:t>Thực hiện tốt </a:t>
            </a:r>
            <a:r>
              <a:rPr lang="vi-VN" sz="1200" b="1" kern="1200" smtClean="0">
                <a:solidFill>
                  <a:schemeClr val="tx1"/>
                </a:solidFill>
                <a:effectLst/>
                <a:latin typeface="+mn-lt"/>
                <a:ea typeface="+mn-ea"/>
                <a:cs typeface="+mn-cs"/>
              </a:rPr>
              <a:t>các chương trình phối hợp thực hiện CTDV. Nghiên cứu, xây dựng, đề xuất các chủ trương, nghị quyết, chỉ thị về CTDV </a:t>
            </a:r>
            <a:r>
              <a:rPr lang="vi-VN" sz="1200" b="0" kern="1200" smtClean="0">
                <a:solidFill>
                  <a:schemeClr val="tx1"/>
                </a:solidFill>
                <a:effectLst/>
                <a:latin typeface="+mn-lt"/>
                <a:ea typeface="+mn-ea"/>
                <a:cs typeface="+mn-cs"/>
              </a:rPr>
              <a:t>mà yêu cầu của thực tiễn đặt ra</a:t>
            </a:r>
            <a:r>
              <a:rPr lang="vi-VN" sz="1200" b="1" kern="1200" smtClean="0">
                <a:solidFill>
                  <a:schemeClr val="tx1"/>
                </a:solidFill>
                <a:effectLst/>
                <a:latin typeface="+mn-lt"/>
                <a:ea typeface="+mn-ea"/>
                <a:cs typeface="+mn-cs"/>
              </a:rPr>
              <a:t>, góp phần thắt chặt mối quan hệ mật thiết và lòng tin của nhân dân đối với Đảng, Nhà nước. </a:t>
            </a:r>
            <a:endParaRPr lang="en-US" sz="1200" b="1"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31</a:t>
            </a:fld>
            <a:endParaRPr lang="en-US"/>
          </a:p>
        </p:txBody>
      </p:sp>
    </p:spTree>
    <p:extLst>
      <p:ext uri="{BB962C8B-B14F-4D97-AF65-F5344CB8AC3E}">
        <p14:creationId xmlns:p14="http://schemas.microsoft.com/office/powerpoint/2010/main" val="3639091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2. Mục tiêu</a:t>
            </a:r>
            <a:endParaRPr lang="en-US" smtClean="0"/>
          </a:p>
          <a:p>
            <a:pPr algn="just"/>
            <a:r>
              <a:rPr lang="vi-VN" smtClean="0"/>
              <a:t>   </a:t>
            </a:r>
            <a:r>
              <a:rPr lang="vi-VN" b="1" smtClean="0"/>
              <a:t>Tham mưu cấp ủy quán triệt sâu sắc, thực hiện nghiêm túc quan điểm “</a:t>
            </a:r>
            <a:r>
              <a:rPr lang="vi-VN" b="1" i="1" smtClean="0"/>
              <a:t>Dân là gốc</a:t>
            </a:r>
            <a:r>
              <a:rPr lang="vi-VN" b="1" smtClean="0"/>
              <a:t>”, </a:t>
            </a:r>
            <a:r>
              <a:rPr lang="vi-VN" smtClean="0"/>
              <a:t>nhân dân là trung tâm, là chủ thể, là cội nguồn sức mạnh trong sự nghiệp đổi mới; </a:t>
            </a:r>
            <a:r>
              <a:rPr lang="vi-VN" b="1" smtClean="0"/>
              <a:t>khơi dậy truyền thống và khát vọng của toàn dân quyết tâm phấn đấu “đến năm 2025, Quảng Trị trở thành tỉnh có trình độ phát triển thuộc nhóm trung bình cao của cả nước”.</a:t>
            </a:r>
            <a:endParaRPr lang="en-US" b="1"/>
          </a:p>
        </p:txBody>
      </p:sp>
      <p:sp>
        <p:nvSpPr>
          <p:cNvPr id="4" name="Slide Number Placeholder 3"/>
          <p:cNvSpPr>
            <a:spLocks noGrp="1"/>
          </p:cNvSpPr>
          <p:nvPr>
            <p:ph type="sldNum" sz="quarter" idx="10"/>
          </p:nvPr>
        </p:nvSpPr>
        <p:spPr/>
        <p:txBody>
          <a:bodyPr/>
          <a:lstStyle/>
          <a:p>
            <a:fld id="{B9F1297B-16CC-496D-A9BA-721C2A0F4D60}" type="slidenum">
              <a:rPr lang="en-US" smtClean="0"/>
              <a:pPr/>
              <a:t>32</a:t>
            </a:fld>
            <a:endParaRPr lang="en-US"/>
          </a:p>
        </p:txBody>
      </p:sp>
    </p:spTree>
    <p:extLst>
      <p:ext uri="{BB962C8B-B14F-4D97-AF65-F5344CB8AC3E}">
        <p14:creationId xmlns:p14="http://schemas.microsoft.com/office/powerpoint/2010/main" val="159456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smtClean="0">
                <a:solidFill>
                  <a:schemeClr val="tx1"/>
                </a:solidFill>
                <a:effectLst/>
                <a:latin typeface="+mn-lt"/>
                <a:ea typeface="+mn-ea"/>
                <a:cs typeface="+mn-cs"/>
              </a:rPr>
              <a:t>3. Nhiệm vụ và giải pháp</a:t>
            </a:r>
            <a:endParaRPr lang="en-US" sz="1200" kern="1200" smtClean="0">
              <a:solidFill>
                <a:schemeClr val="tx1"/>
              </a:solidFill>
              <a:effectLst/>
              <a:latin typeface="+mn-lt"/>
              <a:ea typeface="+mn-ea"/>
              <a:cs typeface="+mn-cs"/>
            </a:endParaRPr>
          </a:p>
          <a:p>
            <a:pPr algn="just"/>
            <a:r>
              <a:rPr lang="en-US" sz="1200"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Quán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triệt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tuyên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truyền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đưa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Nghị</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quyết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Đại</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hội</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Đảng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các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cấp</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vào</a:t>
            </a:r>
            <a:r>
              <a:rPr lang="en-US" sz="1200" b="1" kern="1200" smtClean="0">
                <a:solidFill>
                  <a:schemeClr val="tx1"/>
                </a:solidFill>
                <a:effectLst/>
                <a:latin typeface="+mn-lt"/>
                <a:ea typeface="+mn-ea"/>
                <a:cs typeface="+mn-cs"/>
              </a:rPr>
              <a:t> cuộc </a:t>
            </a:r>
            <a:r>
              <a:rPr lang="en-US" sz="1200" b="1" kern="1200" err="1" smtClean="0">
                <a:solidFill>
                  <a:schemeClr val="tx1"/>
                </a:solidFill>
                <a:effectLst/>
                <a:latin typeface="+mn-lt"/>
                <a:ea typeface="+mn-ea"/>
                <a:cs typeface="+mn-cs"/>
              </a:rPr>
              <a:t>sống</a:t>
            </a:r>
            <a:r>
              <a:rPr lang="en-US" sz="1200" kern="1200" smtClean="0">
                <a:solidFill>
                  <a:schemeClr val="tx1"/>
                </a:solidFill>
                <a:effectLst/>
                <a:latin typeface="+mn-lt"/>
                <a:ea typeface="+mn-ea"/>
                <a:cs typeface="+mn-cs"/>
              </a:rPr>
              <a:t>, hệ </a:t>
            </a:r>
            <a:r>
              <a:rPr lang="en-US" sz="1200" kern="1200" err="1" smtClean="0">
                <a:solidFill>
                  <a:schemeClr val="tx1"/>
                </a:solidFill>
                <a:effectLst/>
                <a:latin typeface="+mn-lt"/>
                <a:ea typeface="+mn-ea"/>
                <a:cs typeface="+mn-cs"/>
              </a:rPr>
              <a:t>thống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cấp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cần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tập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trung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tham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mưu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cấp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ủy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triển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khai</a:t>
            </a:r>
            <a:r>
              <a:rPr lang="vi-VN" sz="1200" kern="1200" smtClean="0">
                <a:solidFill>
                  <a:schemeClr val="tx1"/>
                </a:solidFill>
                <a:effectLst/>
                <a:latin typeface="+mn-lt"/>
                <a:ea typeface="+mn-ea"/>
                <a:cs typeface="+mn-cs"/>
              </a:rPr>
              <a:t> thực hiện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một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số</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nội</a:t>
            </a:r>
            <a:r>
              <a:rPr lang="en-US" sz="1200" kern="1200" smtClean="0">
                <a:solidFill>
                  <a:schemeClr val="tx1"/>
                </a:solidFill>
                <a:effectLst/>
                <a:latin typeface="+mn-lt"/>
                <a:ea typeface="+mn-ea"/>
                <a:cs typeface="+mn-cs"/>
              </a:rPr>
              <a:t> dung </a:t>
            </a:r>
            <a:r>
              <a:rPr lang="en-US" sz="1200" kern="1200" err="1" smtClean="0">
                <a:solidFill>
                  <a:schemeClr val="tx1"/>
                </a:solidFill>
                <a:effectLst/>
                <a:latin typeface="+mn-lt"/>
                <a:ea typeface="+mn-ea"/>
                <a:cs typeface="+mn-cs"/>
              </a:rPr>
              <a:t>trọng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tâm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sau</a:t>
            </a:r>
            <a:r>
              <a:rPr lang="en-US" sz="1200"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b="1" i="1" smtClean="0"/>
          </a:p>
          <a:p>
            <a:pPr marL="0" marR="0" indent="0" algn="just" defTabSz="914400" rtl="0" eaLnBrk="1" fontAlgn="auto" latinLnBrk="0" hangingPunct="1">
              <a:lnSpc>
                <a:spcPct val="100000"/>
              </a:lnSpc>
              <a:spcBef>
                <a:spcPts val="0"/>
              </a:spcBef>
              <a:spcAft>
                <a:spcPts val="0"/>
              </a:spcAft>
              <a:buClrTx/>
              <a:buSzTx/>
              <a:buFontTx/>
              <a:buNone/>
              <a:tabLst/>
              <a:defRPr/>
            </a:pPr>
            <a:r>
              <a:rPr lang="en-US" b="1" i="1" smtClean="0"/>
              <a:t>Thứ nhất</a:t>
            </a:r>
            <a:r>
              <a:rPr lang="en-US" b="1" smtClean="0"/>
              <a:t>, quán triệt tuyên truyền, xây dựng chương trình hành động, kế hoạch cụ thể hóa các nội dung nêu trong </a:t>
            </a:r>
            <a:r>
              <a:rPr lang="vi-VN" b="1" smtClean="0"/>
              <a:t>Nghị quyết Đại hội XI</a:t>
            </a:r>
            <a:r>
              <a:rPr lang="en-US" b="1" smtClean="0"/>
              <a:t>I</a:t>
            </a:r>
            <a:r>
              <a:rPr lang="vi-VN" b="1" smtClean="0"/>
              <a:t>I của Đảng, Nghị quyết Đại hội XV</a:t>
            </a:r>
            <a:r>
              <a:rPr lang="en-US" b="1" smtClean="0"/>
              <a:t>I</a:t>
            </a:r>
            <a:r>
              <a:rPr lang="vi-VN" b="1" smtClean="0"/>
              <a:t>I Đảng bộ tỉnh</a:t>
            </a:r>
            <a:r>
              <a:rPr lang="en-US" b="1" smtClean="0"/>
              <a:t> gắn với tiếp tục triển khai thực hiện hiệu quả các quan điểm, chủ trương, nghị quyết, </a:t>
            </a:r>
            <a:r>
              <a:rPr lang="en-US" sz="1200" b="1" smtClean="0">
                <a:latin typeface="Times New Roman" pitchFamily="18" charset="0"/>
                <a:cs typeface="Times New Roman" pitchFamily="18" charset="0"/>
              </a:rPr>
              <a:t>quyết định, chỉ thị, kết luận, quy chế, quy định của </a:t>
            </a:r>
            <a:r>
              <a:rPr lang="en-US" b="1" smtClean="0"/>
              <a:t>Đảng về CTDV, </a:t>
            </a:r>
          </a:p>
          <a:p>
            <a:pPr algn="jus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33</a:t>
            </a:fld>
            <a:endParaRPr lang="en-US"/>
          </a:p>
        </p:txBody>
      </p:sp>
    </p:spTree>
    <p:extLst>
      <p:ext uri="{BB962C8B-B14F-4D97-AF65-F5344CB8AC3E}">
        <p14:creationId xmlns:p14="http://schemas.microsoft.com/office/powerpoint/2010/main" val="1841781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mtClean="0"/>
              <a:t>   Đặc </a:t>
            </a:r>
            <a:r>
              <a:rPr lang="en-US" err="1" smtClean="0"/>
              <a:t>biệt</a:t>
            </a:r>
            <a:r>
              <a:rPr lang="en-US" smtClean="0"/>
              <a:t> </a:t>
            </a:r>
            <a:r>
              <a:rPr lang="en-US" err="1" smtClean="0"/>
              <a:t>là</a:t>
            </a:r>
            <a:r>
              <a:rPr lang="en-US" smtClean="0"/>
              <a:t> </a:t>
            </a:r>
            <a:r>
              <a:rPr lang="vi-VN" b="1" smtClean="0"/>
              <a:t>Nghị quyết số 25-NQ/TW</a:t>
            </a:r>
            <a:r>
              <a:rPr lang="vi-VN" smtClean="0"/>
              <a:t>, ngày 3/6/</a:t>
            </a:r>
            <a:r>
              <a:rPr lang="vi-VN" b="1" smtClean="0"/>
              <a:t>2013</a:t>
            </a:r>
            <a:r>
              <a:rPr lang="vi-VN" smtClean="0"/>
              <a:t>, của Hội nghị Trung ương 7 (khóa XI), </a:t>
            </a:r>
            <a:r>
              <a:rPr lang="vi-VN" b="1" smtClean="0"/>
              <a:t>về </a:t>
            </a:r>
            <a:r>
              <a:rPr lang="vi-VN" b="1" i="1" smtClean="0"/>
              <a:t>“Tăng cường và đổi mới sự lãnh đạo của Đảng đối với công tác dân vận trong tình hình mới”</a:t>
            </a:r>
            <a:r>
              <a:rPr lang="en-US" b="1" smtClean="0"/>
              <a:t> </a:t>
            </a:r>
            <a:r>
              <a:rPr lang="en-US" smtClean="0"/>
              <a:t>(0</a:t>
            </a:r>
            <a:r>
              <a:rPr lang="vi-VN" smtClean="0"/>
              <a:t>4</a:t>
            </a:r>
            <a:r>
              <a:rPr lang="en-US" smtClean="0"/>
              <a:t> </a:t>
            </a:r>
            <a:r>
              <a:rPr lang="en-US" err="1" smtClean="0"/>
              <a:t>mục</a:t>
            </a:r>
            <a:r>
              <a:rPr lang="en-US" smtClean="0"/>
              <a:t> </a:t>
            </a:r>
            <a:r>
              <a:rPr lang="en-US" err="1" smtClean="0"/>
              <a:t>tiêu</a:t>
            </a:r>
            <a:r>
              <a:rPr lang="en-US" smtClean="0"/>
              <a:t>, 05 </a:t>
            </a:r>
            <a:r>
              <a:rPr lang="en-US" err="1" smtClean="0"/>
              <a:t>quan</a:t>
            </a:r>
            <a:r>
              <a:rPr lang="en-US" smtClean="0"/>
              <a:t> </a:t>
            </a:r>
            <a:r>
              <a:rPr lang="en-US" err="1" smtClean="0"/>
              <a:t>điểm</a:t>
            </a:r>
            <a:r>
              <a:rPr lang="en-US" smtClean="0"/>
              <a:t>, 07 </a:t>
            </a:r>
            <a:r>
              <a:rPr lang="en-US" err="1" smtClean="0"/>
              <a:t>nhiệm</a:t>
            </a:r>
            <a:r>
              <a:rPr lang="en-US" smtClean="0"/>
              <a:t> </a:t>
            </a:r>
            <a:r>
              <a:rPr lang="en-US" err="1" smtClean="0"/>
              <a:t>vụ</a:t>
            </a:r>
            <a:r>
              <a:rPr lang="en-US" smtClean="0"/>
              <a:t> </a:t>
            </a:r>
            <a:r>
              <a:rPr lang="en-US" err="1" smtClean="0"/>
              <a:t>giải</a:t>
            </a:r>
            <a:r>
              <a:rPr lang="en-US" smtClean="0"/>
              <a:t> </a:t>
            </a:r>
            <a:r>
              <a:rPr lang="en-US" err="1" smtClean="0"/>
              <a:t>pháp</a:t>
            </a:r>
            <a:r>
              <a:rPr lang="en-US" smtClean="0"/>
              <a:t>); </a:t>
            </a:r>
          </a:p>
          <a:p>
            <a:pPr algn="just"/>
            <a:r>
              <a:rPr lang="en-US" sz="1200" b="1" smtClean="0">
                <a:latin typeface="Times New Roman" pitchFamily="18" charset="0"/>
                <a:cs typeface="Times New Roman" pitchFamily="18" charset="0"/>
              </a:rPr>
              <a:t>   Quyết </a:t>
            </a:r>
            <a:r>
              <a:rPr lang="en-US" sz="1200" b="1" err="1" smtClean="0">
                <a:latin typeface="Times New Roman" pitchFamily="18" charset="0"/>
                <a:cs typeface="Times New Roman" pitchFamily="18" charset="0"/>
              </a:rPr>
              <a:t>định</a:t>
            </a:r>
            <a:r>
              <a:rPr lang="en-US" sz="1200" b="1" smtClean="0">
                <a:latin typeface="Times New Roman" pitchFamily="18" charset="0"/>
                <a:cs typeface="Times New Roman" pitchFamily="18" charset="0"/>
              </a:rPr>
              <a:t> </a:t>
            </a:r>
            <a:r>
              <a:rPr lang="en-US" sz="1200" b="1" err="1" smtClean="0">
                <a:latin typeface="Times New Roman" pitchFamily="18" charset="0"/>
                <a:cs typeface="Times New Roman" pitchFamily="18" charset="0"/>
              </a:rPr>
              <a:t>số</a:t>
            </a:r>
            <a:r>
              <a:rPr lang="en-US" sz="1200" b="1" smtClean="0">
                <a:latin typeface="Times New Roman" pitchFamily="18" charset="0"/>
                <a:cs typeface="Times New Roman" pitchFamily="18" charset="0"/>
              </a:rPr>
              <a:t> 23-QĐ/TW </a:t>
            </a:r>
            <a:r>
              <a:rPr lang="en-US" sz="1200" err="1" smtClean="0">
                <a:latin typeface="Times New Roman" pitchFamily="18" charset="0"/>
                <a:cs typeface="Times New Roman" pitchFamily="18" charset="0"/>
              </a:rPr>
              <a:t>ngày</a:t>
            </a:r>
            <a:r>
              <a:rPr lang="en-US" sz="1200" smtClean="0">
                <a:latin typeface="Times New Roman" pitchFamily="18" charset="0"/>
                <a:cs typeface="Times New Roman" pitchFamily="18" charset="0"/>
              </a:rPr>
              <a:t> 30/7/2021 </a:t>
            </a:r>
            <a:r>
              <a:rPr lang="en-US" sz="1200" err="1" smtClean="0">
                <a:latin typeface="Times New Roman" pitchFamily="18" charset="0"/>
                <a:cs typeface="Times New Roman" pitchFamily="18" charset="0"/>
              </a:rPr>
              <a:t>của</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Bộ</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Chính</a:t>
            </a:r>
            <a:r>
              <a:rPr lang="en-US" sz="1200" smtClean="0">
                <a:latin typeface="Times New Roman" pitchFamily="18" charset="0"/>
                <a:cs typeface="Times New Roman" pitchFamily="18" charset="0"/>
              </a:rPr>
              <a:t> </a:t>
            </a:r>
            <a:r>
              <a:rPr lang="en-US" sz="1200" err="1" smtClean="0">
                <a:latin typeface="Times New Roman" pitchFamily="18" charset="0"/>
                <a:cs typeface="Times New Roman" pitchFamily="18" charset="0"/>
              </a:rPr>
              <a:t>trị</a:t>
            </a:r>
            <a:r>
              <a:rPr lang="en-US" sz="1200" smtClean="0">
                <a:latin typeface="Times New Roman" pitchFamily="18" charset="0"/>
                <a:cs typeface="Times New Roman" pitchFamily="18" charset="0"/>
              </a:rPr>
              <a:t> </a:t>
            </a:r>
            <a:r>
              <a:rPr lang="en-US" sz="1200" b="1" smtClean="0">
                <a:latin typeface="Times New Roman" pitchFamily="18" charset="0"/>
                <a:cs typeface="Times New Roman" pitchFamily="18" charset="0"/>
              </a:rPr>
              <a:t>“</a:t>
            </a:r>
            <a:r>
              <a:rPr lang="en-US" sz="1200" b="1" i="1" err="1" smtClean="0">
                <a:latin typeface="Times New Roman" pitchFamily="18" charset="0"/>
                <a:cs typeface="Times New Roman" pitchFamily="18" charset="0"/>
              </a:rPr>
              <a:t>về</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việc</a:t>
            </a:r>
            <a:r>
              <a:rPr lang="en-US" sz="1200" b="1" i="1" smtClean="0">
                <a:latin typeface="Times New Roman" pitchFamily="18" charset="0"/>
                <a:cs typeface="Times New Roman" pitchFamily="18" charset="0"/>
              </a:rPr>
              <a:t> ban </a:t>
            </a:r>
            <a:r>
              <a:rPr lang="en-US" sz="1200" b="1" i="1" err="1" smtClean="0">
                <a:latin typeface="Times New Roman" pitchFamily="18" charset="0"/>
                <a:cs typeface="Times New Roman" pitchFamily="18" charset="0"/>
              </a:rPr>
              <a:t>hành</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Quy</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chế</a:t>
            </a:r>
            <a:r>
              <a:rPr lang="en-US" sz="1200" b="1" i="1" smtClean="0">
                <a:latin typeface="Times New Roman" pitchFamily="18" charset="0"/>
                <a:cs typeface="Times New Roman" pitchFamily="18" charset="0"/>
              </a:rPr>
              <a:t> CTDV </a:t>
            </a:r>
            <a:r>
              <a:rPr lang="en-US" sz="1200" b="1" i="1" err="1" smtClean="0">
                <a:latin typeface="Times New Roman" pitchFamily="18" charset="0"/>
                <a:cs typeface="Times New Roman" pitchFamily="18" charset="0"/>
              </a:rPr>
              <a:t>của</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hệ</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thống</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chính</a:t>
            </a:r>
            <a:r>
              <a:rPr lang="en-US" sz="1200" b="1" i="1" smtClean="0">
                <a:latin typeface="Times New Roman" pitchFamily="18" charset="0"/>
                <a:cs typeface="Times New Roman" pitchFamily="18" charset="0"/>
              </a:rPr>
              <a:t> </a:t>
            </a:r>
            <a:r>
              <a:rPr lang="en-US" sz="1200" b="1" i="1" err="1" smtClean="0">
                <a:latin typeface="Times New Roman" pitchFamily="18" charset="0"/>
                <a:cs typeface="Times New Roman" pitchFamily="18" charset="0"/>
              </a:rPr>
              <a:t>trị</a:t>
            </a:r>
            <a:r>
              <a:rPr lang="en-US" sz="1200" b="1" smtClean="0">
                <a:latin typeface="Times New Roman" pitchFamily="18" charset="0"/>
                <a:cs typeface="Times New Roman" pitchFamily="18" charset="0"/>
              </a:rPr>
              <a:t>”</a:t>
            </a:r>
            <a:r>
              <a:rPr lang="en-US" sz="1200" smtClean="0">
                <a:latin typeface="Times New Roman" pitchFamily="18" charset="0"/>
                <a:cs typeface="Times New Roman" pitchFamily="18" charset="0"/>
              </a:rPr>
              <a:t> (04 </a:t>
            </a:r>
            <a:r>
              <a:rPr lang="en-US" sz="1200" err="1" smtClean="0">
                <a:latin typeface="Times New Roman" pitchFamily="18" charset="0"/>
                <a:cs typeface="Times New Roman" pitchFamily="18" charset="0"/>
              </a:rPr>
              <a:t>chương</a:t>
            </a:r>
            <a:r>
              <a:rPr lang="en-US" sz="1200" smtClean="0">
                <a:latin typeface="Times New Roman" pitchFamily="18" charset="0"/>
                <a:cs typeface="Times New Roman" pitchFamily="18" charset="0"/>
              </a:rPr>
              <a:t>, 28 </a:t>
            </a:r>
            <a:r>
              <a:rPr lang="en-US" sz="1200" err="1" smtClean="0">
                <a:latin typeface="Times New Roman" pitchFamily="18" charset="0"/>
                <a:cs typeface="Times New Roman" pitchFamily="18" charset="0"/>
              </a:rPr>
              <a:t>điều</a:t>
            </a:r>
            <a:r>
              <a:rPr lang="en-US" sz="1200" smtClean="0">
                <a:latin typeface="Times New Roman" pitchFamily="18" charset="0"/>
                <a:cs typeface="Times New Roman"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smtClean="0">
                <a:latin typeface="Times New Roman" pitchFamily="18" charset="0"/>
                <a:cs typeface="Times New Roman" pitchFamily="18" charset="0"/>
              </a:rPr>
              <a:t>   Chương trình hành động số 07-CTHĐ/TU</a:t>
            </a:r>
            <a:r>
              <a:rPr lang="en-US" sz="1200" smtClean="0">
                <a:latin typeface="Times New Roman" pitchFamily="18" charset="0"/>
                <a:cs typeface="Times New Roman" pitchFamily="18" charset="0"/>
              </a:rPr>
              <a:t>, ngày 15/01/2021 của Tỉnh ủy </a:t>
            </a:r>
            <a:r>
              <a:rPr lang="en-US" sz="1200" b="1" smtClean="0">
                <a:latin typeface="Times New Roman" pitchFamily="18" charset="0"/>
                <a:cs typeface="Times New Roman" pitchFamily="18" charset="0"/>
              </a:rPr>
              <a:t>về “</a:t>
            </a:r>
            <a:r>
              <a:rPr lang="en-US" sz="1200" b="1" i="1" smtClean="0">
                <a:latin typeface="Times New Roman" pitchFamily="18" charset="0"/>
                <a:cs typeface="Times New Roman" pitchFamily="18" charset="0"/>
              </a:rPr>
              <a:t>thực hiện Nghị quyết Đại hội Đảng bộ tỉnh lần thứ XVII, nhiệm kỳ 2020-2025, định hướng đến năm 2021</a:t>
            </a:r>
            <a:r>
              <a:rPr lang="en-US" sz="1200" b="1" smtClean="0">
                <a:latin typeface="Times New Roman" pitchFamily="18" charset="0"/>
                <a:cs typeface="Times New Roman"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smtClean="0">
                <a:latin typeface="Times New Roman" pitchFamily="18" charset="0"/>
                <a:cs typeface="Times New Roman" pitchFamily="18" charset="0"/>
              </a:rPr>
              <a:t>   Chương trình hành động số 07-CTr-ĐUK, </a:t>
            </a:r>
            <a:r>
              <a:rPr lang="en-US" sz="1200" b="0" smtClean="0">
                <a:latin typeface="Times New Roman" pitchFamily="18" charset="0"/>
                <a:cs typeface="Times New Roman" pitchFamily="18" charset="0"/>
              </a:rPr>
              <a:t>ngày 01/9/2021 của Đảng ủy Khối CQ&amp;DN tỉnh </a:t>
            </a:r>
            <a:r>
              <a:rPr lang="en-US" sz="1200" b="1" smtClean="0">
                <a:latin typeface="Times New Roman" pitchFamily="18" charset="0"/>
                <a:cs typeface="Times New Roman" pitchFamily="18" charset="0"/>
              </a:rPr>
              <a:t>về “</a:t>
            </a:r>
            <a:r>
              <a:rPr lang="en-US" sz="1200" b="1" i="1" smtClean="0">
                <a:latin typeface="Times New Roman" pitchFamily="18" charset="0"/>
                <a:cs typeface="Times New Roman" pitchFamily="18" charset="0"/>
              </a:rPr>
              <a:t>thực hiện Nghị quyết Đại hội toàn quốc lần thứ XIII của Đảng và Nghị quyết Đại hội   Đảng bộ tỉnh lần thứ XVII, nhiệm kỳ 2020-2025</a:t>
            </a:r>
            <a:r>
              <a:rPr lang="en-US" sz="1200" b="1" smtClean="0">
                <a:latin typeface="Times New Roman" pitchFamily="18" charset="0"/>
                <a:cs typeface="Times New Roman" pitchFamily="18" charset="0"/>
              </a:rPr>
              <a:t>”.</a:t>
            </a:r>
          </a:p>
          <a:p>
            <a:pPr algn="just"/>
            <a:endParaRPr lang="en-US" sz="120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34</a:t>
            </a:fld>
            <a:endParaRPr lang="en-US"/>
          </a:p>
        </p:txBody>
      </p:sp>
    </p:spTree>
    <p:extLst>
      <p:ext uri="{BB962C8B-B14F-4D97-AF65-F5344CB8AC3E}">
        <p14:creationId xmlns:p14="http://schemas.microsoft.com/office/powerpoint/2010/main" val="189250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hai</a:t>
            </a:r>
            <a:r>
              <a:rPr lang="en-US" sz="1200"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tổ</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nghiêm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túc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quan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điểm</a:t>
            </a:r>
            <a:r>
              <a:rPr lang="en-US" sz="1200" b="1" i="0"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là</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gốc</a:t>
            </a:r>
            <a:r>
              <a:rPr lang="en-US" sz="1200" b="1" i="0" kern="1200" smtClean="0">
                <a:solidFill>
                  <a:schemeClr val="tx1"/>
                </a:solidFill>
                <a:effectLst/>
                <a:latin typeface="+mn-lt"/>
                <a:ea typeface="+mn-ea"/>
                <a:cs typeface="+mn-cs"/>
              </a:rPr>
              <a:t>”, “</a:t>
            </a:r>
            <a:r>
              <a:rPr lang="en-US" sz="1200" b="1" i="1" kern="1200" smtClean="0">
                <a:solidFill>
                  <a:schemeClr val="tx1"/>
                </a:solidFill>
                <a:effectLst/>
                <a:latin typeface="+mn-lt"/>
                <a:ea typeface="+mn-ea"/>
                <a:cs typeface="+mn-cs"/>
              </a:rPr>
              <a:t>Ý </a:t>
            </a:r>
            <a:r>
              <a:rPr lang="en-US" sz="1200" b="1" i="1" kern="1200" err="1" smtClean="0">
                <a:solidFill>
                  <a:schemeClr val="tx1"/>
                </a:solidFill>
                <a:effectLst/>
                <a:latin typeface="+mn-lt"/>
                <a:ea typeface="+mn-ea"/>
                <a:cs typeface="+mn-cs"/>
              </a:rPr>
              <a:t>Đảng</a:t>
            </a:r>
            <a:r>
              <a:rPr lang="vi-VN" sz="1200" b="1" i="1" kern="1200" smtClean="0">
                <a:solidFill>
                  <a:schemeClr val="tx1"/>
                </a:solidFill>
                <a:effectLst/>
                <a:latin typeface="+mn-lt"/>
                <a:ea typeface="+mn-ea"/>
                <a:cs typeface="+mn-cs"/>
              </a:rPr>
              <a:t> -</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lòng</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lấy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làm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trung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tâm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thể</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nguồn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mạnh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cuộc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đổi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mới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dựa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để</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xây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dựng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hành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phát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huy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rộng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rãi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quyền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làm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vai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trò</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thể</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cố</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nâng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cao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niềm</a:t>
            </a:r>
            <a:r>
              <a:rPr lang="en-US" sz="1200" b="1" i="0" kern="1200" smtClean="0">
                <a:solidFill>
                  <a:schemeClr val="tx1"/>
                </a:solidFill>
                <a:effectLst/>
                <a:latin typeface="+mn-lt"/>
                <a:ea typeface="+mn-ea"/>
                <a:cs typeface="+mn-cs"/>
              </a:rPr>
              <a:t> tin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tăng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cường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đồng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thuận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xã</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sự</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chuyển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biến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mạnh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mẽ</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về</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nhận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trách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nhiệm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cấp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ủy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tổ</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HTCT, </a:t>
            </a:r>
            <a:r>
              <a:rPr lang="en-US" sz="1200" b="1" i="0" kern="1200" err="1" smtClean="0">
                <a:solidFill>
                  <a:schemeClr val="tx1"/>
                </a:solidFill>
                <a:effectLst/>
                <a:latin typeface="+mn-lt"/>
                <a:ea typeface="+mn-ea"/>
                <a:cs typeface="+mn-cs"/>
              </a:rPr>
              <a:t>người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đứng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đầu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bộ</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lãnh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quản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lý</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viên</a:t>
            </a:r>
            <a:r>
              <a:rPr lang="en-US" sz="1200" b="1" i="0" kern="1200" smtClean="0">
                <a:solidFill>
                  <a:schemeClr val="tx1"/>
                </a:solidFill>
                <a:effectLst/>
                <a:latin typeface="+mn-lt"/>
                <a:ea typeface="+mn-ea"/>
                <a:cs typeface="+mn-cs"/>
              </a:rPr>
              <a:t>, CBCC-VC, </a:t>
            </a:r>
            <a:r>
              <a:rPr lang="en-US" sz="1200" b="1" i="0" kern="1200" err="1" smtClean="0">
                <a:solidFill>
                  <a:schemeClr val="tx1"/>
                </a:solidFill>
                <a:effectLst/>
                <a:latin typeface="+mn-lt"/>
                <a:ea typeface="+mn-ea"/>
                <a:cs typeface="+mn-cs"/>
              </a:rPr>
              <a:t>đoàn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viên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viên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bộ</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chiến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sỹ</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lượng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vũ</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trang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về</a:t>
            </a:r>
            <a:r>
              <a:rPr lang="en-US" sz="1200" b="1" i="0" kern="1200" smtClean="0">
                <a:solidFill>
                  <a:schemeClr val="tx1"/>
                </a:solidFill>
                <a:effectLst/>
                <a:latin typeface="+mn-lt"/>
                <a:ea typeface="+mn-ea"/>
                <a:cs typeface="+mn-cs"/>
              </a:rPr>
              <a:t> CTDV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tư</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tưởng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vận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tịch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Hồ</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Chí</a:t>
            </a:r>
            <a:r>
              <a:rPr lang="en-US" sz="1200" b="1" i="0" kern="1200" smtClean="0">
                <a:solidFill>
                  <a:schemeClr val="tx1"/>
                </a:solidFill>
                <a:effectLst/>
                <a:latin typeface="+mn-lt"/>
                <a:ea typeface="+mn-ea"/>
                <a:cs typeface="+mn-cs"/>
              </a:rPr>
              <a:t> Minh.</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35</a:t>
            </a:fld>
            <a:endParaRPr lang="en-US"/>
          </a:p>
        </p:txBody>
      </p:sp>
    </p:spTree>
    <p:extLst>
      <p:ext uri="{BB962C8B-B14F-4D97-AF65-F5344CB8AC3E}">
        <p14:creationId xmlns:p14="http://schemas.microsoft.com/office/powerpoint/2010/main" val="330790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tham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mưu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đổi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mới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phương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lãnh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về</a:t>
            </a:r>
            <a:r>
              <a:rPr lang="en-US" sz="1200" b="1" i="0" kern="1200" smtClean="0">
                <a:solidFill>
                  <a:schemeClr val="tx1"/>
                </a:solidFill>
                <a:effectLst/>
                <a:latin typeface="+mn-lt"/>
                <a:ea typeface="+mn-ea"/>
                <a:cs typeface="+mn-cs"/>
              </a:rPr>
              <a:t> CTDV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HTCT,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tộc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tôn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xây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dựng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QCDC ở </a:t>
            </a:r>
            <a:r>
              <a:rPr lang="en-US" sz="1200" b="1" i="0" kern="1200" err="1" smtClean="0">
                <a:solidFill>
                  <a:schemeClr val="tx1"/>
                </a:solidFill>
                <a:effectLst/>
                <a:latin typeface="+mn-lt"/>
                <a:ea typeface="+mn-ea"/>
                <a:cs typeface="+mn-cs"/>
              </a:rPr>
              <a:t>cơ</a:t>
            </a:r>
            <a:r>
              <a:rPr lang="en-US" sz="1200" b="1" i="0" kern="1200" smtClean="0">
                <a:solidFill>
                  <a:schemeClr val="tx1"/>
                </a:solidFill>
                <a:effectLst/>
                <a:latin typeface="+mn-lt"/>
                <a:ea typeface="+mn-ea"/>
                <a:cs typeface="+mn-cs"/>
              </a:rPr>
              <a:t> ở, CTDV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lượng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vũ</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trang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an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quần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chúng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tăng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cường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tuyên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truyền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vận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động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đường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lối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trương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chính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sách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nước</a:t>
            </a:r>
            <a:r>
              <a:rPr lang="en-US" sz="1200" b="1" i="0" kern="1200" smtClean="0">
                <a:solidFill>
                  <a:schemeClr val="tx1"/>
                </a:solidFill>
                <a:effectLst/>
                <a:latin typeface="+mn-lt"/>
                <a:ea typeface="+mn-ea"/>
                <a:cs typeface="+mn-cs"/>
              </a:rPr>
              <a:t>, ý </a:t>
            </a:r>
            <a:r>
              <a:rPr lang="en-US" sz="1200" b="1" i="0" kern="1200" err="1" smtClean="0">
                <a:solidFill>
                  <a:schemeClr val="tx1"/>
                </a:solidFill>
                <a:effectLst/>
                <a:latin typeface="+mn-lt"/>
                <a:ea typeface="+mn-ea"/>
                <a:cs typeface="+mn-cs"/>
              </a:rPr>
              <a:t>thức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chấp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hành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pháp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luật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trách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nhiệm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nghĩa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vụ</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quả</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trào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đua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yêu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nước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cuộc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vận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động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trào</a:t>
            </a:r>
            <a:r>
              <a:rPr lang="en-US" sz="1200" b="1" i="0"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vận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khéo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mỗi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cấp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ngành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hướng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mạnh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hoạt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động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về</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cơ</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sở</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nắm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dự</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đúng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tình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hình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tham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mưu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đề</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xuất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cấp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ủy</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chỉ</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quyết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kịp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thời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thỏa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những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nguyện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vọng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chính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36</a:t>
            </a:fld>
            <a:endParaRPr lang="en-US"/>
          </a:p>
        </p:txBody>
      </p:sp>
    </p:spTree>
    <p:extLst>
      <p:ext uri="{BB962C8B-B14F-4D97-AF65-F5344CB8AC3E}">
        <p14:creationId xmlns:p14="http://schemas.microsoft.com/office/powerpoint/2010/main" val="3314546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Tiếp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tục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tốt</a:t>
            </a:r>
            <a:r>
              <a:rPr lang="en-US" sz="1200" b="1" i="0" kern="1200" smtClean="0">
                <a:solidFill>
                  <a:schemeClr val="tx1"/>
                </a:solidFill>
                <a:effectLst/>
                <a:latin typeface="+mn-lt"/>
                <a:ea typeface="+mn-ea"/>
                <a:cs typeface="+mn-cs"/>
              </a:rPr>
              <a:t> CTDV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phóng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mặt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bằng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để</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dự</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án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động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lực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trọng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điểm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tỉnh</a:t>
            </a:r>
            <a:r>
              <a:rPr lang="en-US" sz="1200" i="0" kern="1200" smtClean="0">
                <a:solidFill>
                  <a:schemeClr val="tx1"/>
                </a:solidFill>
                <a:effectLst/>
                <a:latin typeface="+mn-lt"/>
                <a:ea typeface="+mn-ea"/>
                <a:cs typeface="+mn-cs"/>
              </a:rPr>
              <a:t>; </a:t>
            </a:r>
            <a:r>
              <a:rPr lang="en-US" sz="1200" b="1" i="0" kern="1200" smtClean="0">
                <a:solidFill>
                  <a:schemeClr val="tx1"/>
                </a:solidFill>
                <a:effectLst/>
                <a:latin typeface="+mn-lt"/>
                <a:ea typeface="+mn-ea"/>
                <a:cs typeface="+mn-cs"/>
              </a:rPr>
              <a:t>CTDV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hòa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và</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giải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quyết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mâu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thuẫn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bộ</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Tham</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mưu</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cấp</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ủy</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nghiên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cứu</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và</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xây</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dựng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các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đề</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án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đề</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tài</a:t>
            </a:r>
            <a:r>
              <a:rPr lang="en-US" sz="1200" i="0" kern="1200" smtClean="0">
                <a:solidFill>
                  <a:schemeClr val="tx1"/>
                </a:solidFill>
                <a:effectLst/>
                <a:latin typeface="+mn-lt"/>
                <a:ea typeface="+mn-ea"/>
                <a:cs typeface="+mn-cs"/>
              </a:rPr>
              <a:t>; ban </a:t>
            </a:r>
            <a:r>
              <a:rPr lang="en-US" sz="1200" i="0" kern="1200" err="1" smtClean="0">
                <a:solidFill>
                  <a:schemeClr val="tx1"/>
                </a:solidFill>
                <a:effectLst/>
                <a:latin typeface="+mn-lt"/>
                <a:ea typeface="+mn-ea"/>
                <a:cs typeface="+mn-cs"/>
              </a:rPr>
              <a:t>hành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các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nghị</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quyết</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chỉ</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thị</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tổ</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chức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hội</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thảo</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hội</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nghị</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chuyên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đề</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nhằm</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tăng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cường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sự</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lãnh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đạo</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của</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Đảng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đối</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với</a:t>
            </a:r>
            <a:r>
              <a:rPr lang="en-US" sz="1200" i="0" kern="1200" smtClean="0">
                <a:solidFill>
                  <a:schemeClr val="tx1"/>
                </a:solidFill>
                <a:effectLst/>
                <a:latin typeface="+mn-lt"/>
                <a:ea typeface="+mn-ea"/>
                <a:cs typeface="+mn-cs"/>
              </a:rPr>
              <a:t> CTDV </a:t>
            </a:r>
            <a:r>
              <a:rPr lang="en-US" sz="1200" i="0" kern="1200" err="1" smtClean="0">
                <a:solidFill>
                  <a:schemeClr val="tx1"/>
                </a:solidFill>
                <a:effectLst/>
                <a:latin typeface="+mn-lt"/>
                <a:ea typeface="+mn-ea"/>
                <a:cs typeface="+mn-cs"/>
              </a:rPr>
              <a:t>của</a:t>
            </a:r>
            <a:r>
              <a:rPr lang="en-US" sz="1200" i="0" kern="1200" smtClean="0">
                <a:solidFill>
                  <a:schemeClr val="tx1"/>
                </a:solidFill>
                <a:effectLst/>
                <a:latin typeface="+mn-lt"/>
                <a:ea typeface="+mn-ea"/>
                <a:cs typeface="+mn-cs"/>
              </a:rPr>
              <a:t> HTCT </a:t>
            </a:r>
            <a:r>
              <a:rPr lang="en-US" sz="1200" i="0" kern="1200" err="1" smtClean="0">
                <a:solidFill>
                  <a:schemeClr val="tx1"/>
                </a:solidFill>
                <a:effectLst/>
                <a:latin typeface="+mn-lt"/>
                <a:ea typeface="+mn-ea"/>
                <a:cs typeface="+mn-cs"/>
              </a:rPr>
              <a:t>trong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tình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hình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mới</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và</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thực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hiện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tốt</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chức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năng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nhiệm</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vụ</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của</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hệ</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thống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dân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vận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các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cấp</a:t>
            </a:r>
            <a:r>
              <a:rPr lang="en-US" sz="1200"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Tổ</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chức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hội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nghị</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tổng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kết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biểu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dương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điển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hình</a:t>
            </a:r>
            <a:r>
              <a:rPr lang="en-US" sz="1200" b="1" i="0"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Dân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vận</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khéo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trong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toàn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tỉnh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giai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đoạn</a:t>
            </a:r>
            <a:r>
              <a:rPr lang="en-US" sz="1200" b="1" i="0" kern="1200" smtClean="0">
                <a:solidFill>
                  <a:schemeClr val="tx1"/>
                </a:solidFill>
                <a:effectLst/>
                <a:latin typeface="+mn-lt"/>
                <a:ea typeface="+mn-ea"/>
                <a:cs typeface="+mn-cs"/>
              </a:rPr>
              <a:t> 2020-2025.</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37</a:t>
            </a:fld>
            <a:endParaRPr lang="en-US"/>
          </a:p>
        </p:txBody>
      </p:sp>
    </p:spTree>
    <p:extLst>
      <p:ext uri="{BB962C8B-B14F-4D97-AF65-F5344CB8AC3E}">
        <p14:creationId xmlns:p14="http://schemas.microsoft.com/office/powerpoint/2010/main" val="3249511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i="1" err="1" smtClean="0"/>
              <a:t>Thứ</a:t>
            </a:r>
            <a:r>
              <a:rPr lang="en-US" b="1" i="1" smtClean="0"/>
              <a:t> </a:t>
            </a:r>
            <a:r>
              <a:rPr lang="en-US" b="1" i="1" err="1" smtClean="0"/>
              <a:t>tư</a:t>
            </a:r>
            <a:r>
              <a:rPr lang="en-US" smtClean="0"/>
              <a:t>, </a:t>
            </a:r>
            <a:r>
              <a:rPr lang="en-US" b="1" err="1" smtClean="0"/>
              <a:t>tiếp</a:t>
            </a:r>
            <a:r>
              <a:rPr lang="en-US" b="1" smtClean="0"/>
              <a:t> </a:t>
            </a:r>
            <a:r>
              <a:rPr lang="en-US" b="1" err="1" smtClean="0"/>
              <a:t>tục</a:t>
            </a:r>
            <a:r>
              <a:rPr lang="en-US" b="1" smtClean="0"/>
              <a:t> </a:t>
            </a:r>
            <a:r>
              <a:rPr lang="en-US" b="1" err="1" smtClean="0"/>
              <a:t>đẩy</a:t>
            </a:r>
            <a:r>
              <a:rPr lang="en-US" b="1" smtClean="0"/>
              <a:t> </a:t>
            </a:r>
            <a:r>
              <a:rPr lang="en-US" b="1" err="1" smtClean="0"/>
              <a:t>mạnh</a:t>
            </a:r>
            <a:r>
              <a:rPr lang="en-US" b="1" smtClean="0"/>
              <a:t> </a:t>
            </a:r>
            <a:r>
              <a:rPr lang="en-US" b="1" err="1" smtClean="0"/>
              <a:t>thực</a:t>
            </a:r>
            <a:r>
              <a:rPr lang="en-US" b="1" smtClean="0"/>
              <a:t> </a:t>
            </a:r>
            <a:r>
              <a:rPr lang="en-US" b="1" err="1" smtClean="0"/>
              <a:t>hiện</a:t>
            </a:r>
            <a:r>
              <a:rPr lang="en-US" b="1" smtClean="0"/>
              <a:t> </a:t>
            </a:r>
            <a:r>
              <a:rPr lang="en-US" b="1" err="1" smtClean="0"/>
              <a:t>các</a:t>
            </a:r>
            <a:r>
              <a:rPr lang="en-US" b="1" smtClean="0"/>
              <a:t> </a:t>
            </a:r>
            <a:r>
              <a:rPr lang="en-US" b="1" err="1" smtClean="0"/>
              <a:t>chủ</a:t>
            </a:r>
            <a:r>
              <a:rPr lang="en-US" b="1" smtClean="0"/>
              <a:t> </a:t>
            </a:r>
            <a:r>
              <a:rPr lang="en-US" b="1" err="1" smtClean="0"/>
              <a:t>trương</a:t>
            </a:r>
            <a:r>
              <a:rPr lang="en-US" b="1" smtClean="0"/>
              <a:t> </a:t>
            </a:r>
            <a:r>
              <a:rPr lang="en-US" b="1" err="1" smtClean="0"/>
              <a:t>của</a:t>
            </a:r>
            <a:r>
              <a:rPr lang="en-US" b="1" smtClean="0"/>
              <a:t> </a:t>
            </a:r>
            <a:r>
              <a:rPr lang="en-US" b="1" err="1" smtClean="0"/>
              <a:t>Đảng</a:t>
            </a:r>
            <a:r>
              <a:rPr lang="en-US" b="1" smtClean="0"/>
              <a:t>, của</a:t>
            </a:r>
            <a:r>
              <a:rPr lang="en-US" b="1" baseline="0" smtClean="0"/>
              <a:t> Nhà nước, của tỉnh </a:t>
            </a:r>
            <a:r>
              <a:rPr lang="en-US" b="1" smtClean="0"/>
              <a:t>“</a:t>
            </a:r>
            <a:r>
              <a:rPr lang="vi-VN" b="1" i="1" smtClean="0"/>
              <a:t>về tăng cường và đổi mới công tác dân vận trong cơ quan hành chính nhà nước, chính quyền các cấp trong tình hình mới</a:t>
            </a:r>
            <a:r>
              <a:rPr lang="en-US" b="1" smtClean="0"/>
              <a:t>” ”. Phát huy tối đa hiệu quả CTDV chính quyền, các cơ quan nhà nước</a:t>
            </a:r>
            <a:r>
              <a:rPr lang="vi-VN" b="1" smtClean="0"/>
              <a:t> các cấp</a:t>
            </a:r>
            <a:r>
              <a:rPr lang="en-US" b="1" smtClean="0"/>
              <a:t> đáp ứng yêu cầu thực hiện nhiệm vụ trong tình hình mới </a:t>
            </a:r>
            <a:r>
              <a:rPr lang="de-DE" b="1" smtClean="0"/>
              <a:t>và xem đây là khâu đột phá CTDV giai đoạn 2021-2025.  </a:t>
            </a:r>
            <a:endParaRPr lang="en-US" b="1" smtClean="0"/>
          </a:p>
          <a:p>
            <a:pPr algn="just"/>
            <a:r>
              <a:rPr lang="en-US" b="1" smtClean="0"/>
              <a:t>(Kính</a:t>
            </a:r>
            <a:r>
              <a:rPr lang="en-US" b="1" baseline="0" smtClean="0"/>
              <a:t> </a:t>
            </a:r>
            <a:r>
              <a:rPr lang="en-US" b="1" smtClean="0"/>
              <a:t>đề</a:t>
            </a:r>
            <a:r>
              <a:rPr lang="en-US" b="1" baseline="0" smtClean="0"/>
              <a:t> </a:t>
            </a:r>
            <a:r>
              <a:rPr lang="en-US" b="1" baseline="0" err="1" smtClean="0"/>
              <a:t>nghị</a:t>
            </a:r>
            <a:r>
              <a:rPr lang="en-US" b="1" baseline="0" smtClean="0"/>
              <a:t> </a:t>
            </a:r>
            <a:r>
              <a:rPr lang="en-US" b="1" err="1" smtClean="0"/>
              <a:t>các</a:t>
            </a:r>
            <a:r>
              <a:rPr lang="en-US" b="1" smtClean="0"/>
              <a:t> </a:t>
            </a:r>
            <a:r>
              <a:rPr lang="en-US" b="1" err="1" smtClean="0"/>
              <a:t>cấp</a:t>
            </a:r>
            <a:r>
              <a:rPr lang="en-US" b="1" smtClean="0"/>
              <a:t> </a:t>
            </a:r>
            <a:r>
              <a:rPr lang="en-US" b="1" err="1" smtClean="0"/>
              <a:t>ủy</a:t>
            </a:r>
            <a:r>
              <a:rPr lang="en-US" b="1" smtClean="0"/>
              <a:t>, TCCS </a:t>
            </a:r>
            <a:r>
              <a:rPr lang="en-US" b="1" err="1" smtClean="0"/>
              <a:t>đảng</a:t>
            </a:r>
            <a:r>
              <a:rPr lang="en-US" b="1" baseline="0" smtClean="0"/>
              <a:t> </a:t>
            </a:r>
            <a:r>
              <a:rPr lang="en-US" b="1" baseline="0" err="1" smtClean="0"/>
              <a:t>trực</a:t>
            </a:r>
            <a:r>
              <a:rPr lang="en-US" b="1" smtClean="0"/>
              <a:t> </a:t>
            </a:r>
            <a:r>
              <a:rPr lang="en-US" b="1" err="1" smtClean="0"/>
              <a:t>thuộc</a:t>
            </a:r>
            <a:r>
              <a:rPr lang="en-US" b="1" smtClean="0"/>
              <a:t> </a:t>
            </a:r>
            <a:r>
              <a:rPr lang="en-US" b="1" err="1" smtClean="0"/>
              <a:t>Đảng</a:t>
            </a:r>
            <a:r>
              <a:rPr lang="en-US" b="1" smtClean="0"/>
              <a:t> </a:t>
            </a:r>
            <a:r>
              <a:rPr lang="en-US" b="1" err="1" smtClean="0"/>
              <a:t>ủy</a:t>
            </a:r>
            <a:r>
              <a:rPr lang="en-US" b="1" smtClean="0"/>
              <a:t> </a:t>
            </a:r>
            <a:r>
              <a:rPr lang="en-US" b="1" err="1" smtClean="0"/>
              <a:t>Khối</a:t>
            </a:r>
            <a:r>
              <a:rPr lang="en-US" b="1" smtClean="0"/>
              <a:t> </a:t>
            </a:r>
            <a:r>
              <a:rPr lang="en-US" b="1" err="1" smtClean="0"/>
              <a:t>Cơ</a:t>
            </a:r>
            <a:r>
              <a:rPr lang="en-US" b="1" smtClean="0"/>
              <a:t> </a:t>
            </a:r>
            <a:r>
              <a:rPr lang="en-US" b="1" err="1" smtClean="0"/>
              <a:t>quan</a:t>
            </a:r>
            <a:r>
              <a:rPr lang="en-US" b="1" smtClean="0"/>
              <a:t> </a:t>
            </a:r>
            <a:r>
              <a:rPr lang="en-US" b="1" err="1" smtClean="0"/>
              <a:t>và</a:t>
            </a:r>
            <a:r>
              <a:rPr lang="en-US" b="1" smtClean="0"/>
              <a:t> </a:t>
            </a:r>
            <a:r>
              <a:rPr lang="en-US" b="1" err="1" smtClean="0"/>
              <a:t>Doanh</a:t>
            </a:r>
            <a:r>
              <a:rPr lang="en-US" b="1" smtClean="0"/>
              <a:t> </a:t>
            </a:r>
            <a:r>
              <a:rPr lang="en-US" b="1" err="1" smtClean="0"/>
              <a:t>nghiệp</a:t>
            </a:r>
            <a:r>
              <a:rPr lang="en-US" b="1" smtClean="0"/>
              <a:t> </a:t>
            </a:r>
            <a:r>
              <a:rPr lang="en-US" b="1" err="1" smtClean="0"/>
              <a:t>tỉnh</a:t>
            </a:r>
            <a:r>
              <a:rPr lang="en-US" b="1" smtClean="0"/>
              <a:t> </a:t>
            </a:r>
            <a:r>
              <a:rPr lang="en-US" b="1" err="1" smtClean="0"/>
              <a:t>nghiên</a:t>
            </a:r>
            <a:r>
              <a:rPr lang="en-US" b="1" baseline="0" smtClean="0"/>
              <a:t> </a:t>
            </a:r>
            <a:r>
              <a:rPr lang="en-US" b="1" baseline="0" err="1" smtClean="0"/>
              <a:t>cứu</a:t>
            </a:r>
            <a:r>
              <a:rPr lang="en-US" b="1" baseline="0" smtClean="0"/>
              <a:t>, </a:t>
            </a:r>
            <a:r>
              <a:rPr lang="en-US" b="1" baseline="0" err="1" smtClean="0"/>
              <a:t>quán</a:t>
            </a:r>
            <a:r>
              <a:rPr lang="en-US" b="1" baseline="0" smtClean="0"/>
              <a:t> </a:t>
            </a:r>
            <a:r>
              <a:rPr lang="en-US" b="1" baseline="0" err="1" smtClean="0"/>
              <a:t>triệt</a:t>
            </a:r>
            <a:r>
              <a:rPr lang="en-US" b="1" baseline="0" smtClean="0"/>
              <a:t>, </a:t>
            </a:r>
            <a:r>
              <a:rPr lang="en-US" b="1" baseline="0" err="1" smtClean="0"/>
              <a:t>triển</a:t>
            </a:r>
            <a:r>
              <a:rPr lang="en-US" b="1" baseline="0" smtClean="0"/>
              <a:t> </a:t>
            </a:r>
            <a:r>
              <a:rPr lang="en-US" b="1" baseline="0" err="1" smtClean="0"/>
              <a:t>khai</a:t>
            </a:r>
            <a:r>
              <a:rPr lang="en-US" b="1" baseline="0" smtClean="0"/>
              <a:t> </a:t>
            </a:r>
            <a:r>
              <a:rPr lang="en-US" b="1" err="1" smtClean="0"/>
              <a:t>thực</a:t>
            </a:r>
            <a:r>
              <a:rPr lang="en-US" b="1" smtClean="0"/>
              <a:t> </a:t>
            </a:r>
            <a:r>
              <a:rPr lang="en-US" b="1" err="1" smtClean="0"/>
              <a:t>hiện</a:t>
            </a:r>
            <a:r>
              <a:rPr lang="en-US" b="1" smtClean="0"/>
              <a:t> </a:t>
            </a:r>
            <a:r>
              <a:rPr lang="en-US" b="1" err="1" smtClean="0"/>
              <a:t>nghiêm</a:t>
            </a:r>
            <a:r>
              <a:rPr lang="en-US" b="1" baseline="0" smtClean="0"/>
              <a:t> </a:t>
            </a:r>
            <a:r>
              <a:rPr lang="en-US" b="1" baseline="0" err="1" smtClean="0"/>
              <a:t>túc</a:t>
            </a:r>
            <a:r>
              <a:rPr lang="en-US" b="1" baseline="0" smtClean="0"/>
              <a:t>, </a:t>
            </a:r>
            <a:r>
              <a:rPr lang="en-US" b="1" baseline="0" err="1" smtClean="0"/>
              <a:t>đồng</a:t>
            </a:r>
            <a:r>
              <a:rPr lang="en-US" b="1" baseline="0" smtClean="0"/>
              <a:t> </a:t>
            </a:r>
            <a:r>
              <a:rPr lang="en-US" b="1" baseline="0" err="1" smtClean="0"/>
              <a:t>bộ</a:t>
            </a:r>
            <a:r>
              <a:rPr lang="en-US" b="1" baseline="0" smtClean="0"/>
              <a:t>, </a:t>
            </a:r>
            <a:r>
              <a:rPr lang="en-US" b="1" baseline="0" err="1" smtClean="0"/>
              <a:t>quyết</a:t>
            </a:r>
            <a:r>
              <a:rPr lang="en-US" b="1" baseline="0" smtClean="0"/>
              <a:t> </a:t>
            </a:r>
            <a:r>
              <a:rPr lang="en-US" b="1" baseline="0" err="1" smtClean="0"/>
              <a:t>liệt</a:t>
            </a:r>
            <a:r>
              <a:rPr lang="en-US" b="1" baseline="0" smtClean="0"/>
              <a:t>, </a:t>
            </a:r>
            <a:r>
              <a:rPr lang="en-US" b="1" baseline="0" err="1" smtClean="0"/>
              <a:t>hiệu</a:t>
            </a:r>
            <a:r>
              <a:rPr lang="en-US" b="1" baseline="0" smtClean="0"/>
              <a:t> </a:t>
            </a:r>
            <a:r>
              <a:rPr lang="en-US" b="1" baseline="0" err="1" smtClean="0"/>
              <a:t>quả</a:t>
            </a:r>
            <a:r>
              <a:rPr lang="en-US" b="1" baseline="0" smtClean="0"/>
              <a:t> </a:t>
            </a:r>
            <a:r>
              <a:rPr lang="en-US" b="1" baseline="0" err="1" smtClean="0"/>
              <a:t>và</a:t>
            </a:r>
            <a:r>
              <a:rPr lang="en-US" b="1" baseline="0" smtClean="0"/>
              <a:t> </a:t>
            </a:r>
            <a:r>
              <a:rPr lang="en-US" b="1" baseline="0" err="1" smtClean="0"/>
              <a:t>thực</a:t>
            </a:r>
            <a:r>
              <a:rPr lang="en-US" b="1" baseline="0" smtClean="0"/>
              <a:t> </a:t>
            </a:r>
            <a:r>
              <a:rPr lang="en-US" b="1" baseline="0" err="1" smtClean="0"/>
              <a:t>chất</a:t>
            </a:r>
            <a:r>
              <a:rPr lang="en-US" b="1" baseline="0" smtClean="0"/>
              <a:t> </a:t>
            </a:r>
            <a:r>
              <a:rPr lang="de-DE" b="1" smtClean="0"/>
              <a:t>Nghị quyết chuyên</a:t>
            </a:r>
            <a:r>
              <a:rPr lang="de-DE" b="1" baseline="0" smtClean="0"/>
              <a:t> đề</a:t>
            </a:r>
            <a:r>
              <a:rPr lang="de-DE" b="1" smtClean="0"/>
              <a:t> số 02-NQ/ĐUK ngày 13/4/2021 của Đảng ủy Khối CQ&amp;DN tỉnh </a:t>
            </a:r>
            <a:r>
              <a:rPr lang="vi-VN" b="1" smtClean="0"/>
              <a:t>“</a:t>
            </a:r>
            <a:r>
              <a:rPr lang="en-US" b="1" i="1" err="1" smtClean="0"/>
              <a:t>Về</a:t>
            </a:r>
            <a:r>
              <a:rPr lang="en-US" b="1" i="1" smtClean="0"/>
              <a:t> </a:t>
            </a:r>
            <a:r>
              <a:rPr lang="en-US" b="1" i="1" err="1" smtClean="0"/>
              <a:t>nâng</a:t>
            </a:r>
            <a:r>
              <a:rPr lang="en-US" b="1" i="1" smtClean="0"/>
              <a:t> </a:t>
            </a:r>
            <a:r>
              <a:rPr lang="en-US" b="1" i="1" err="1" smtClean="0"/>
              <a:t>cao</a:t>
            </a:r>
            <a:r>
              <a:rPr lang="en-US" b="1" i="1" smtClean="0"/>
              <a:t> </a:t>
            </a:r>
            <a:r>
              <a:rPr lang="en-US" b="1" i="1" err="1" smtClean="0"/>
              <a:t>hiệu</a:t>
            </a:r>
            <a:r>
              <a:rPr lang="en-US" b="1" i="1" smtClean="0"/>
              <a:t> </a:t>
            </a:r>
            <a:r>
              <a:rPr lang="en-US" b="1" i="1" err="1" smtClean="0"/>
              <a:t>quả</a:t>
            </a:r>
            <a:r>
              <a:rPr lang="en-US" b="1" i="1" smtClean="0"/>
              <a:t> </a:t>
            </a:r>
            <a:r>
              <a:rPr lang="en-US" b="1" i="1" err="1" smtClean="0"/>
              <a:t>công</a:t>
            </a:r>
            <a:r>
              <a:rPr lang="en-US" b="1" i="1" smtClean="0"/>
              <a:t> </a:t>
            </a:r>
            <a:r>
              <a:rPr lang="en-US" b="1" i="1" err="1" smtClean="0"/>
              <a:t>tác</a:t>
            </a:r>
            <a:r>
              <a:rPr lang="en-US" b="1" i="1" smtClean="0"/>
              <a:t> </a:t>
            </a:r>
            <a:r>
              <a:rPr lang="en-US" b="1" i="1" err="1" smtClean="0"/>
              <a:t>dân</a:t>
            </a:r>
            <a:r>
              <a:rPr lang="en-US" b="1" i="1" smtClean="0"/>
              <a:t> </a:t>
            </a:r>
            <a:r>
              <a:rPr lang="en-US" b="1" i="1" err="1" smtClean="0"/>
              <a:t>vận</a:t>
            </a:r>
            <a:r>
              <a:rPr lang="en-US" b="1" i="1" smtClean="0"/>
              <a:t> </a:t>
            </a:r>
            <a:r>
              <a:rPr lang="en-US" b="1" i="1" err="1" smtClean="0"/>
              <a:t>trong</a:t>
            </a:r>
            <a:r>
              <a:rPr lang="en-US" b="1" i="1" smtClean="0"/>
              <a:t> </a:t>
            </a:r>
            <a:r>
              <a:rPr lang="en-US" b="1" i="1" err="1" smtClean="0"/>
              <a:t>các</a:t>
            </a:r>
            <a:r>
              <a:rPr lang="en-US" b="1" i="1" smtClean="0"/>
              <a:t> </a:t>
            </a:r>
            <a:r>
              <a:rPr lang="en-US" b="1" i="1" err="1" smtClean="0"/>
              <a:t>cơ</a:t>
            </a:r>
            <a:r>
              <a:rPr lang="en-US" b="1" i="1" smtClean="0"/>
              <a:t> </a:t>
            </a:r>
            <a:r>
              <a:rPr lang="en-US" b="1" i="1" err="1" smtClean="0"/>
              <a:t>quan</a:t>
            </a:r>
            <a:r>
              <a:rPr lang="en-US" b="1" i="1" smtClean="0"/>
              <a:t> </a:t>
            </a:r>
            <a:r>
              <a:rPr lang="en-US" b="1" i="1" err="1" smtClean="0"/>
              <a:t>Nhà</a:t>
            </a:r>
            <a:r>
              <a:rPr lang="en-US" b="1" i="1" smtClean="0"/>
              <a:t> </a:t>
            </a:r>
            <a:r>
              <a:rPr lang="en-US" b="1" i="1" err="1" smtClean="0"/>
              <a:t>nước</a:t>
            </a:r>
            <a:r>
              <a:rPr lang="en-US" b="1" i="1" smtClean="0"/>
              <a:t> </a:t>
            </a:r>
            <a:r>
              <a:rPr lang="en-US" b="1" i="1" err="1" smtClean="0"/>
              <a:t>và</a:t>
            </a:r>
            <a:r>
              <a:rPr lang="en-US" b="1" i="1" smtClean="0"/>
              <a:t> </a:t>
            </a:r>
            <a:r>
              <a:rPr lang="en-US" b="1" i="1" err="1" smtClean="0"/>
              <a:t>doanh</a:t>
            </a:r>
            <a:r>
              <a:rPr lang="en-US" b="1" i="1" smtClean="0"/>
              <a:t> </a:t>
            </a:r>
            <a:r>
              <a:rPr lang="en-US" b="1" i="1" err="1" smtClean="0"/>
              <a:t>nghiệp</a:t>
            </a:r>
            <a:r>
              <a:rPr lang="en-US" b="1" i="1" smtClean="0"/>
              <a:t> </a:t>
            </a:r>
            <a:r>
              <a:rPr lang="en-US" b="1" i="1" err="1" smtClean="0"/>
              <a:t>thuộc</a:t>
            </a:r>
            <a:r>
              <a:rPr lang="en-US" b="1" i="1" smtClean="0"/>
              <a:t> </a:t>
            </a:r>
            <a:r>
              <a:rPr lang="en-US" b="1" i="1" err="1" smtClean="0"/>
              <a:t>Đảng</a:t>
            </a:r>
            <a:r>
              <a:rPr lang="en-US" b="1" i="1" smtClean="0"/>
              <a:t> </a:t>
            </a:r>
            <a:r>
              <a:rPr lang="en-US" b="1" i="1" err="1" smtClean="0"/>
              <a:t>ủy</a:t>
            </a:r>
            <a:r>
              <a:rPr lang="en-US" b="1" i="1" smtClean="0"/>
              <a:t> </a:t>
            </a:r>
            <a:r>
              <a:rPr lang="en-US" b="1" i="1" err="1" smtClean="0"/>
              <a:t>Khối</a:t>
            </a:r>
            <a:r>
              <a:rPr lang="en-US" b="1" i="1" smtClean="0"/>
              <a:t> </a:t>
            </a:r>
            <a:r>
              <a:rPr lang="en-US" b="1" i="1" err="1" smtClean="0"/>
              <a:t>Cơ</a:t>
            </a:r>
            <a:r>
              <a:rPr lang="en-US" b="1" i="1" smtClean="0"/>
              <a:t> </a:t>
            </a:r>
            <a:r>
              <a:rPr lang="en-US" b="1" i="1" err="1" smtClean="0"/>
              <a:t>quan</a:t>
            </a:r>
            <a:r>
              <a:rPr lang="en-US" b="1" i="1" smtClean="0"/>
              <a:t> </a:t>
            </a:r>
            <a:r>
              <a:rPr lang="en-US" b="1" i="1" err="1" smtClean="0"/>
              <a:t>và</a:t>
            </a:r>
            <a:r>
              <a:rPr lang="en-US" b="1" i="1" smtClean="0"/>
              <a:t> </a:t>
            </a:r>
            <a:r>
              <a:rPr lang="en-US" b="1" i="1" err="1" smtClean="0"/>
              <a:t>Doanh</a:t>
            </a:r>
            <a:r>
              <a:rPr lang="en-US" b="1" i="1" smtClean="0"/>
              <a:t> </a:t>
            </a:r>
            <a:r>
              <a:rPr lang="en-US" b="1" i="1" err="1" smtClean="0"/>
              <a:t>nghiệp</a:t>
            </a:r>
            <a:r>
              <a:rPr lang="en-US" b="1" i="1" smtClean="0"/>
              <a:t> </a:t>
            </a:r>
            <a:r>
              <a:rPr lang="en-US" b="1" i="1" err="1" smtClean="0"/>
              <a:t>tỉnh</a:t>
            </a:r>
            <a:r>
              <a:rPr lang="en-US" b="1" i="1" smtClean="0"/>
              <a:t> </a:t>
            </a:r>
            <a:r>
              <a:rPr lang="en-US" b="1" i="1" err="1" smtClean="0"/>
              <a:t>Quảng</a:t>
            </a:r>
            <a:r>
              <a:rPr lang="en-US" b="1" i="1" smtClean="0"/>
              <a:t> </a:t>
            </a:r>
            <a:r>
              <a:rPr lang="en-US" b="1" i="1" err="1" smtClean="0"/>
              <a:t>Trị</a:t>
            </a:r>
            <a:r>
              <a:rPr lang="vi-VN" b="1" smtClean="0"/>
              <a:t>”</a:t>
            </a:r>
            <a:r>
              <a:rPr lang="en-US" b="1" smtClean="0"/>
              <a:t> </a:t>
            </a:r>
            <a:r>
              <a:rPr lang="en-US" b="1" err="1" smtClean="0"/>
              <a:t>góp</a:t>
            </a:r>
            <a:r>
              <a:rPr lang="en-US" b="1" baseline="0" smtClean="0"/>
              <a:t> </a:t>
            </a:r>
            <a:r>
              <a:rPr lang="en-US" b="1" baseline="0" err="1" smtClean="0"/>
              <a:t>phần</a:t>
            </a:r>
            <a:r>
              <a:rPr lang="en-US" b="1" baseline="0" smtClean="0"/>
              <a:t> </a:t>
            </a:r>
            <a:r>
              <a:rPr lang="en-US" b="1" baseline="0" err="1" smtClean="0"/>
              <a:t>thực</a:t>
            </a:r>
            <a:r>
              <a:rPr lang="en-US" b="1" baseline="0" smtClean="0"/>
              <a:t> </a:t>
            </a:r>
            <a:r>
              <a:rPr lang="en-US" b="1" baseline="0" err="1" smtClean="0"/>
              <a:t>hiện</a:t>
            </a:r>
            <a:r>
              <a:rPr lang="en-US" b="1" baseline="0" smtClean="0"/>
              <a:t> </a:t>
            </a:r>
            <a:r>
              <a:rPr lang="en-US" b="1" baseline="0" err="1" smtClean="0"/>
              <a:t>thắng</a:t>
            </a:r>
            <a:r>
              <a:rPr lang="en-US" b="1" baseline="0" smtClean="0"/>
              <a:t> </a:t>
            </a:r>
            <a:r>
              <a:rPr lang="en-US" b="1" baseline="0" err="1" smtClean="0"/>
              <a:t>lợi</a:t>
            </a:r>
            <a:r>
              <a:rPr lang="en-US" b="1" baseline="0" smtClean="0"/>
              <a:t> </a:t>
            </a:r>
            <a:r>
              <a:rPr lang="en-US" b="1" baseline="0" err="1" smtClean="0"/>
              <a:t>nghị</a:t>
            </a:r>
            <a:r>
              <a:rPr lang="en-US" b="1" baseline="0" smtClean="0"/>
              <a:t> </a:t>
            </a:r>
            <a:r>
              <a:rPr lang="en-US" b="1" baseline="0" err="1" smtClean="0"/>
              <a:t>quyết</a:t>
            </a:r>
            <a:r>
              <a:rPr lang="en-US" b="1" baseline="0" smtClean="0"/>
              <a:t> </a:t>
            </a:r>
            <a:r>
              <a:rPr lang="en-US" b="1" baseline="0" err="1" smtClean="0"/>
              <a:t>Đại</a:t>
            </a:r>
            <a:r>
              <a:rPr lang="en-US" b="1" baseline="0" smtClean="0"/>
              <a:t> </a:t>
            </a:r>
            <a:r>
              <a:rPr lang="en-US" b="1" baseline="0" err="1" smtClean="0"/>
              <a:t>hội</a:t>
            </a:r>
            <a:r>
              <a:rPr lang="en-US" b="1" baseline="0" smtClean="0"/>
              <a:t> </a:t>
            </a:r>
            <a:r>
              <a:rPr lang="en-US" b="1" baseline="0" err="1" smtClean="0"/>
              <a:t>Đảng</a:t>
            </a:r>
            <a:r>
              <a:rPr lang="en-US" b="1" baseline="0" smtClean="0"/>
              <a:t> </a:t>
            </a:r>
            <a:r>
              <a:rPr lang="en-US" b="1" baseline="0" err="1" smtClean="0"/>
              <a:t>các</a:t>
            </a:r>
            <a:r>
              <a:rPr lang="en-US" b="1" baseline="0" smtClean="0"/>
              <a:t> </a:t>
            </a:r>
            <a:r>
              <a:rPr lang="en-US" b="1" baseline="0" err="1" smtClean="0"/>
              <a:t>cấp</a:t>
            </a:r>
            <a:r>
              <a:rPr lang="en-US" b="1" baseline="0" smtClean="0"/>
              <a:t> </a:t>
            </a:r>
            <a:r>
              <a:rPr lang="en-US" b="1" baseline="0" err="1" smtClean="0"/>
              <a:t>đề</a:t>
            </a:r>
            <a:r>
              <a:rPr lang="en-US" b="1" baseline="0" smtClean="0"/>
              <a:t> </a:t>
            </a:r>
            <a:r>
              <a:rPr lang="en-US" b="1" baseline="0" err="1" smtClean="0"/>
              <a:t>ra</a:t>
            </a:r>
            <a:r>
              <a:rPr lang="en-US" smtClean="0"/>
              <a:t>).</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38</a:t>
            </a:fld>
            <a:endParaRPr lang="en-US"/>
          </a:p>
        </p:txBody>
      </p:sp>
    </p:spTree>
    <p:extLst>
      <p:ext uri="{BB962C8B-B14F-4D97-AF65-F5344CB8AC3E}">
        <p14:creationId xmlns:p14="http://schemas.microsoft.com/office/powerpoint/2010/main" val="3884145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de-DE" b="1" smtClean="0"/>
              <a:t>   Thực hiện tốt nguyên tắc dân chủ, công khai, minh bạch trong điều hành, quản lý theo phương châm: </a:t>
            </a:r>
            <a:r>
              <a:rPr lang="vi-VN" b="1" smtClean="0"/>
              <a:t>“</a:t>
            </a:r>
            <a:r>
              <a:rPr lang="de-DE" b="1" i="1" smtClean="0"/>
              <a:t>Dân biết, dân bàn, dân làm, dân kiểm tra, dân giám sát, dân thụ hưởng</a:t>
            </a:r>
            <a:r>
              <a:rPr lang="vi-VN" b="1" smtClean="0"/>
              <a:t>”</a:t>
            </a:r>
            <a:r>
              <a:rPr lang="en-US" smtClean="0"/>
              <a:t>.</a:t>
            </a:r>
          </a:p>
          <a:p>
            <a:pPr algn="just"/>
            <a:r>
              <a:rPr lang="en-US" b="1" smtClean="0"/>
              <a:t>   Nâng cao chất lượng ban hành các chủ trương, chính sách và thực thi công vụ phù hợp với yêu cầu thực tiễn đặt ra gắn với quyền và lợi ích của nhân dân; đẩy mạnh công tác cải cách hành chính,</a:t>
            </a:r>
            <a:r>
              <a:rPr lang="en-US" smtClean="0"/>
              <a:t> …</a:t>
            </a:r>
            <a:r>
              <a:rPr lang="de-DE" smtClean="0"/>
              <a:t>; </a:t>
            </a:r>
            <a:r>
              <a:rPr lang="de-DE" b="1" smtClean="0"/>
              <a:t>thực hiện tốt công tác tiếp công dân, đối thoại trực tiếp với dân</a:t>
            </a:r>
            <a:r>
              <a:rPr lang="de-DE" smtClean="0"/>
              <a:t>; </a:t>
            </a:r>
            <a:r>
              <a:rPr lang="de-DE" b="1" smtClean="0"/>
              <a:t>giải quyết kiến nghị, nguyện vọng hợp pháp, chính đáng của nhân dân</a:t>
            </a:r>
            <a:r>
              <a:rPr lang="de-DE" smtClean="0"/>
              <a:t>; xử lý đúng, kịp thời, dứt điểm các vấn đề liên quan đến đời sống, bức xúc, đơn thư khiếu nại, tố cáo của người dân, không để tồn đọng kéo dài, hình thành </a:t>
            </a:r>
            <a:r>
              <a:rPr lang="vi-VN" smtClean="0"/>
              <a:t>“</a:t>
            </a:r>
            <a:r>
              <a:rPr lang="de-DE" i="1" smtClean="0"/>
              <a:t>điểm nóng</a:t>
            </a:r>
            <a:r>
              <a:rPr lang="vi-VN" smtClean="0"/>
              <a:t>”</a:t>
            </a:r>
            <a:r>
              <a:rPr lang="de-DE" smtClean="0"/>
              <a:t> về ANCT, TTATXH. </a:t>
            </a:r>
            <a:r>
              <a:rPr lang="de-DE" b="1" smtClean="0"/>
              <a:t>Quan tâm đến an sinh xã hội, những vấn đề mà dư luận xã hội và các tầng lớp nhân dân băn khoăn, lo lắng</a:t>
            </a:r>
            <a:r>
              <a:rPr lang="de-DE" smtClean="0"/>
              <a:t>. Lấy kết quả công việc về trách nhiệm phục vụ nhân dân, sự hài lòng, tín nhiệm của người dân và doanh nghiệp làm tiêu chí quan trọng để đánh giá chất lượng của cơ quan, đơn vị, tổ chức, doanh nghiệp và CBCC-VC hằng năm. </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39</a:t>
            </a:fld>
            <a:endParaRPr lang="en-US"/>
          </a:p>
        </p:txBody>
      </p:sp>
    </p:spTree>
    <p:extLst>
      <p:ext uri="{BB962C8B-B14F-4D97-AF65-F5344CB8AC3E}">
        <p14:creationId xmlns:p14="http://schemas.microsoft.com/office/powerpoint/2010/main" val="71783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Một trong những nhiệm vụ quan trọng của công tác xây dựng Đảng là CTDV của Đảng.</a:t>
            </a:r>
            <a:r>
              <a:rPr lang="en-US" sz="1200" kern="1200" smtClean="0">
                <a:solidFill>
                  <a:schemeClr val="tx1"/>
                </a:solidFill>
                <a:latin typeface="+mn-lt"/>
                <a:ea typeface="+mn-ea"/>
                <a:cs typeface="+mn-cs"/>
              </a:rPr>
              <a:t> </a:t>
            </a:r>
            <a:endParaRPr lang="vi-VN" sz="1200" kern="120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     </a:t>
            </a:r>
            <a:r>
              <a:rPr lang="vi-VN" sz="1200" b="1" kern="1200" smtClean="0">
                <a:solidFill>
                  <a:schemeClr val="tx1"/>
                </a:solidFill>
                <a:latin typeface="+mn-lt"/>
                <a:ea typeface="+mn-ea"/>
                <a:cs typeface="+mn-cs"/>
              </a:rPr>
              <a:t>CTDV của Đảng trong từng thời kỳ cách mạng có những nội dung, phương thức khác nhau, nhưng đều hướng đến mục tiêu quan trọng đó là tăng cường mối quan hệ mật thiết giữa Đảng, Nhà nước với nhân dân, củng cố vững chắc niềm tin của nhân dân với Đảng; vận động, thu hút rộng rãi các tầng lớp nhân dân, khơi dậy tinh thần yêu nước, phát huy sức mạnh khối đại đoàn kết toàn dân tộc cho quá trình phát triển đất nước, trong đó có quê hương Quảng Trị.</a:t>
            </a:r>
            <a:endParaRPr lang="en-US" sz="1200" b="1" kern="1200" smtClean="0">
              <a:solidFill>
                <a:schemeClr val="tx1"/>
              </a:solidFill>
              <a:latin typeface="+mn-lt"/>
              <a:ea typeface="Times New Roman" panose="02020603050405020304" pitchFamily="18" charset="0"/>
              <a:cs typeface="+mn-cs"/>
            </a:endParaRPr>
          </a:p>
          <a:p>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4</a:t>
            </a:fld>
            <a:endParaRPr lang="en-US"/>
          </a:p>
        </p:txBody>
      </p:sp>
    </p:spTree>
    <p:extLst>
      <p:ext uri="{BB962C8B-B14F-4D97-AF65-F5344CB8AC3E}">
        <p14:creationId xmlns:p14="http://schemas.microsoft.com/office/powerpoint/2010/main" val="2306522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err="1" smtClean="0"/>
              <a:t>Thứ</a:t>
            </a:r>
            <a:r>
              <a:rPr lang="en-US" b="1" i="1" smtClean="0"/>
              <a:t> </a:t>
            </a:r>
            <a:r>
              <a:rPr lang="en-US" b="1" i="1" err="1" smtClean="0"/>
              <a:t>năm</a:t>
            </a:r>
            <a:r>
              <a:rPr lang="en-US" smtClean="0"/>
              <a:t>, </a:t>
            </a:r>
            <a:r>
              <a:rPr lang="en-US" b="1" err="1" smtClean="0"/>
              <a:t>tham</a:t>
            </a:r>
            <a:r>
              <a:rPr lang="en-US" b="1" smtClean="0"/>
              <a:t> </a:t>
            </a:r>
            <a:r>
              <a:rPr lang="en-US" b="1" err="1" smtClean="0"/>
              <a:t>mưu</a:t>
            </a:r>
            <a:r>
              <a:rPr lang="en-US" b="1" smtClean="0"/>
              <a:t> </a:t>
            </a:r>
            <a:r>
              <a:rPr lang="en-US" b="1" err="1" smtClean="0"/>
              <a:t>chỉ</a:t>
            </a:r>
            <a:r>
              <a:rPr lang="en-US" b="1" smtClean="0"/>
              <a:t> </a:t>
            </a:r>
            <a:r>
              <a:rPr lang="en-US" b="1" err="1" smtClean="0"/>
              <a:t>đạo</a:t>
            </a:r>
            <a:r>
              <a:rPr lang="en-US" b="1" smtClean="0"/>
              <a:t> </a:t>
            </a:r>
            <a:r>
              <a:rPr lang="en-US" b="1" err="1" smtClean="0"/>
              <a:t>đổi</a:t>
            </a:r>
            <a:r>
              <a:rPr lang="en-US" b="1" smtClean="0"/>
              <a:t> </a:t>
            </a:r>
            <a:r>
              <a:rPr lang="en-US" b="1" err="1" smtClean="0"/>
              <a:t>mới</a:t>
            </a:r>
            <a:r>
              <a:rPr lang="en-US" b="1" smtClean="0"/>
              <a:t> </a:t>
            </a:r>
            <a:r>
              <a:rPr lang="en-US" b="1" err="1" smtClean="0"/>
              <a:t>nội</a:t>
            </a:r>
            <a:r>
              <a:rPr lang="en-US" b="1" smtClean="0"/>
              <a:t> dung, </a:t>
            </a:r>
            <a:r>
              <a:rPr lang="en-US" b="1" err="1" smtClean="0"/>
              <a:t>phương</a:t>
            </a:r>
            <a:r>
              <a:rPr lang="en-US" b="1" smtClean="0"/>
              <a:t> </a:t>
            </a:r>
            <a:r>
              <a:rPr lang="en-US" b="1" err="1" smtClean="0"/>
              <a:t>thức</a:t>
            </a:r>
            <a:r>
              <a:rPr lang="vi-VN" b="1" smtClean="0"/>
              <a:t> hoạt động </a:t>
            </a:r>
            <a:r>
              <a:rPr lang="en-US" b="1" err="1" smtClean="0"/>
              <a:t>của</a:t>
            </a:r>
            <a:r>
              <a:rPr lang="en-US" b="1" smtClean="0"/>
              <a:t> MTTQ, </a:t>
            </a:r>
            <a:r>
              <a:rPr lang="en-US" b="1" err="1" smtClean="0"/>
              <a:t>các</a:t>
            </a:r>
            <a:r>
              <a:rPr lang="en-US" b="1" smtClean="0"/>
              <a:t> </a:t>
            </a:r>
            <a:r>
              <a:rPr lang="en-US" b="1" err="1" smtClean="0"/>
              <a:t>đoàn</a:t>
            </a:r>
            <a:r>
              <a:rPr lang="en-US" b="1" smtClean="0"/>
              <a:t> </a:t>
            </a:r>
            <a:r>
              <a:rPr lang="en-US" b="1" err="1" smtClean="0"/>
              <a:t>thể</a:t>
            </a:r>
            <a:r>
              <a:rPr lang="en-US" b="1" smtClean="0"/>
              <a:t> CT-XH </a:t>
            </a:r>
            <a:r>
              <a:rPr lang="en-US" b="1" err="1" smtClean="0"/>
              <a:t>theo</a:t>
            </a:r>
            <a:r>
              <a:rPr lang="en-US" b="1" smtClean="0"/>
              <a:t> </a:t>
            </a:r>
            <a:r>
              <a:rPr lang="en-US" b="1" err="1" smtClean="0"/>
              <a:t>các</a:t>
            </a:r>
            <a:r>
              <a:rPr lang="en-US" b="1" smtClean="0"/>
              <a:t> </a:t>
            </a:r>
            <a:r>
              <a:rPr lang="en-US" b="1" err="1" smtClean="0"/>
              <a:t>quan</a:t>
            </a:r>
            <a:r>
              <a:rPr lang="en-US" b="1" smtClean="0"/>
              <a:t> </a:t>
            </a:r>
            <a:r>
              <a:rPr lang="en-US" b="1" err="1" smtClean="0"/>
              <a:t>điểm</a:t>
            </a:r>
            <a:r>
              <a:rPr lang="en-US" b="1" smtClean="0"/>
              <a:t>, </a:t>
            </a:r>
            <a:r>
              <a:rPr lang="en-US" b="1" err="1" smtClean="0"/>
              <a:t>chủ</a:t>
            </a:r>
            <a:r>
              <a:rPr lang="en-US" b="1" smtClean="0"/>
              <a:t> </a:t>
            </a:r>
            <a:r>
              <a:rPr lang="en-US" b="1" err="1" smtClean="0"/>
              <a:t>trương</a:t>
            </a:r>
            <a:r>
              <a:rPr lang="en-US" b="1" smtClean="0"/>
              <a:t> </a:t>
            </a:r>
            <a:r>
              <a:rPr lang="en-US" b="1" err="1" smtClean="0"/>
              <a:t>của</a:t>
            </a:r>
            <a:r>
              <a:rPr lang="en-US" b="1" smtClean="0"/>
              <a:t> </a:t>
            </a:r>
            <a:r>
              <a:rPr lang="en-US" b="1" err="1" smtClean="0"/>
              <a:t>Đảng</a:t>
            </a:r>
            <a:r>
              <a:rPr lang="en-US" b="1" smtClean="0"/>
              <a:t>. </a:t>
            </a:r>
            <a:r>
              <a:rPr lang="en-US" b="1" err="1" smtClean="0"/>
              <a:t>Phát</a:t>
            </a:r>
            <a:r>
              <a:rPr lang="en-US" b="1" smtClean="0"/>
              <a:t> </a:t>
            </a:r>
            <a:r>
              <a:rPr lang="en-US" b="1" err="1" smtClean="0"/>
              <a:t>huy</a:t>
            </a:r>
            <a:r>
              <a:rPr lang="en-US" b="1" smtClean="0"/>
              <a:t> </a:t>
            </a:r>
            <a:r>
              <a:rPr lang="en-US" b="1" err="1" smtClean="0"/>
              <a:t>vai</a:t>
            </a:r>
            <a:r>
              <a:rPr lang="en-US" b="1" smtClean="0"/>
              <a:t> </a:t>
            </a:r>
            <a:r>
              <a:rPr lang="en-US" b="1" err="1" smtClean="0"/>
              <a:t>trò</a:t>
            </a:r>
            <a:r>
              <a:rPr lang="en-US" b="1" smtClean="0"/>
              <a:t> </a:t>
            </a:r>
            <a:r>
              <a:rPr lang="en-US" b="1" err="1" smtClean="0"/>
              <a:t>nòng</a:t>
            </a:r>
            <a:r>
              <a:rPr lang="en-US" b="1" smtClean="0"/>
              <a:t> </a:t>
            </a:r>
            <a:r>
              <a:rPr lang="en-US" b="1" err="1" smtClean="0"/>
              <a:t>cốt</a:t>
            </a:r>
            <a:r>
              <a:rPr lang="en-US" b="1" smtClean="0"/>
              <a:t> </a:t>
            </a:r>
            <a:r>
              <a:rPr lang="en-US" b="1" err="1" smtClean="0"/>
              <a:t>chính</a:t>
            </a:r>
            <a:r>
              <a:rPr lang="en-US" b="1" smtClean="0"/>
              <a:t> </a:t>
            </a:r>
            <a:r>
              <a:rPr lang="en-US" b="1" err="1" smtClean="0"/>
              <a:t>trị</a:t>
            </a:r>
            <a:r>
              <a:rPr lang="en-US" b="1" smtClean="0"/>
              <a:t> </a:t>
            </a:r>
            <a:r>
              <a:rPr lang="en-US" b="1" err="1" smtClean="0"/>
              <a:t>và</a:t>
            </a:r>
            <a:r>
              <a:rPr lang="en-US" b="1" smtClean="0"/>
              <a:t> </a:t>
            </a:r>
            <a:r>
              <a:rPr lang="en-US" b="1" err="1" smtClean="0"/>
              <a:t>trách</a:t>
            </a:r>
            <a:r>
              <a:rPr lang="en-US" b="1" smtClean="0"/>
              <a:t> </a:t>
            </a:r>
            <a:r>
              <a:rPr lang="en-US" b="1" err="1" smtClean="0"/>
              <a:t>nhiệm</a:t>
            </a:r>
            <a:r>
              <a:rPr lang="en-US" b="1" smtClean="0"/>
              <a:t> </a:t>
            </a:r>
            <a:r>
              <a:rPr lang="en-US" b="1" err="1" smtClean="0"/>
              <a:t>của</a:t>
            </a:r>
            <a:r>
              <a:rPr lang="en-US" b="1" smtClean="0"/>
              <a:t> MTTQ, </a:t>
            </a:r>
            <a:r>
              <a:rPr lang="en-US" b="1" err="1" smtClean="0"/>
              <a:t>các</a:t>
            </a:r>
            <a:r>
              <a:rPr lang="en-US" b="1" smtClean="0"/>
              <a:t> </a:t>
            </a:r>
            <a:r>
              <a:rPr lang="en-US" b="1" err="1" smtClean="0"/>
              <a:t>đoàn</a:t>
            </a:r>
            <a:r>
              <a:rPr lang="en-US" b="1" smtClean="0"/>
              <a:t> </a:t>
            </a:r>
            <a:r>
              <a:rPr lang="en-US" b="1" err="1" smtClean="0"/>
              <a:t>thể</a:t>
            </a:r>
            <a:r>
              <a:rPr lang="en-US" b="1" smtClean="0"/>
              <a:t> </a:t>
            </a:r>
            <a:r>
              <a:rPr lang="en-US" b="1" err="1" smtClean="0"/>
              <a:t>trong</a:t>
            </a:r>
            <a:r>
              <a:rPr lang="en-US" b="1" smtClean="0"/>
              <a:t> </a:t>
            </a:r>
            <a:r>
              <a:rPr lang="en-US" b="1" err="1" smtClean="0"/>
              <a:t>xây</a:t>
            </a:r>
            <a:r>
              <a:rPr lang="en-US" b="1" smtClean="0"/>
              <a:t> </a:t>
            </a:r>
            <a:r>
              <a:rPr lang="en-US" b="1" err="1" smtClean="0"/>
              <a:t>dựng</a:t>
            </a:r>
            <a:r>
              <a:rPr lang="en-US" b="1" smtClean="0"/>
              <a:t> </a:t>
            </a:r>
            <a:r>
              <a:rPr lang="en-US" b="1" err="1" smtClean="0"/>
              <a:t>khối</a:t>
            </a:r>
            <a:r>
              <a:rPr lang="en-US" b="1" smtClean="0"/>
              <a:t> </a:t>
            </a:r>
            <a:r>
              <a:rPr lang="en-US" b="1" err="1" smtClean="0"/>
              <a:t>đại</a:t>
            </a:r>
            <a:r>
              <a:rPr lang="en-US" b="1" smtClean="0"/>
              <a:t> </a:t>
            </a:r>
            <a:r>
              <a:rPr lang="en-US" b="1" err="1" smtClean="0"/>
              <a:t>đoàn</a:t>
            </a:r>
            <a:r>
              <a:rPr lang="en-US" b="1" smtClean="0"/>
              <a:t> </a:t>
            </a:r>
            <a:r>
              <a:rPr lang="en-US" b="1" err="1" smtClean="0"/>
              <a:t>kết</a:t>
            </a:r>
            <a:r>
              <a:rPr lang="en-US" b="1" smtClean="0"/>
              <a:t> </a:t>
            </a:r>
            <a:r>
              <a:rPr lang="en-US" b="1" err="1" smtClean="0"/>
              <a:t>toàn</a:t>
            </a:r>
            <a:r>
              <a:rPr lang="en-US" b="1" smtClean="0"/>
              <a:t> </a:t>
            </a:r>
            <a:r>
              <a:rPr lang="en-US" b="1" err="1" smtClean="0"/>
              <a:t>dân</a:t>
            </a:r>
            <a:r>
              <a:rPr lang="en-US" b="1" smtClean="0"/>
              <a:t>, </a:t>
            </a:r>
            <a:r>
              <a:rPr lang="en-US" b="1" err="1" smtClean="0"/>
              <a:t>tập</a:t>
            </a:r>
            <a:r>
              <a:rPr lang="en-US" b="1" smtClean="0"/>
              <a:t> </a:t>
            </a:r>
            <a:r>
              <a:rPr lang="en-US" b="1" err="1" smtClean="0"/>
              <a:t>hợp</a:t>
            </a:r>
            <a:r>
              <a:rPr lang="en-US" b="1" smtClean="0"/>
              <a:t>, </a:t>
            </a:r>
            <a:r>
              <a:rPr lang="en-US" b="1" err="1" smtClean="0"/>
              <a:t>vận</a:t>
            </a:r>
            <a:r>
              <a:rPr lang="en-US" b="1" smtClean="0"/>
              <a:t> </a:t>
            </a:r>
            <a:r>
              <a:rPr lang="en-US" b="1" err="1" smtClean="0"/>
              <a:t>động</a:t>
            </a:r>
            <a:r>
              <a:rPr lang="en-US" b="1" smtClean="0"/>
              <a:t>, </a:t>
            </a:r>
            <a:r>
              <a:rPr lang="en-US" b="1" err="1" smtClean="0"/>
              <a:t>tuyên</a:t>
            </a:r>
            <a:r>
              <a:rPr lang="en-US" b="1" smtClean="0"/>
              <a:t> </a:t>
            </a:r>
            <a:r>
              <a:rPr lang="en-US" b="1" err="1" smtClean="0"/>
              <a:t>truyền</a:t>
            </a:r>
            <a:r>
              <a:rPr lang="en-US" b="1" smtClean="0"/>
              <a:t> </a:t>
            </a:r>
            <a:r>
              <a:rPr lang="en-US" b="1" err="1" smtClean="0"/>
              <a:t>thực</a:t>
            </a:r>
            <a:r>
              <a:rPr lang="en-US" b="1" smtClean="0"/>
              <a:t> </a:t>
            </a:r>
            <a:r>
              <a:rPr lang="en-US" b="1" err="1" smtClean="0"/>
              <a:t>hiện</a:t>
            </a:r>
            <a:r>
              <a:rPr lang="en-US" b="1" smtClean="0"/>
              <a:t> </a:t>
            </a:r>
            <a:r>
              <a:rPr lang="en-US" b="1" err="1" smtClean="0"/>
              <a:t>hiệu</a:t>
            </a:r>
            <a:r>
              <a:rPr lang="en-US" b="1" smtClean="0"/>
              <a:t> quả các </a:t>
            </a:r>
            <a:r>
              <a:rPr lang="en-US" b="1" err="1" smtClean="0"/>
              <a:t>cuộc</a:t>
            </a:r>
            <a:r>
              <a:rPr lang="en-US" b="1" smtClean="0"/>
              <a:t> </a:t>
            </a:r>
            <a:r>
              <a:rPr lang="en-US" b="1" err="1" smtClean="0"/>
              <a:t>vận</a:t>
            </a:r>
            <a:r>
              <a:rPr lang="en-US" b="1" smtClean="0"/>
              <a:t> </a:t>
            </a:r>
            <a:r>
              <a:rPr lang="en-US" b="1" err="1" smtClean="0"/>
              <a:t>động</a:t>
            </a:r>
            <a:r>
              <a:rPr lang="en-US" b="1" smtClean="0"/>
              <a:t>, </a:t>
            </a:r>
            <a:r>
              <a:rPr lang="en-US" b="1" err="1" smtClean="0"/>
              <a:t>phong</a:t>
            </a:r>
            <a:r>
              <a:rPr lang="en-US" b="1" smtClean="0"/>
              <a:t> </a:t>
            </a:r>
            <a:r>
              <a:rPr lang="en-US" b="1" err="1" smtClean="0"/>
              <a:t>trào</a:t>
            </a:r>
            <a:r>
              <a:rPr lang="en-US" b="1" smtClean="0"/>
              <a:t> </a:t>
            </a:r>
            <a:r>
              <a:rPr lang="en-US" b="1" err="1" smtClean="0"/>
              <a:t>thi</a:t>
            </a:r>
            <a:r>
              <a:rPr lang="en-US" b="1" smtClean="0"/>
              <a:t> </a:t>
            </a:r>
            <a:r>
              <a:rPr lang="en-US" b="1" err="1" smtClean="0"/>
              <a:t>đua</a:t>
            </a:r>
            <a:r>
              <a:rPr lang="en-US" smtClean="0"/>
              <a:t>, </a:t>
            </a:r>
            <a:r>
              <a:rPr lang="en-US" err="1" smtClean="0"/>
              <a:t>trọng</a:t>
            </a:r>
            <a:r>
              <a:rPr lang="en-US" smtClean="0"/>
              <a:t> </a:t>
            </a:r>
            <a:r>
              <a:rPr lang="en-US" err="1" smtClean="0"/>
              <a:t>tâm</a:t>
            </a:r>
            <a:r>
              <a:rPr lang="en-US" smtClean="0"/>
              <a:t> </a:t>
            </a:r>
            <a:r>
              <a:rPr lang="en-US" err="1" smtClean="0"/>
              <a:t>là</a:t>
            </a:r>
            <a:r>
              <a:rPr lang="en-US" smtClean="0"/>
              <a:t> </a:t>
            </a:r>
            <a:r>
              <a:rPr lang="en-US" err="1" smtClean="0"/>
              <a:t>cuộc</a:t>
            </a:r>
            <a:r>
              <a:rPr lang="en-US" smtClean="0"/>
              <a:t> </a:t>
            </a:r>
            <a:r>
              <a:rPr lang="en-US" err="1" smtClean="0"/>
              <a:t>vận</a:t>
            </a:r>
            <a:r>
              <a:rPr lang="en-US" smtClean="0"/>
              <a:t> </a:t>
            </a:r>
            <a:r>
              <a:rPr lang="en-US" err="1" smtClean="0"/>
              <a:t>động</a:t>
            </a:r>
            <a:r>
              <a:rPr lang="en-US" smtClean="0"/>
              <a:t> “</a:t>
            </a:r>
            <a:r>
              <a:rPr lang="en-US" i="1" err="1" smtClean="0"/>
              <a:t>Toàn</a:t>
            </a:r>
            <a:r>
              <a:rPr lang="en-US" i="1" smtClean="0"/>
              <a:t> </a:t>
            </a:r>
            <a:r>
              <a:rPr lang="en-US" i="1" err="1" smtClean="0"/>
              <a:t>dân</a:t>
            </a:r>
            <a:r>
              <a:rPr lang="en-US" i="1" smtClean="0"/>
              <a:t> </a:t>
            </a:r>
            <a:r>
              <a:rPr lang="en-US" i="1" err="1" smtClean="0"/>
              <a:t>đoàn</a:t>
            </a:r>
            <a:r>
              <a:rPr lang="en-US" i="1" smtClean="0"/>
              <a:t> </a:t>
            </a:r>
            <a:r>
              <a:rPr lang="en-US" i="1" err="1" smtClean="0"/>
              <a:t>kết</a:t>
            </a:r>
            <a:r>
              <a:rPr lang="en-US" i="1" smtClean="0"/>
              <a:t> </a:t>
            </a:r>
            <a:r>
              <a:rPr lang="en-US" i="1" err="1" smtClean="0"/>
              <a:t>xây</a:t>
            </a:r>
            <a:r>
              <a:rPr lang="en-US" i="1" smtClean="0"/>
              <a:t> </a:t>
            </a:r>
            <a:r>
              <a:rPr lang="en-US" i="1" err="1" smtClean="0"/>
              <a:t>dựng</a:t>
            </a:r>
            <a:r>
              <a:rPr lang="en-US" i="1" smtClean="0"/>
              <a:t> </a:t>
            </a:r>
            <a:r>
              <a:rPr lang="en-US" i="1" err="1" smtClean="0"/>
              <a:t>nông</a:t>
            </a:r>
            <a:r>
              <a:rPr lang="en-US" i="1" smtClean="0"/>
              <a:t> </a:t>
            </a:r>
            <a:r>
              <a:rPr lang="en-US" i="1" err="1" smtClean="0"/>
              <a:t>thôn</a:t>
            </a:r>
            <a:r>
              <a:rPr lang="en-US" i="1" smtClean="0"/>
              <a:t> </a:t>
            </a:r>
            <a:r>
              <a:rPr lang="en-US" i="1" err="1" smtClean="0"/>
              <a:t>mới</a:t>
            </a:r>
            <a:r>
              <a:rPr lang="en-US" i="1" smtClean="0"/>
              <a:t>, </a:t>
            </a:r>
            <a:r>
              <a:rPr lang="en-US" i="1" err="1" smtClean="0"/>
              <a:t>đô</a:t>
            </a:r>
            <a:r>
              <a:rPr lang="en-US" i="1" smtClean="0"/>
              <a:t> </a:t>
            </a:r>
            <a:r>
              <a:rPr lang="en-US" i="1" err="1" smtClean="0"/>
              <a:t>thị</a:t>
            </a:r>
            <a:r>
              <a:rPr lang="en-US" i="1" smtClean="0"/>
              <a:t> </a:t>
            </a:r>
            <a:r>
              <a:rPr lang="en-US" i="1" err="1" smtClean="0"/>
              <a:t>văn</a:t>
            </a:r>
            <a:r>
              <a:rPr lang="en-US" i="1" smtClean="0"/>
              <a:t> minh</a:t>
            </a:r>
            <a:r>
              <a:rPr lang="en-US" smtClean="0"/>
              <a:t>”; </a:t>
            </a:r>
            <a:r>
              <a:rPr lang="en-US" err="1" smtClean="0"/>
              <a:t>giảm</a:t>
            </a:r>
            <a:r>
              <a:rPr lang="en-US" smtClean="0"/>
              <a:t> </a:t>
            </a:r>
            <a:r>
              <a:rPr lang="en-US" err="1" smtClean="0"/>
              <a:t>nghèo</a:t>
            </a:r>
            <a:r>
              <a:rPr lang="en-US" smtClean="0"/>
              <a:t> </a:t>
            </a:r>
            <a:r>
              <a:rPr lang="en-US" err="1" smtClean="0"/>
              <a:t>bền</a:t>
            </a:r>
            <a:r>
              <a:rPr lang="en-US" smtClean="0"/>
              <a:t> </a:t>
            </a:r>
            <a:r>
              <a:rPr lang="en-US" err="1" smtClean="0"/>
              <a:t>vững</a:t>
            </a:r>
            <a:r>
              <a:rPr lang="en-US" smtClean="0"/>
              <a:t>; </a:t>
            </a:r>
            <a:r>
              <a:rPr lang="en-US" b="1" err="1" smtClean="0"/>
              <a:t>thực</a:t>
            </a:r>
            <a:r>
              <a:rPr lang="en-US" b="1" smtClean="0"/>
              <a:t> </a:t>
            </a:r>
            <a:r>
              <a:rPr lang="en-US" b="1" err="1" smtClean="0"/>
              <a:t>hành</a:t>
            </a:r>
            <a:r>
              <a:rPr lang="en-US" b="1" smtClean="0"/>
              <a:t> </a:t>
            </a:r>
            <a:r>
              <a:rPr lang="en-US" b="1" err="1" smtClean="0"/>
              <a:t>dân</a:t>
            </a:r>
            <a:r>
              <a:rPr lang="en-US" b="1" smtClean="0"/>
              <a:t> </a:t>
            </a:r>
            <a:r>
              <a:rPr lang="en-US" b="1" err="1" smtClean="0"/>
              <a:t>chủ</a:t>
            </a:r>
            <a:r>
              <a:rPr lang="en-US" b="1" smtClean="0"/>
              <a:t>, </a:t>
            </a:r>
            <a:r>
              <a:rPr lang="en-US" b="1" err="1" smtClean="0"/>
              <a:t>tăng</a:t>
            </a:r>
            <a:r>
              <a:rPr lang="en-US" b="1" smtClean="0"/>
              <a:t> </a:t>
            </a:r>
            <a:r>
              <a:rPr lang="en-US" b="1" err="1" smtClean="0"/>
              <a:t>cường</a:t>
            </a:r>
            <a:r>
              <a:rPr lang="en-US" b="1" smtClean="0"/>
              <a:t> </a:t>
            </a:r>
            <a:r>
              <a:rPr lang="en-US" b="1" err="1" smtClean="0"/>
              <a:t>đồng</a:t>
            </a:r>
            <a:r>
              <a:rPr lang="en-US" b="1" smtClean="0"/>
              <a:t> </a:t>
            </a:r>
            <a:r>
              <a:rPr lang="en-US" b="1" err="1" smtClean="0"/>
              <a:t>thuận</a:t>
            </a:r>
            <a:r>
              <a:rPr lang="en-US" b="1" smtClean="0"/>
              <a:t> </a:t>
            </a:r>
            <a:r>
              <a:rPr lang="en-US" b="1" err="1" smtClean="0"/>
              <a:t>xã</a:t>
            </a:r>
            <a:r>
              <a:rPr lang="en-US" b="1" smtClean="0"/>
              <a:t> </a:t>
            </a:r>
            <a:r>
              <a:rPr lang="en-US" b="1" err="1" smtClean="0"/>
              <a:t>hội</a:t>
            </a:r>
            <a:r>
              <a:rPr lang="en-US" b="1" smtClean="0"/>
              <a:t>; </a:t>
            </a:r>
            <a:r>
              <a:rPr lang="en-US" b="1" err="1" smtClean="0"/>
              <a:t>phòng</a:t>
            </a:r>
            <a:r>
              <a:rPr lang="en-US" b="1" smtClean="0"/>
              <a:t> </a:t>
            </a:r>
            <a:r>
              <a:rPr lang="en-US" b="1" err="1" smtClean="0"/>
              <a:t>chống</a:t>
            </a:r>
            <a:r>
              <a:rPr lang="en-US" b="1" smtClean="0"/>
              <a:t> </a:t>
            </a:r>
            <a:r>
              <a:rPr lang="en-US" b="1" err="1" smtClean="0"/>
              <a:t>tệ</a:t>
            </a:r>
            <a:r>
              <a:rPr lang="en-US" b="1" smtClean="0"/>
              <a:t> </a:t>
            </a:r>
            <a:r>
              <a:rPr lang="en-US" b="1" err="1" smtClean="0"/>
              <a:t>nạn</a:t>
            </a:r>
            <a:r>
              <a:rPr lang="en-US" b="1" smtClean="0"/>
              <a:t> </a:t>
            </a:r>
            <a:r>
              <a:rPr lang="en-US" b="1" err="1" smtClean="0"/>
              <a:t>xã</a:t>
            </a:r>
            <a:r>
              <a:rPr lang="en-US" b="1" smtClean="0"/>
              <a:t> </a:t>
            </a:r>
            <a:r>
              <a:rPr lang="en-US" b="1" err="1" smtClean="0"/>
              <a:t>hội</a:t>
            </a:r>
            <a:r>
              <a:rPr lang="en-US" b="1" smtClean="0"/>
              <a:t>, </a:t>
            </a:r>
            <a:r>
              <a:rPr lang="en-US" b="1" err="1" smtClean="0"/>
              <a:t>tội</a:t>
            </a:r>
            <a:r>
              <a:rPr lang="en-US" b="1" smtClean="0"/>
              <a:t> </a:t>
            </a:r>
            <a:r>
              <a:rPr lang="en-US" b="1" err="1" smtClean="0"/>
              <a:t>phạm</a:t>
            </a:r>
            <a:r>
              <a:rPr lang="en-US" b="1" smtClean="0"/>
              <a:t> </a:t>
            </a:r>
            <a:r>
              <a:rPr lang="en-US" b="1" err="1" smtClean="0"/>
              <a:t>và</a:t>
            </a:r>
            <a:r>
              <a:rPr lang="en-US" b="1" smtClean="0"/>
              <a:t> </a:t>
            </a:r>
            <a:r>
              <a:rPr lang="en-US" b="1" err="1" smtClean="0"/>
              <a:t>tệ</a:t>
            </a:r>
            <a:r>
              <a:rPr lang="en-US" b="1" smtClean="0"/>
              <a:t> </a:t>
            </a:r>
            <a:r>
              <a:rPr lang="en-US" b="1" err="1" smtClean="0"/>
              <a:t>nạn</a:t>
            </a:r>
            <a:r>
              <a:rPr lang="en-US" b="1" smtClean="0"/>
              <a:t> ma </a:t>
            </a:r>
            <a:r>
              <a:rPr lang="en-US" b="1" err="1" smtClean="0"/>
              <a:t>túy</a:t>
            </a:r>
            <a:r>
              <a:rPr lang="en-US" b="1" smtClean="0"/>
              <a:t>; </a:t>
            </a:r>
            <a:r>
              <a:rPr lang="en-US" sz="1200" b="1" smtClean="0">
                <a:latin typeface="Times New Roman" pitchFamily="18" charset="0"/>
                <a:cs typeface="Times New Roman" pitchFamily="18" charset="0"/>
              </a:rPr>
              <a:t>tích cực phòng, chống đại dịch Covid-19; </a:t>
            </a:r>
            <a:r>
              <a:rPr lang="en-US" b="1" smtClean="0"/>
              <a:t>thực </a:t>
            </a:r>
            <a:r>
              <a:rPr lang="en-US" b="1" err="1" smtClean="0"/>
              <a:t>hiện</a:t>
            </a:r>
            <a:r>
              <a:rPr lang="en-US" b="1" smtClean="0"/>
              <a:t> </a:t>
            </a:r>
            <a:r>
              <a:rPr lang="en-US" b="1" err="1" smtClean="0"/>
              <a:t>tốt</a:t>
            </a:r>
            <a:r>
              <a:rPr lang="en-US" b="1" smtClean="0"/>
              <a:t> </a:t>
            </a:r>
            <a:r>
              <a:rPr lang="en-US" b="1" err="1" smtClean="0"/>
              <a:t>vai</a:t>
            </a:r>
            <a:r>
              <a:rPr lang="en-US" b="1" smtClean="0"/>
              <a:t> </a:t>
            </a:r>
            <a:r>
              <a:rPr lang="en-US" b="1" err="1" smtClean="0"/>
              <a:t>trò</a:t>
            </a:r>
            <a:r>
              <a:rPr lang="en-US" b="1" smtClean="0"/>
              <a:t> </a:t>
            </a:r>
            <a:r>
              <a:rPr lang="en-US" b="1" err="1" smtClean="0"/>
              <a:t>bảo</a:t>
            </a:r>
            <a:r>
              <a:rPr lang="en-US" b="1" smtClean="0"/>
              <a:t> </a:t>
            </a:r>
            <a:r>
              <a:rPr lang="en-US" b="1" err="1" smtClean="0"/>
              <a:t>vệ</a:t>
            </a:r>
            <a:r>
              <a:rPr lang="en-US" b="1" smtClean="0"/>
              <a:t> </a:t>
            </a:r>
            <a:r>
              <a:rPr lang="en-US" b="1" err="1" smtClean="0"/>
              <a:t>quyền</a:t>
            </a:r>
            <a:r>
              <a:rPr lang="en-US" b="1" smtClean="0"/>
              <a:t>, </a:t>
            </a:r>
            <a:r>
              <a:rPr lang="en-US" b="1" err="1" smtClean="0"/>
              <a:t>lợi</a:t>
            </a:r>
            <a:r>
              <a:rPr lang="en-US" b="1" smtClean="0"/>
              <a:t> </a:t>
            </a:r>
            <a:r>
              <a:rPr lang="en-US" b="1" err="1" smtClean="0"/>
              <a:t>ích</a:t>
            </a:r>
            <a:r>
              <a:rPr lang="en-US" b="1" smtClean="0"/>
              <a:t> </a:t>
            </a:r>
            <a:r>
              <a:rPr lang="en-US" b="1" err="1" smtClean="0"/>
              <a:t>hợp</a:t>
            </a:r>
            <a:r>
              <a:rPr lang="en-US" b="1" smtClean="0"/>
              <a:t> </a:t>
            </a:r>
            <a:r>
              <a:rPr lang="en-US" b="1" err="1" smtClean="0"/>
              <a:t>pháp</a:t>
            </a:r>
            <a:r>
              <a:rPr lang="en-US" b="1" smtClean="0"/>
              <a:t>, </a:t>
            </a:r>
            <a:r>
              <a:rPr lang="en-US" b="1" err="1" smtClean="0"/>
              <a:t>chính</a:t>
            </a:r>
            <a:r>
              <a:rPr lang="en-US" b="1" smtClean="0"/>
              <a:t> </a:t>
            </a:r>
            <a:r>
              <a:rPr lang="en-US" b="1" err="1" smtClean="0"/>
              <a:t>đáng</a:t>
            </a:r>
            <a:r>
              <a:rPr lang="en-US" b="1" smtClean="0"/>
              <a:t> </a:t>
            </a:r>
            <a:r>
              <a:rPr lang="en-US" b="1" err="1" smtClean="0"/>
              <a:t>của</a:t>
            </a:r>
            <a:r>
              <a:rPr lang="en-US" b="1" smtClean="0"/>
              <a:t> CNVC-LĐ, </a:t>
            </a:r>
            <a:r>
              <a:rPr lang="en-US" b="1" err="1" smtClean="0"/>
              <a:t>đoàn</a:t>
            </a:r>
            <a:r>
              <a:rPr lang="en-US" b="1" smtClean="0"/>
              <a:t> </a:t>
            </a:r>
            <a:r>
              <a:rPr lang="en-US" b="1" err="1" smtClean="0"/>
              <a:t>viên</a:t>
            </a:r>
            <a:r>
              <a:rPr lang="en-US" b="1" smtClean="0"/>
              <a:t>, </a:t>
            </a:r>
            <a:r>
              <a:rPr lang="en-US" b="1" err="1" smtClean="0"/>
              <a:t>hội</a:t>
            </a:r>
            <a:r>
              <a:rPr lang="en-US" b="1" smtClean="0"/>
              <a:t> </a:t>
            </a:r>
            <a:r>
              <a:rPr lang="en-US" b="1" err="1" smtClean="0"/>
              <a:t>viên</a:t>
            </a:r>
            <a:r>
              <a:rPr lang="en-US" b="1" smtClean="0"/>
              <a:t> </a:t>
            </a:r>
            <a:r>
              <a:rPr lang="en-US" b="1" err="1" smtClean="0"/>
              <a:t>và</a:t>
            </a:r>
            <a:r>
              <a:rPr lang="en-US" b="1" smtClean="0"/>
              <a:t> </a:t>
            </a:r>
            <a:r>
              <a:rPr lang="en-US" b="1" err="1" smtClean="0"/>
              <a:t>nhân</a:t>
            </a:r>
            <a:r>
              <a:rPr lang="en-US" b="1" smtClean="0"/>
              <a:t> </a:t>
            </a:r>
            <a:r>
              <a:rPr lang="en-US" b="1" err="1" smtClean="0"/>
              <a:t>dân</a:t>
            </a:r>
            <a:r>
              <a:rPr lang="en-US" b="1" smtClean="0"/>
              <a:t>; </a:t>
            </a:r>
            <a:r>
              <a:rPr lang="en-US" b="1" err="1" smtClean="0"/>
              <a:t>nâng</a:t>
            </a:r>
            <a:r>
              <a:rPr lang="en-US" b="1" smtClean="0"/>
              <a:t> </a:t>
            </a:r>
            <a:r>
              <a:rPr lang="en-US" b="1" err="1" smtClean="0"/>
              <a:t>cao</a:t>
            </a:r>
            <a:r>
              <a:rPr lang="en-US" b="1" smtClean="0"/>
              <a:t> </a:t>
            </a:r>
            <a:r>
              <a:rPr lang="en-US" b="1" err="1" smtClean="0"/>
              <a:t>chất</a:t>
            </a:r>
            <a:r>
              <a:rPr lang="en-US" b="1" smtClean="0"/>
              <a:t> </a:t>
            </a:r>
            <a:r>
              <a:rPr lang="en-US" b="1" err="1" smtClean="0"/>
              <a:t>lượng</a:t>
            </a:r>
            <a:r>
              <a:rPr lang="en-US" b="1" smtClean="0"/>
              <a:t> </a:t>
            </a:r>
            <a:r>
              <a:rPr lang="en-US" b="1" err="1" smtClean="0"/>
              <a:t>công</a:t>
            </a:r>
            <a:r>
              <a:rPr lang="en-US" b="1" smtClean="0"/>
              <a:t> </a:t>
            </a:r>
            <a:r>
              <a:rPr lang="en-US" b="1" err="1" smtClean="0"/>
              <a:t>tác</a:t>
            </a:r>
            <a:r>
              <a:rPr lang="en-US" b="1" smtClean="0"/>
              <a:t> </a:t>
            </a:r>
            <a:r>
              <a:rPr lang="en-US" b="1" err="1" smtClean="0"/>
              <a:t>giám</a:t>
            </a:r>
            <a:r>
              <a:rPr lang="en-US" b="1" smtClean="0"/>
              <a:t> </a:t>
            </a:r>
            <a:r>
              <a:rPr lang="en-US" b="1" err="1" smtClean="0"/>
              <a:t>sát</a:t>
            </a:r>
            <a:r>
              <a:rPr lang="en-US" b="1" smtClean="0"/>
              <a:t>, </a:t>
            </a:r>
            <a:r>
              <a:rPr lang="en-US" b="1" err="1" smtClean="0"/>
              <a:t>phản</a:t>
            </a:r>
            <a:r>
              <a:rPr lang="en-US" b="1" smtClean="0"/>
              <a:t> </a:t>
            </a:r>
            <a:r>
              <a:rPr lang="en-US" b="1" err="1" smtClean="0"/>
              <a:t>biện</a:t>
            </a:r>
            <a:r>
              <a:rPr lang="en-US" b="1" smtClean="0"/>
              <a:t> </a:t>
            </a:r>
            <a:r>
              <a:rPr lang="en-US" b="1" err="1" smtClean="0"/>
              <a:t>xã</a:t>
            </a:r>
            <a:r>
              <a:rPr lang="en-US" b="1" smtClean="0"/>
              <a:t> </a:t>
            </a:r>
            <a:r>
              <a:rPr lang="en-US" b="1" err="1" smtClean="0"/>
              <a:t>hội</a:t>
            </a:r>
            <a:r>
              <a:rPr lang="en-US" b="1" smtClean="0"/>
              <a:t>, </a:t>
            </a:r>
            <a:r>
              <a:rPr lang="en-US" b="1" err="1" smtClean="0"/>
              <a:t>góp</a:t>
            </a:r>
            <a:r>
              <a:rPr lang="en-US" b="1" smtClean="0"/>
              <a:t> ý </a:t>
            </a:r>
            <a:r>
              <a:rPr lang="en-US" b="1" err="1" smtClean="0"/>
              <a:t>xây</a:t>
            </a:r>
            <a:r>
              <a:rPr lang="en-US" b="1" smtClean="0"/>
              <a:t> </a:t>
            </a:r>
            <a:r>
              <a:rPr lang="en-US" b="1" err="1" smtClean="0"/>
              <a:t>dựng</a:t>
            </a:r>
            <a:r>
              <a:rPr lang="en-US" b="1" smtClean="0"/>
              <a:t> </a:t>
            </a:r>
            <a:r>
              <a:rPr lang="en-US" b="1" err="1" smtClean="0"/>
              <a:t>Đảng</a:t>
            </a:r>
            <a:r>
              <a:rPr lang="en-US" b="1" smtClean="0"/>
              <a:t>, </a:t>
            </a:r>
            <a:r>
              <a:rPr lang="en-US" b="1" err="1" smtClean="0"/>
              <a:t>xây</a:t>
            </a:r>
            <a:r>
              <a:rPr lang="en-US" b="1" smtClean="0"/>
              <a:t> </a:t>
            </a:r>
            <a:r>
              <a:rPr lang="en-US" b="1" err="1" smtClean="0"/>
              <a:t>dựng</a:t>
            </a:r>
            <a:r>
              <a:rPr lang="en-US" b="1" smtClean="0"/>
              <a:t> </a:t>
            </a:r>
            <a:r>
              <a:rPr lang="en-US" b="1" err="1" smtClean="0"/>
              <a:t>chính</a:t>
            </a:r>
            <a:r>
              <a:rPr lang="en-US" b="1" smtClean="0"/>
              <a:t> </a:t>
            </a:r>
            <a:r>
              <a:rPr lang="en-US" b="1" err="1" smtClean="0"/>
              <a:t>quyền</a:t>
            </a:r>
            <a:r>
              <a:rPr lang="en-US" b="1" smtClean="0"/>
              <a:t>.</a:t>
            </a:r>
          </a:p>
          <a:p>
            <a:pPr algn="just"/>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40</a:t>
            </a:fld>
            <a:endParaRPr lang="en-US"/>
          </a:p>
        </p:txBody>
      </p:sp>
    </p:spTree>
    <p:extLst>
      <p:ext uri="{BB962C8B-B14F-4D97-AF65-F5344CB8AC3E}">
        <p14:creationId xmlns:p14="http://schemas.microsoft.com/office/powerpoint/2010/main" val="161953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err="1" smtClean="0"/>
              <a:t>Thứ</a:t>
            </a:r>
            <a:r>
              <a:rPr lang="en-US" b="1" i="1" smtClean="0"/>
              <a:t> </a:t>
            </a:r>
            <a:r>
              <a:rPr lang="en-US" b="1" i="1" err="1" smtClean="0"/>
              <a:t>năm</a:t>
            </a:r>
            <a:r>
              <a:rPr lang="en-US" smtClean="0"/>
              <a:t>, </a:t>
            </a:r>
            <a:r>
              <a:rPr lang="en-US" b="0" smtClean="0"/>
              <a:t>………………</a:t>
            </a:r>
          </a:p>
          <a:p>
            <a:pPr algn="just"/>
            <a:r>
              <a:rPr lang="en-US" b="1" smtClean="0"/>
              <a:t>    Tăng </a:t>
            </a:r>
            <a:r>
              <a:rPr lang="en-US" b="1" err="1" smtClean="0"/>
              <a:t>cường</a:t>
            </a:r>
            <a:r>
              <a:rPr lang="en-US" b="1" smtClean="0"/>
              <a:t> </a:t>
            </a:r>
            <a:r>
              <a:rPr lang="en-US" b="1" err="1" smtClean="0"/>
              <a:t>phối</a:t>
            </a:r>
            <a:r>
              <a:rPr lang="en-US" b="1" smtClean="0"/>
              <a:t> </a:t>
            </a:r>
            <a:r>
              <a:rPr lang="en-US" b="1" err="1" smtClean="0"/>
              <a:t>hợp</a:t>
            </a:r>
            <a:r>
              <a:rPr lang="en-US" b="1" smtClean="0"/>
              <a:t> </a:t>
            </a:r>
            <a:r>
              <a:rPr lang="en-US" b="1" err="1" smtClean="0"/>
              <a:t>giữa</a:t>
            </a:r>
            <a:r>
              <a:rPr lang="en-US" b="1" smtClean="0"/>
              <a:t> MTTQ, </a:t>
            </a:r>
            <a:r>
              <a:rPr lang="en-US" b="1" err="1" smtClean="0"/>
              <a:t>các</a:t>
            </a:r>
            <a:r>
              <a:rPr lang="en-US" b="1" smtClean="0"/>
              <a:t> </a:t>
            </a:r>
            <a:r>
              <a:rPr lang="en-US" b="1" err="1" smtClean="0"/>
              <a:t>đoàn</a:t>
            </a:r>
            <a:r>
              <a:rPr lang="en-US" b="1" smtClean="0"/>
              <a:t> </a:t>
            </a:r>
            <a:r>
              <a:rPr lang="en-US" b="1" err="1" smtClean="0"/>
              <a:t>thể</a:t>
            </a:r>
            <a:r>
              <a:rPr lang="en-US" b="1" smtClean="0"/>
              <a:t> CT-XH </a:t>
            </a:r>
            <a:r>
              <a:rPr lang="en-US" b="1" err="1" smtClean="0"/>
              <a:t>với</a:t>
            </a:r>
            <a:r>
              <a:rPr lang="en-US" b="1" smtClean="0"/>
              <a:t> </a:t>
            </a:r>
            <a:r>
              <a:rPr lang="en-US" b="1" err="1" smtClean="0"/>
              <a:t>các</a:t>
            </a:r>
            <a:r>
              <a:rPr lang="en-US" b="1" smtClean="0"/>
              <a:t> </a:t>
            </a:r>
            <a:r>
              <a:rPr lang="en-US" b="1" err="1" smtClean="0"/>
              <a:t>cơ</a:t>
            </a:r>
            <a:r>
              <a:rPr lang="en-US" b="1" smtClean="0"/>
              <a:t> </a:t>
            </a:r>
            <a:r>
              <a:rPr lang="en-US" b="1" err="1" smtClean="0"/>
              <a:t>quan</a:t>
            </a:r>
            <a:r>
              <a:rPr lang="en-US" b="1" smtClean="0"/>
              <a:t> </a:t>
            </a:r>
            <a:r>
              <a:rPr lang="en-US" b="1" err="1" smtClean="0"/>
              <a:t>Nhà</a:t>
            </a:r>
            <a:r>
              <a:rPr lang="en-US" b="1" smtClean="0"/>
              <a:t> </a:t>
            </a:r>
            <a:r>
              <a:rPr lang="en-US" b="1" err="1" smtClean="0"/>
              <a:t>nước</a:t>
            </a:r>
            <a:r>
              <a:rPr lang="en-US" b="1" smtClean="0"/>
              <a:t>, </a:t>
            </a:r>
            <a:r>
              <a:rPr lang="en-US" b="1" err="1" smtClean="0"/>
              <a:t>chính</a:t>
            </a:r>
            <a:r>
              <a:rPr lang="en-US" b="1" smtClean="0"/>
              <a:t> </a:t>
            </a:r>
            <a:r>
              <a:rPr lang="en-US" b="1" err="1" smtClean="0"/>
              <a:t>quyền</a:t>
            </a:r>
            <a:r>
              <a:rPr lang="en-US" b="1" smtClean="0"/>
              <a:t> </a:t>
            </a:r>
            <a:r>
              <a:rPr lang="en-US" b="1" err="1" smtClean="0"/>
              <a:t>các</a:t>
            </a:r>
            <a:r>
              <a:rPr lang="en-US" b="1" smtClean="0"/>
              <a:t> </a:t>
            </a:r>
            <a:r>
              <a:rPr lang="en-US" b="1" err="1" smtClean="0"/>
              <a:t>cấp</a:t>
            </a:r>
            <a:r>
              <a:rPr lang="en-US" b="1" smtClean="0"/>
              <a:t> </a:t>
            </a:r>
            <a:r>
              <a:rPr lang="en-US" b="1" err="1" smtClean="0"/>
              <a:t>trong</a:t>
            </a:r>
            <a:r>
              <a:rPr lang="en-US" b="1" smtClean="0"/>
              <a:t> </a:t>
            </a:r>
            <a:r>
              <a:rPr lang="en-US" b="1" err="1" smtClean="0"/>
              <a:t>tiếp</a:t>
            </a:r>
            <a:r>
              <a:rPr lang="en-US" b="1" smtClean="0"/>
              <a:t> </a:t>
            </a:r>
            <a:r>
              <a:rPr lang="en-US" b="1" err="1" smtClean="0"/>
              <a:t>thu</a:t>
            </a:r>
            <a:r>
              <a:rPr lang="en-US" b="1" smtClean="0"/>
              <a:t>, </a:t>
            </a:r>
            <a:r>
              <a:rPr lang="en-US" b="1" err="1" smtClean="0"/>
              <a:t>giải</a:t>
            </a:r>
            <a:r>
              <a:rPr lang="en-US" b="1" smtClean="0"/>
              <a:t> </a:t>
            </a:r>
            <a:r>
              <a:rPr lang="en-US" b="1" err="1" smtClean="0"/>
              <a:t>trình</a:t>
            </a:r>
            <a:r>
              <a:rPr lang="en-US" b="1" smtClean="0"/>
              <a:t>, </a:t>
            </a:r>
            <a:r>
              <a:rPr lang="en-US" b="1" err="1" smtClean="0"/>
              <a:t>trả</a:t>
            </a:r>
            <a:r>
              <a:rPr lang="en-US" b="1" smtClean="0"/>
              <a:t> </a:t>
            </a:r>
            <a:r>
              <a:rPr lang="en-US" b="1" err="1" smtClean="0"/>
              <a:t>lời</a:t>
            </a:r>
            <a:r>
              <a:rPr lang="en-US" b="1" smtClean="0"/>
              <a:t>, </a:t>
            </a:r>
            <a:r>
              <a:rPr lang="en-US" b="1" err="1" smtClean="0"/>
              <a:t>giải</a:t>
            </a:r>
            <a:r>
              <a:rPr lang="en-US" b="1" smtClean="0"/>
              <a:t> </a:t>
            </a:r>
            <a:r>
              <a:rPr lang="en-US" b="1" err="1" smtClean="0"/>
              <a:t>quyết</a:t>
            </a:r>
            <a:r>
              <a:rPr lang="en-US" b="1" smtClean="0"/>
              <a:t> </a:t>
            </a:r>
            <a:r>
              <a:rPr lang="en-US" b="1" err="1" smtClean="0"/>
              <a:t>những</a:t>
            </a:r>
            <a:r>
              <a:rPr lang="en-US" b="1" smtClean="0"/>
              <a:t> </a:t>
            </a:r>
            <a:r>
              <a:rPr lang="en-US" b="1" err="1" smtClean="0"/>
              <a:t>vấn</a:t>
            </a:r>
            <a:r>
              <a:rPr lang="en-US" b="1" smtClean="0"/>
              <a:t> </a:t>
            </a:r>
            <a:r>
              <a:rPr lang="en-US" b="1" err="1" smtClean="0"/>
              <a:t>đề</a:t>
            </a:r>
            <a:r>
              <a:rPr lang="en-US" b="1" smtClean="0"/>
              <a:t> </a:t>
            </a:r>
            <a:r>
              <a:rPr lang="en-US" b="1" err="1" smtClean="0"/>
              <a:t>kiến</a:t>
            </a:r>
            <a:r>
              <a:rPr lang="en-US" b="1" smtClean="0"/>
              <a:t> </a:t>
            </a:r>
            <a:r>
              <a:rPr lang="en-US" b="1" err="1" smtClean="0"/>
              <a:t>nghị</a:t>
            </a:r>
            <a:r>
              <a:rPr lang="en-US" b="1" smtClean="0"/>
              <a:t>, </a:t>
            </a:r>
            <a:r>
              <a:rPr lang="en-US" b="1" err="1" smtClean="0"/>
              <a:t>đề</a:t>
            </a:r>
            <a:r>
              <a:rPr lang="en-US" b="1" smtClean="0"/>
              <a:t> </a:t>
            </a:r>
            <a:r>
              <a:rPr lang="en-US" b="1" err="1" smtClean="0"/>
              <a:t>xuất</a:t>
            </a:r>
            <a:r>
              <a:rPr lang="en-US" b="1" smtClean="0"/>
              <a:t> </a:t>
            </a:r>
            <a:r>
              <a:rPr lang="en-US" b="1" err="1" smtClean="0"/>
              <a:t>của</a:t>
            </a:r>
            <a:r>
              <a:rPr lang="en-US" b="1" smtClean="0"/>
              <a:t> </a:t>
            </a:r>
            <a:r>
              <a:rPr lang="en-US" b="1" err="1" smtClean="0"/>
              <a:t>người</a:t>
            </a:r>
            <a:r>
              <a:rPr lang="en-US" b="1" smtClean="0"/>
              <a:t> </a:t>
            </a:r>
            <a:r>
              <a:rPr lang="en-US" b="1" err="1" smtClean="0"/>
              <a:t>dân</a:t>
            </a:r>
            <a:r>
              <a:rPr lang="en-US" b="1" smtClean="0"/>
              <a:t>; </a:t>
            </a:r>
            <a:r>
              <a:rPr lang="en-US" b="1" err="1" smtClean="0"/>
              <a:t>chăm</a:t>
            </a:r>
            <a:r>
              <a:rPr lang="en-US" b="1" smtClean="0"/>
              <a:t> lo </a:t>
            </a:r>
            <a:r>
              <a:rPr lang="en-US" b="1" err="1" smtClean="0"/>
              <a:t>đời</a:t>
            </a:r>
            <a:r>
              <a:rPr lang="en-US" b="1" smtClean="0"/>
              <a:t> s</a:t>
            </a:r>
            <a:r>
              <a:rPr lang="vi-VN" b="1" smtClean="0"/>
              <a:t>ố</a:t>
            </a:r>
            <a:r>
              <a:rPr lang="en-US" b="1" smtClean="0"/>
              <a:t>ng, </a:t>
            </a:r>
            <a:r>
              <a:rPr lang="en-US" b="1" err="1" smtClean="0"/>
              <a:t>sản</a:t>
            </a:r>
            <a:r>
              <a:rPr lang="en-US" b="1" smtClean="0"/>
              <a:t> </a:t>
            </a:r>
            <a:r>
              <a:rPr lang="en-US" b="1" err="1" smtClean="0"/>
              <a:t>xuất</a:t>
            </a:r>
            <a:r>
              <a:rPr lang="en-US" b="1" smtClean="0"/>
              <a:t> </a:t>
            </a:r>
            <a:r>
              <a:rPr lang="en-US" b="1" err="1" smtClean="0"/>
              <a:t>cho</a:t>
            </a:r>
            <a:r>
              <a:rPr lang="en-US" b="1" smtClean="0"/>
              <a:t> </a:t>
            </a:r>
            <a:r>
              <a:rPr lang="en-US" b="1" err="1" smtClean="0"/>
              <a:t>nhân</a:t>
            </a:r>
            <a:r>
              <a:rPr lang="en-US" b="1" smtClean="0"/>
              <a:t> </a:t>
            </a:r>
            <a:r>
              <a:rPr lang="en-US" b="1" err="1" smtClean="0"/>
              <a:t>dân</a:t>
            </a:r>
            <a:r>
              <a:rPr lang="en-US" b="1" smtClean="0"/>
              <a:t>.</a:t>
            </a:r>
          </a:p>
          <a:p>
            <a:pPr algn="just"/>
            <a:r>
              <a:rPr lang="en-US" b="1" smtClean="0"/>
              <a:t>   Tham </a:t>
            </a:r>
            <a:r>
              <a:rPr lang="en-US" b="1" err="1" smtClean="0"/>
              <a:t>mưu</a:t>
            </a:r>
            <a:r>
              <a:rPr lang="en-US" b="1" smtClean="0"/>
              <a:t> </a:t>
            </a:r>
            <a:r>
              <a:rPr lang="en-US" b="1" err="1" smtClean="0"/>
              <a:t>triển</a:t>
            </a:r>
            <a:r>
              <a:rPr lang="en-US" b="1" smtClean="0"/>
              <a:t> </a:t>
            </a:r>
            <a:r>
              <a:rPr lang="en-US" b="1" err="1" smtClean="0"/>
              <a:t>khai</a:t>
            </a:r>
            <a:r>
              <a:rPr lang="en-US" b="1" smtClean="0"/>
              <a:t> </a:t>
            </a:r>
            <a:r>
              <a:rPr lang="en-US" b="1" err="1" smtClean="0"/>
              <a:t>thực</a:t>
            </a:r>
            <a:r>
              <a:rPr lang="en-US" b="1" smtClean="0"/>
              <a:t> </a:t>
            </a:r>
            <a:r>
              <a:rPr lang="en-US" b="1" err="1" smtClean="0"/>
              <a:t>hiện</a:t>
            </a:r>
            <a:r>
              <a:rPr lang="en-US" b="1" smtClean="0"/>
              <a:t> </a:t>
            </a:r>
            <a:r>
              <a:rPr lang="en-US" b="1" err="1" smtClean="0"/>
              <a:t>tốt</a:t>
            </a:r>
            <a:r>
              <a:rPr lang="en-US" b="1" smtClean="0"/>
              <a:t> </a:t>
            </a:r>
            <a:r>
              <a:rPr lang="en-US" b="1" err="1" smtClean="0"/>
              <a:t>các</a:t>
            </a:r>
            <a:r>
              <a:rPr lang="en-US" b="1" smtClean="0"/>
              <a:t> </a:t>
            </a:r>
            <a:r>
              <a:rPr lang="en-US" b="1" err="1" smtClean="0"/>
              <a:t>chủ</a:t>
            </a:r>
            <a:r>
              <a:rPr lang="en-US" b="1" smtClean="0"/>
              <a:t> </a:t>
            </a:r>
            <a:r>
              <a:rPr lang="en-US" b="1" err="1" smtClean="0"/>
              <a:t>trương</a:t>
            </a:r>
            <a:r>
              <a:rPr lang="en-US" b="1" smtClean="0"/>
              <a:t> </a:t>
            </a:r>
            <a:r>
              <a:rPr lang="en-US" b="1" err="1" smtClean="0"/>
              <a:t>của</a:t>
            </a:r>
            <a:r>
              <a:rPr lang="en-US" b="1" smtClean="0"/>
              <a:t> </a:t>
            </a:r>
            <a:r>
              <a:rPr lang="en-US" b="1" err="1" smtClean="0"/>
              <a:t>Đảng</a:t>
            </a:r>
            <a:r>
              <a:rPr lang="en-US" b="1" smtClean="0"/>
              <a:t> và</a:t>
            </a:r>
            <a:r>
              <a:rPr lang="en-US" b="1" baseline="0" smtClean="0"/>
              <a:t> Nhà nước </a:t>
            </a:r>
            <a:r>
              <a:rPr lang="en-US" b="1" smtClean="0"/>
              <a:t>về </a:t>
            </a:r>
            <a:r>
              <a:rPr lang="en-US" b="1" err="1" smtClean="0"/>
              <a:t>công</a:t>
            </a:r>
            <a:r>
              <a:rPr lang="en-US" b="1" smtClean="0"/>
              <a:t> </a:t>
            </a:r>
            <a:r>
              <a:rPr lang="en-US" b="1" err="1" smtClean="0"/>
              <a:t>tác</a:t>
            </a:r>
            <a:r>
              <a:rPr lang="en-US" b="1" smtClean="0"/>
              <a:t> </a:t>
            </a:r>
            <a:r>
              <a:rPr lang="en-US" b="1" err="1" smtClean="0"/>
              <a:t>hội</a:t>
            </a:r>
            <a:r>
              <a:rPr lang="en-US" b="1" smtClean="0"/>
              <a:t> </a:t>
            </a:r>
            <a:r>
              <a:rPr lang="en-US" b="1" err="1" smtClean="0"/>
              <a:t>quần</a:t>
            </a:r>
            <a:r>
              <a:rPr lang="en-US" b="1" smtClean="0"/>
              <a:t> </a:t>
            </a:r>
            <a:r>
              <a:rPr lang="en-US" b="1" err="1" smtClean="0"/>
              <a:t>chúng</a:t>
            </a:r>
            <a:r>
              <a:rPr lang="en-US" b="1" smtClean="0"/>
              <a:t> </a:t>
            </a:r>
            <a:r>
              <a:rPr lang="en-US" b="1" err="1" smtClean="0"/>
              <a:t>trong</a:t>
            </a:r>
            <a:r>
              <a:rPr lang="en-US" b="1" smtClean="0"/>
              <a:t> </a:t>
            </a:r>
            <a:r>
              <a:rPr lang="en-US" b="1" err="1" smtClean="0"/>
              <a:t>tình</a:t>
            </a:r>
            <a:r>
              <a:rPr lang="en-US" b="1" smtClean="0"/>
              <a:t> </a:t>
            </a:r>
            <a:r>
              <a:rPr lang="en-US" b="1" err="1" smtClean="0"/>
              <a:t>hình</a:t>
            </a:r>
            <a:r>
              <a:rPr lang="en-US" b="1" smtClean="0"/>
              <a:t> </a:t>
            </a:r>
            <a:r>
              <a:rPr lang="en-US" b="1" err="1" smtClean="0"/>
              <a:t>mới</a:t>
            </a:r>
            <a:r>
              <a:rPr lang="en-US" b="1" smtClean="0"/>
              <a:t> </a:t>
            </a:r>
          </a:p>
          <a:p>
            <a:pPr algn="just"/>
            <a:r>
              <a:rPr lang="en-US" smtClean="0"/>
              <a:t>(</a:t>
            </a:r>
            <a:r>
              <a:rPr lang="en-US" err="1" smtClean="0"/>
              <a:t>hiện</a:t>
            </a:r>
            <a:r>
              <a:rPr lang="en-US" smtClean="0"/>
              <a:t> nay </a:t>
            </a:r>
            <a:r>
              <a:rPr lang="en-US" err="1" smtClean="0"/>
              <a:t>có</a:t>
            </a:r>
            <a:r>
              <a:rPr lang="en-US" smtClean="0"/>
              <a:t> 48 </a:t>
            </a:r>
            <a:r>
              <a:rPr lang="en-US" err="1" smtClean="0"/>
              <a:t>hội</a:t>
            </a:r>
            <a:r>
              <a:rPr lang="en-US" smtClean="0"/>
              <a:t> </a:t>
            </a:r>
            <a:r>
              <a:rPr lang="en-US" err="1" smtClean="0"/>
              <a:t>cấp</a:t>
            </a:r>
            <a:r>
              <a:rPr lang="en-US" smtClean="0"/>
              <a:t> </a:t>
            </a:r>
            <a:r>
              <a:rPr lang="en-US" err="1" smtClean="0"/>
              <a:t>tỉnh</a:t>
            </a:r>
            <a:r>
              <a:rPr lang="en-US" smtClean="0"/>
              <a:t>); </a:t>
            </a:r>
            <a:r>
              <a:rPr lang="en-US" err="1" smtClean="0"/>
              <a:t>định</a:t>
            </a:r>
            <a:r>
              <a:rPr lang="en-US" smtClean="0"/>
              <a:t> </a:t>
            </a:r>
            <a:r>
              <a:rPr lang="en-US" err="1" smtClean="0"/>
              <a:t>hướng</a:t>
            </a:r>
            <a:r>
              <a:rPr lang="en-US" smtClean="0"/>
              <a:t> </a:t>
            </a:r>
            <a:r>
              <a:rPr lang="en-US" err="1" smtClean="0"/>
              <a:t>chỉ</a:t>
            </a:r>
            <a:r>
              <a:rPr lang="en-US" smtClean="0"/>
              <a:t> </a:t>
            </a:r>
            <a:r>
              <a:rPr lang="en-US" err="1" smtClean="0"/>
              <a:t>đạo</a:t>
            </a:r>
            <a:r>
              <a:rPr lang="en-US" smtClean="0"/>
              <a:t>, </a:t>
            </a:r>
            <a:r>
              <a:rPr lang="en-US" err="1" smtClean="0"/>
              <a:t>bảo</a:t>
            </a:r>
            <a:r>
              <a:rPr lang="en-US" smtClean="0"/>
              <a:t> </a:t>
            </a:r>
            <a:r>
              <a:rPr lang="en-US" err="1" smtClean="0"/>
              <a:t>đảm</a:t>
            </a:r>
            <a:r>
              <a:rPr lang="en-US" smtClean="0"/>
              <a:t> </a:t>
            </a:r>
            <a:r>
              <a:rPr lang="en-US" err="1" smtClean="0"/>
              <a:t>nguyên</a:t>
            </a:r>
            <a:r>
              <a:rPr lang="en-US" smtClean="0"/>
              <a:t> t</a:t>
            </a:r>
            <a:r>
              <a:rPr lang="vi-VN" smtClean="0"/>
              <a:t>ắ</a:t>
            </a:r>
            <a:r>
              <a:rPr lang="en-US" smtClean="0"/>
              <a:t>c </a:t>
            </a:r>
            <a:r>
              <a:rPr lang="en-US" err="1" smtClean="0"/>
              <a:t>lãnh</a:t>
            </a:r>
            <a:r>
              <a:rPr lang="en-US" smtClean="0"/>
              <a:t> </a:t>
            </a:r>
            <a:r>
              <a:rPr lang="en-US" err="1" smtClean="0"/>
              <a:t>đạo</a:t>
            </a:r>
            <a:r>
              <a:rPr lang="en-US" smtClean="0"/>
              <a:t> </a:t>
            </a:r>
            <a:r>
              <a:rPr lang="en-US" err="1" smtClean="0"/>
              <a:t>của</a:t>
            </a:r>
            <a:r>
              <a:rPr lang="en-US" smtClean="0"/>
              <a:t> </a:t>
            </a:r>
            <a:r>
              <a:rPr lang="en-US" err="1" smtClean="0"/>
              <a:t>Đảng</a:t>
            </a:r>
            <a:r>
              <a:rPr lang="en-US" smtClean="0"/>
              <a:t>, </a:t>
            </a:r>
            <a:r>
              <a:rPr lang="en-US" err="1" smtClean="0"/>
              <a:t>quản</a:t>
            </a:r>
            <a:r>
              <a:rPr lang="en-US" smtClean="0"/>
              <a:t> </a:t>
            </a:r>
            <a:r>
              <a:rPr lang="en-US" err="1" smtClean="0"/>
              <a:t>lý</a:t>
            </a:r>
            <a:r>
              <a:rPr lang="en-US" smtClean="0"/>
              <a:t>, </a:t>
            </a:r>
            <a:r>
              <a:rPr lang="en-US" err="1" smtClean="0"/>
              <a:t>điều</a:t>
            </a:r>
            <a:r>
              <a:rPr lang="en-US" smtClean="0"/>
              <a:t> </a:t>
            </a:r>
            <a:r>
              <a:rPr lang="en-US" err="1" smtClean="0"/>
              <a:t>hành</a:t>
            </a:r>
            <a:r>
              <a:rPr lang="en-US" smtClean="0"/>
              <a:t> </a:t>
            </a:r>
            <a:r>
              <a:rPr lang="en-US" err="1" smtClean="0"/>
              <a:t>của</a:t>
            </a:r>
            <a:r>
              <a:rPr lang="en-US" smtClean="0"/>
              <a:t> </a:t>
            </a:r>
            <a:r>
              <a:rPr lang="en-US" err="1" smtClean="0"/>
              <a:t>Nhà</a:t>
            </a:r>
            <a:r>
              <a:rPr lang="en-US" smtClean="0"/>
              <a:t> </a:t>
            </a:r>
            <a:r>
              <a:rPr lang="en-US" err="1" smtClean="0"/>
              <a:t>nước</a:t>
            </a:r>
            <a:r>
              <a:rPr lang="en-US" smtClean="0"/>
              <a:t> </a:t>
            </a:r>
            <a:r>
              <a:rPr lang="en-US" err="1" smtClean="0"/>
              <a:t>về</a:t>
            </a:r>
            <a:r>
              <a:rPr lang="en-US" smtClean="0"/>
              <a:t> </a:t>
            </a:r>
            <a:r>
              <a:rPr lang="en-US" err="1" smtClean="0"/>
              <a:t>hội</a:t>
            </a:r>
            <a:r>
              <a:rPr lang="en-US" smtClean="0"/>
              <a:t>; </a:t>
            </a:r>
            <a:r>
              <a:rPr lang="en-US" err="1" smtClean="0"/>
              <a:t>tăng</a:t>
            </a:r>
            <a:r>
              <a:rPr lang="en-US" smtClean="0"/>
              <a:t> </a:t>
            </a:r>
            <a:r>
              <a:rPr lang="en-US" err="1" smtClean="0"/>
              <a:t>cường</a:t>
            </a:r>
            <a:r>
              <a:rPr lang="en-US" smtClean="0"/>
              <a:t> </a:t>
            </a:r>
            <a:r>
              <a:rPr lang="en-US" err="1" smtClean="0"/>
              <a:t>tự</a:t>
            </a:r>
            <a:r>
              <a:rPr lang="en-US" smtClean="0"/>
              <a:t> </a:t>
            </a:r>
            <a:r>
              <a:rPr lang="en-US" err="1" smtClean="0"/>
              <a:t>chủ</a:t>
            </a:r>
            <a:r>
              <a:rPr lang="en-US" smtClean="0"/>
              <a:t>, </a:t>
            </a:r>
            <a:r>
              <a:rPr lang="en-US" err="1" smtClean="0"/>
              <a:t>hiệu</a:t>
            </a:r>
            <a:r>
              <a:rPr lang="en-US" smtClean="0"/>
              <a:t> </a:t>
            </a:r>
            <a:r>
              <a:rPr lang="en-US" err="1" smtClean="0"/>
              <a:t>quả</a:t>
            </a:r>
            <a:r>
              <a:rPr lang="en-US" smtClean="0"/>
              <a:t> </a:t>
            </a:r>
            <a:r>
              <a:rPr lang="en-US" err="1" smtClean="0"/>
              <a:t>hoạt</a:t>
            </a:r>
            <a:r>
              <a:rPr lang="en-US" smtClean="0"/>
              <a:t> </a:t>
            </a:r>
            <a:r>
              <a:rPr lang="en-US" err="1" smtClean="0"/>
              <a:t>động</a:t>
            </a:r>
            <a:r>
              <a:rPr lang="en-US" smtClean="0"/>
              <a:t>, </a:t>
            </a:r>
            <a:r>
              <a:rPr lang="en-US" err="1" smtClean="0"/>
              <a:t>phát</a:t>
            </a:r>
            <a:r>
              <a:rPr lang="en-US" smtClean="0"/>
              <a:t> </a:t>
            </a:r>
            <a:r>
              <a:rPr lang="en-US" err="1" smtClean="0"/>
              <a:t>huy</a:t>
            </a:r>
            <a:r>
              <a:rPr lang="en-US" smtClean="0"/>
              <a:t> </a:t>
            </a:r>
            <a:r>
              <a:rPr lang="en-US" err="1" smtClean="0"/>
              <a:t>vai</a:t>
            </a:r>
            <a:r>
              <a:rPr lang="en-US" smtClean="0"/>
              <a:t> </a:t>
            </a:r>
            <a:r>
              <a:rPr lang="en-US" err="1" smtClean="0"/>
              <a:t>trò</a:t>
            </a:r>
            <a:r>
              <a:rPr lang="en-US" smtClean="0"/>
              <a:t> </a:t>
            </a:r>
            <a:r>
              <a:rPr lang="en-US" err="1" smtClean="0"/>
              <a:t>đại</a:t>
            </a:r>
            <a:r>
              <a:rPr lang="en-US" smtClean="0"/>
              <a:t> </a:t>
            </a:r>
            <a:r>
              <a:rPr lang="en-US" err="1" smtClean="0"/>
              <a:t>diện</a:t>
            </a:r>
            <a:r>
              <a:rPr lang="en-US" smtClean="0"/>
              <a:t> </a:t>
            </a:r>
            <a:r>
              <a:rPr lang="en-US" err="1" smtClean="0"/>
              <a:t>bảo</a:t>
            </a:r>
            <a:r>
              <a:rPr lang="en-US" smtClean="0"/>
              <a:t> </a:t>
            </a:r>
            <a:r>
              <a:rPr lang="en-US" err="1" smtClean="0"/>
              <a:t>vệ</a:t>
            </a:r>
            <a:r>
              <a:rPr lang="en-US" smtClean="0"/>
              <a:t> </a:t>
            </a:r>
            <a:r>
              <a:rPr lang="en-US" err="1" smtClean="0"/>
              <a:t>quyền</a:t>
            </a:r>
            <a:r>
              <a:rPr lang="en-US" smtClean="0"/>
              <a:t>, </a:t>
            </a:r>
            <a:r>
              <a:rPr lang="en-US" err="1" smtClean="0"/>
              <a:t>lợi</a:t>
            </a:r>
            <a:r>
              <a:rPr lang="en-US" smtClean="0"/>
              <a:t> </a:t>
            </a:r>
            <a:r>
              <a:rPr lang="en-US" err="1" smtClean="0"/>
              <a:t>ích</a:t>
            </a:r>
            <a:r>
              <a:rPr lang="en-US" smtClean="0"/>
              <a:t> </a:t>
            </a:r>
            <a:r>
              <a:rPr lang="en-US" err="1" smtClean="0"/>
              <a:t>hợp</a:t>
            </a:r>
            <a:r>
              <a:rPr lang="en-US" smtClean="0"/>
              <a:t> </a:t>
            </a:r>
            <a:r>
              <a:rPr lang="en-US" err="1" smtClean="0"/>
              <a:t>pháp</a:t>
            </a:r>
            <a:r>
              <a:rPr lang="en-US" smtClean="0"/>
              <a:t>, </a:t>
            </a:r>
            <a:r>
              <a:rPr lang="en-US" err="1" smtClean="0"/>
              <a:t>chính</a:t>
            </a:r>
            <a:r>
              <a:rPr lang="en-US" smtClean="0"/>
              <a:t> </a:t>
            </a:r>
            <a:r>
              <a:rPr lang="en-US" err="1" smtClean="0"/>
              <a:t>đáng</a:t>
            </a:r>
            <a:r>
              <a:rPr lang="en-US" smtClean="0"/>
              <a:t> </a:t>
            </a:r>
            <a:r>
              <a:rPr lang="en-US" err="1" smtClean="0"/>
              <a:t>của</a:t>
            </a:r>
            <a:r>
              <a:rPr lang="en-US" smtClean="0"/>
              <a:t> </a:t>
            </a:r>
            <a:r>
              <a:rPr lang="en-US" err="1" smtClean="0"/>
              <a:t>hội</a:t>
            </a:r>
            <a:r>
              <a:rPr lang="en-US" smtClean="0"/>
              <a:t> </a:t>
            </a:r>
            <a:r>
              <a:rPr lang="en-US" err="1" smtClean="0"/>
              <a:t>viên</a:t>
            </a:r>
            <a:r>
              <a:rPr lang="en-US" smtClean="0"/>
              <a:t>; </a:t>
            </a:r>
            <a:r>
              <a:rPr lang="en-US" err="1" smtClean="0"/>
              <a:t>làm</a:t>
            </a:r>
            <a:r>
              <a:rPr lang="en-US" smtClean="0"/>
              <a:t> </a:t>
            </a:r>
            <a:r>
              <a:rPr lang="en-US" err="1" smtClean="0"/>
              <a:t>cầu</a:t>
            </a:r>
            <a:r>
              <a:rPr lang="en-US" smtClean="0"/>
              <a:t> </a:t>
            </a:r>
            <a:r>
              <a:rPr lang="en-US" err="1" smtClean="0"/>
              <a:t>nối</a:t>
            </a:r>
            <a:r>
              <a:rPr lang="en-US" smtClean="0"/>
              <a:t> </a:t>
            </a:r>
            <a:r>
              <a:rPr lang="en-US" err="1" smtClean="0"/>
              <a:t>giữa</a:t>
            </a:r>
            <a:r>
              <a:rPr lang="en-US" smtClean="0"/>
              <a:t> </a:t>
            </a:r>
            <a:r>
              <a:rPr lang="en-US" err="1" smtClean="0"/>
              <a:t>Đảng</a:t>
            </a:r>
            <a:r>
              <a:rPr lang="en-US" smtClean="0"/>
              <a:t>, </a:t>
            </a:r>
            <a:r>
              <a:rPr lang="en-US" err="1" smtClean="0"/>
              <a:t>Nhà</a:t>
            </a:r>
            <a:r>
              <a:rPr lang="en-US" smtClean="0"/>
              <a:t> </a:t>
            </a:r>
            <a:r>
              <a:rPr lang="en-US" err="1" smtClean="0"/>
              <a:t>nước</a:t>
            </a:r>
            <a:r>
              <a:rPr lang="en-US" smtClean="0"/>
              <a:t> </a:t>
            </a:r>
            <a:r>
              <a:rPr lang="en-US" err="1" smtClean="0"/>
              <a:t>với</a:t>
            </a:r>
            <a:r>
              <a:rPr lang="en-US" smtClean="0"/>
              <a:t> </a:t>
            </a:r>
            <a:r>
              <a:rPr lang="en-US" err="1" smtClean="0"/>
              <a:t>nhân</a:t>
            </a:r>
            <a:r>
              <a:rPr lang="en-US" smtClean="0"/>
              <a:t> </a:t>
            </a:r>
            <a:r>
              <a:rPr lang="en-US" err="1" smtClean="0"/>
              <a:t>dân</a:t>
            </a:r>
            <a:r>
              <a:rPr lang="en-US" smtClean="0"/>
              <a:t>.</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41</a:t>
            </a:fld>
            <a:endParaRPr lang="en-US"/>
          </a:p>
        </p:txBody>
      </p:sp>
    </p:spTree>
    <p:extLst>
      <p:ext uri="{BB962C8B-B14F-4D97-AF65-F5344CB8AC3E}">
        <p14:creationId xmlns:p14="http://schemas.microsoft.com/office/powerpoint/2010/main" val="2727486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err="1" smtClean="0"/>
              <a:t>Thứ</a:t>
            </a:r>
            <a:r>
              <a:rPr lang="en-US" b="1" i="1" smtClean="0"/>
              <a:t> </a:t>
            </a:r>
            <a:r>
              <a:rPr lang="en-US" b="1" i="1" err="1" smtClean="0"/>
              <a:t>sáu</a:t>
            </a:r>
            <a:r>
              <a:rPr lang="en-US" smtClean="0"/>
              <a:t>, </a:t>
            </a:r>
            <a:r>
              <a:rPr lang="en-US" b="1" err="1" smtClean="0"/>
              <a:t>tiếp</a:t>
            </a:r>
            <a:r>
              <a:rPr lang="en-US" b="1" smtClean="0"/>
              <a:t> </a:t>
            </a:r>
            <a:r>
              <a:rPr lang="en-US" b="1" err="1" smtClean="0"/>
              <a:t>tục</a:t>
            </a:r>
            <a:r>
              <a:rPr lang="en-US" b="1" smtClean="0"/>
              <a:t> </a:t>
            </a:r>
            <a:r>
              <a:rPr lang="en-US" b="1" err="1" smtClean="0"/>
              <a:t>nâng</a:t>
            </a:r>
            <a:r>
              <a:rPr lang="en-US" b="1" smtClean="0"/>
              <a:t> </a:t>
            </a:r>
            <a:r>
              <a:rPr lang="en-US" b="1" err="1" smtClean="0"/>
              <a:t>cao</a:t>
            </a:r>
            <a:r>
              <a:rPr lang="en-US" b="1" smtClean="0"/>
              <a:t> </a:t>
            </a:r>
            <a:r>
              <a:rPr lang="en-US" b="1" err="1" smtClean="0"/>
              <a:t>hiệu</a:t>
            </a:r>
            <a:r>
              <a:rPr lang="en-US" b="1" smtClean="0"/>
              <a:t> </a:t>
            </a:r>
            <a:r>
              <a:rPr lang="en-US" b="1" err="1" smtClean="0"/>
              <a:t>quả</a:t>
            </a:r>
            <a:r>
              <a:rPr lang="en-US" b="1" smtClean="0"/>
              <a:t> CTDV </a:t>
            </a:r>
            <a:r>
              <a:rPr lang="en-US" b="1" err="1" smtClean="0"/>
              <a:t>của</a:t>
            </a:r>
            <a:r>
              <a:rPr lang="en-US" b="1" smtClean="0"/>
              <a:t> </a:t>
            </a:r>
            <a:r>
              <a:rPr lang="en-US" b="1" err="1" smtClean="0"/>
              <a:t>các</a:t>
            </a:r>
            <a:r>
              <a:rPr lang="en-US" b="1" smtClean="0"/>
              <a:t> </a:t>
            </a:r>
            <a:r>
              <a:rPr lang="en-US" b="1" err="1" smtClean="0"/>
              <a:t>lực</a:t>
            </a:r>
            <a:r>
              <a:rPr lang="en-US" b="1" smtClean="0"/>
              <a:t> </a:t>
            </a:r>
            <a:r>
              <a:rPr lang="en-US" b="1" err="1" smtClean="0"/>
              <a:t>lượng</a:t>
            </a:r>
            <a:r>
              <a:rPr lang="en-US" b="1" smtClean="0"/>
              <a:t> </a:t>
            </a:r>
            <a:r>
              <a:rPr lang="en-US" b="1" err="1" smtClean="0"/>
              <a:t>vũ</a:t>
            </a:r>
            <a:r>
              <a:rPr lang="en-US" b="1" smtClean="0"/>
              <a:t> </a:t>
            </a:r>
            <a:r>
              <a:rPr lang="en-US" b="1" err="1" smtClean="0"/>
              <a:t>trang</a:t>
            </a:r>
            <a:r>
              <a:rPr lang="en-US" b="1" smtClean="0"/>
              <a:t>; </a:t>
            </a:r>
            <a:r>
              <a:rPr lang="en-US" b="1" err="1" smtClean="0"/>
              <a:t>xây</a:t>
            </a:r>
            <a:r>
              <a:rPr lang="en-US" b="1" smtClean="0"/>
              <a:t> </a:t>
            </a:r>
            <a:r>
              <a:rPr lang="en-US" b="1" err="1" smtClean="0"/>
              <a:t>dựng</a:t>
            </a:r>
            <a:r>
              <a:rPr lang="en-US" b="1" smtClean="0"/>
              <a:t> </a:t>
            </a:r>
            <a:r>
              <a:rPr lang="en-US" b="1" err="1" smtClean="0"/>
              <a:t>thế</a:t>
            </a:r>
            <a:r>
              <a:rPr lang="en-US" b="1" smtClean="0"/>
              <a:t> </a:t>
            </a:r>
            <a:r>
              <a:rPr lang="en-US" b="1" err="1" smtClean="0"/>
              <a:t>trận</a:t>
            </a:r>
            <a:r>
              <a:rPr lang="en-US" b="1" smtClean="0"/>
              <a:t> </a:t>
            </a:r>
            <a:r>
              <a:rPr lang="en-US" b="1" err="1" smtClean="0"/>
              <a:t>lòng</a:t>
            </a:r>
            <a:r>
              <a:rPr lang="en-US" b="1" smtClean="0"/>
              <a:t> </a:t>
            </a:r>
            <a:r>
              <a:rPr lang="en-US" b="1" err="1" smtClean="0"/>
              <a:t>dân</a:t>
            </a:r>
            <a:r>
              <a:rPr lang="en-US" b="1" smtClean="0"/>
              <a:t>, </a:t>
            </a:r>
            <a:r>
              <a:rPr lang="en-US" b="1" err="1" smtClean="0"/>
              <a:t>thế</a:t>
            </a:r>
            <a:r>
              <a:rPr lang="en-US" b="1" smtClean="0"/>
              <a:t> </a:t>
            </a:r>
            <a:r>
              <a:rPr lang="en-US" b="1" err="1" smtClean="0"/>
              <a:t>trận</a:t>
            </a:r>
            <a:r>
              <a:rPr lang="en-US" b="1" smtClean="0"/>
              <a:t> </a:t>
            </a:r>
            <a:r>
              <a:rPr lang="en-US" b="1" err="1" smtClean="0"/>
              <a:t>quốc</a:t>
            </a:r>
            <a:r>
              <a:rPr lang="en-US" b="1" smtClean="0"/>
              <a:t> </a:t>
            </a:r>
            <a:r>
              <a:rPr lang="en-US" b="1" err="1" smtClean="0"/>
              <a:t>phòng</a:t>
            </a:r>
            <a:r>
              <a:rPr lang="en-US" b="1" smtClean="0"/>
              <a:t> </a:t>
            </a:r>
            <a:r>
              <a:rPr lang="en-US" b="1" err="1" smtClean="0"/>
              <a:t>toàn</a:t>
            </a:r>
            <a:r>
              <a:rPr lang="en-US" b="1" smtClean="0"/>
              <a:t> </a:t>
            </a:r>
            <a:r>
              <a:rPr lang="en-US" b="1" err="1" smtClean="0"/>
              <a:t>dân</a:t>
            </a:r>
            <a:r>
              <a:rPr lang="en-US" b="1" smtClean="0"/>
              <a:t> </a:t>
            </a:r>
            <a:r>
              <a:rPr lang="en-US" b="1" err="1" smtClean="0"/>
              <a:t>và</a:t>
            </a:r>
            <a:r>
              <a:rPr lang="en-US" b="1" smtClean="0"/>
              <a:t> an </a:t>
            </a:r>
            <a:r>
              <a:rPr lang="en-US" b="1" err="1" smtClean="0"/>
              <a:t>ninh</a:t>
            </a:r>
            <a:r>
              <a:rPr lang="en-US" b="1" smtClean="0"/>
              <a:t> </a:t>
            </a:r>
            <a:r>
              <a:rPr lang="en-US" b="1" err="1" smtClean="0"/>
              <a:t>nhân</a:t>
            </a:r>
            <a:r>
              <a:rPr lang="en-US" b="1" smtClean="0"/>
              <a:t> </a:t>
            </a:r>
            <a:r>
              <a:rPr lang="en-US" b="1" err="1" smtClean="0"/>
              <a:t>dân</a:t>
            </a:r>
            <a:r>
              <a:rPr lang="en-US" b="1" smtClean="0"/>
              <a:t> </a:t>
            </a:r>
            <a:r>
              <a:rPr lang="en-US" b="1" err="1" smtClean="0"/>
              <a:t>vững</a:t>
            </a:r>
            <a:r>
              <a:rPr lang="en-US" b="1" smtClean="0"/>
              <a:t> </a:t>
            </a:r>
            <a:r>
              <a:rPr lang="en-US" b="1" err="1" smtClean="0"/>
              <a:t>chắc</a:t>
            </a:r>
            <a:r>
              <a:rPr lang="en-US" b="1" smtClean="0"/>
              <a:t>; </a:t>
            </a:r>
            <a:r>
              <a:rPr lang="en-US" b="1" err="1" smtClean="0"/>
              <a:t>xây</a:t>
            </a:r>
            <a:r>
              <a:rPr lang="en-US" b="1" smtClean="0"/>
              <a:t> </a:t>
            </a:r>
            <a:r>
              <a:rPr lang="en-US" b="1" err="1" smtClean="0"/>
              <a:t>dựng</a:t>
            </a:r>
            <a:r>
              <a:rPr lang="en-US" b="1" smtClean="0"/>
              <a:t> </a:t>
            </a:r>
            <a:r>
              <a:rPr lang="en-US" b="1" err="1" smtClean="0"/>
              <a:t>hình</a:t>
            </a:r>
            <a:r>
              <a:rPr lang="en-US" b="1" smtClean="0"/>
              <a:t> </a:t>
            </a:r>
            <a:r>
              <a:rPr lang="en-US" b="1" err="1" smtClean="0"/>
              <a:t>ảnh</a:t>
            </a:r>
            <a:r>
              <a:rPr lang="en-US" b="1" smtClean="0"/>
              <a:t> </a:t>
            </a:r>
            <a:r>
              <a:rPr lang="en-US" b="1" err="1" smtClean="0"/>
              <a:t>cán</a:t>
            </a:r>
            <a:r>
              <a:rPr lang="en-US" b="1" smtClean="0"/>
              <a:t> </a:t>
            </a:r>
            <a:r>
              <a:rPr lang="en-US" b="1" err="1" smtClean="0"/>
              <a:t>bộ</a:t>
            </a:r>
            <a:r>
              <a:rPr lang="en-US" b="1" smtClean="0"/>
              <a:t>, </a:t>
            </a:r>
            <a:r>
              <a:rPr lang="en-US" b="1" err="1" smtClean="0"/>
              <a:t>chiến</a:t>
            </a:r>
            <a:r>
              <a:rPr lang="en-US" b="1" smtClean="0"/>
              <a:t> </a:t>
            </a:r>
            <a:r>
              <a:rPr lang="en-US" b="1" err="1" smtClean="0"/>
              <a:t>sỹ</a:t>
            </a:r>
            <a:r>
              <a:rPr lang="en-US" b="1" smtClean="0"/>
              <a:t> </a:t>
            </a:r>
            <a:r>
              <a:rPr lang="en-US" b="1" err="1" smtClean="0"/>
              <a:t>lực</a:t>
            </a:r>
            <a:r>
              <a:rPr lang="en-US" b="1" smtClean="0"/>
              <a:t> </a:t>
            </a:r>
            <a:r>
              <a:rPr lang="en-US" b="1" err="1" smtClean="0"/>
              <a:t>lượng</a:t>
            </a:r>
            <a:r>
              <a:rPr lang="en-US" b="1" smtClean="0"/>
              <a:t> </a:t>
            </a:r>
            <a:r>
              <a:rPr lang="en-US" b="1" err="1" smtClean="0"/>
              <a:t>vũ</a:t>
            </a:r>
            <a:r>
              <a:rPr lang="en-US" b="1" smtClean="0"/>
              <a:t> </a:t>
            </a:r>
            <a:r>
              <a:rPr lang="en-US" b="1" err="1" smtClean="0"/>
              <a:t>trang</a:t>
            </a:r>
            <a:r>
              <a:rPr lang="en-US" b="1" smtClean="0"/>
              <a:t>, </a:t>
            </a:r>
            <a:r>
              <a:rPr lang="en-US" b="1" err="1" smtClean="0"/>
              <a:t>công</a:t>
            </a:r>
            <a:r>
              <a:rPr lang="en-US" b="1" smtClean="0"/>
              <a:t> an </a:t>
            </a:r>
            <a:r>
              <a:rPr lang="en-US" b="1" err="1" smtClean="0"/>
              <a:t>thân</a:t>
            </a:r>
            <a:r>
              <a:rPr lang="en-US" b="1" smtClean="0"/>
              <a:t> </a:t>
            </a:r>
            <a:r>
              <a:rPr lang="en-US" b="1" err="1" smtClean="0"/>
              <a:t>thiện</a:t>
            </a:r>
            <a:r>
              <a:rPr lang="en-US" b="1" smtClean="0"/>
              <a:t>, </a:t>
            </a:r>
            <a:r>
              <a:rPr lang="en-US" b="1" err="1" smtClean="0"/>
              <a:t>gần</a:t>
            </a:r>
            <a:r>
              <a:rPr lang="en-US" b="1" smtClean="0"/>
              <a:t> </a:t>
            </a:r>
            <a:r>
              <a:rPr lang="en-US" b="1" err="1" smtClean="0"/>
              <a:t>dân</a:t>
            </a:r>
            <a:r>
              <a:rPr lang="en-US" b="1" smtClean="0"/>
              <a:t>, </a:t>
            </a:r>
            <a:r>
              <a:rPr lang="en-US" b="1" err="1" smtClean="0"/>
              <a:t>có</a:t>
            </a:r>
            <a:r>
              <a:rPr lang="en-US" b="1" smtClean="0"/>
              <a:t> </a:t>
            </a:r>
            <a:r>
              <a:rPr lang="en-US" b="1" err="1" smtClean="0"/>
              <a:t>trách</a:t>
            </a:r>
            <a:r>
              <a:rPr lang="en-US" b="1" smtClean="0"/>
              <a:t> </a:t>
            </a:r>
            <a:r>
              <a:rPr lang="en-US" b="1" err="1" smtClean="0"/>
              <a:t>nhiệm</a:t>
            </a:r>
            <a:r>
              <a:rPr lang="en-US" b="1" smtClean="0"/>
              <a:t> </a:t>
            </a:r>
            <a:r>
              <a:rPr lang="en-US" b="1" err="1" smtClean="0"/>
              <a:t>và</a:t>
            </a:r>
            <a:r>
              <a:rPr lang="en-US" b="1" smtClean="0"/>
              <a:t> </a:t>
            </a:r>
            <a:r>
              <a:rPr lang="en-US" b="1" err="1" smtClean="0"/>
              <a:t>sẵn</a:t>
            </a:r>
            <a:r>
              <a:rPr lang="en-US" b="1" smtClean="0"/>
              <a:t> </a:t>
            </a:r>
            <a:r>
              <a:rPr lang="en-US" b="1" err="1" smtClean="0"/>
              <a:t>sàng</a:t>
            </a:r>
            <a:r>
              <a:rPr lang="en-US" b="1" smtClean="0"/>
              <a:t> </a:t>
            </a:r>
            <a:r>
              <a:rPr lang="en-US" b="1" err="1" smtClean="0"/>
              <a:t>bảo</a:t>
            </a:r>
            <a:r>
              <a:rPr lang="en-US" b="1" smtClean="0"/>
              <a:t> </a:t>
            </a:r>
            <a:r>
              <a:rPr lang="en-US" b="1" err="1" smtClean="0"/>
              <a:t>vệ</a:t>
            </a:r>
            <a:r>
              <a:rPr lang="en-US" b="1" smtClean="0"/>
              <a:t> Đảng,</a:t>
            </a:r>
            <a:r>
              <a:rPr lang="en-US" b="1" baseline="0" smtClean="0"/>
              <a:t> Nhà nước và </a:t>
            </a:r>
            <a:r>
              <a:rPr lang="en-US" b="1" smtClean="0"/>
              <a:t>nhân </a:t>
            </a:r>
            <a:r>
              <a:rPr lang="en-US" b="1" err="1" smtClean="0"/>
              <a:t>dân</a:t>
            </a:r>
            <a:r>
              <a:rPr lang="en-US" smtClean="0"/>
              <a:t>; </a:t>
            </a:r>
            <a:r>
              <a:rPr lang="en-US" err="1" smtClean="0"/>
              <a:t>kịp</a:t>
            </a:r>
            <a:r>
              <a:rPr lang="en-US" smtClean="0"/>
              <a:t> </a:t>
            </a:r>
            <a:r>
              <a:rPr lang="en-US" err="1" smtClean="0"/>
              <a:t>thời</a:t>
            </a:r>
            <a:r>
              <a:rPr lang="en-US" smtClean="0"/>
              <a:t> </a:t>
            </a:r>
            <a:r>
              <a:rPr lang="en-US" err="1" smtClean="0"/>
              <a:t>phát</a:t>
            </a:r>
            <a:r>
              <a:rPr lang="en-US" smtClean="0"/>
              <a:t> </a:t>
            </a:r>
            <a:r>
              <a:rPr lang="en-US" err="1" smtClean="0"/>
              <a:t>hiện</a:t>
            </a:r>
            <a:r>
              <a:rPr lang="en-US" smtClean="0"/>
              <a:t>, </a:t>
            </a:r>
            <a:r>
              <a:rPr lang="en-US" err="1" smtClean="0"/>
              <a:t>chủ</a:t>
            </a:r>
            <a:r>
              <a:rPr lang="en-US" smtClean="0"/>
              <a:t> </a:t>
            </a:r>
            <a:r>
              <a:rPr lang="en-US" err="1" smtClean="0"/>
              <a:t>động</a:t>
            </a:r>
            <a:r>
              <a:rPr lang="en-US" smtClean="0"/>
              <a:t> </a:t>
            </a:r>
            <a:r>
              <a:rPr lang="en-US" err="1" smtClean="0"/>
              <a:t>xử</a:t>
            </a:r>
            <a:r>
              <a:rPr lang="en-US" smtClean="0"/>
              <a:t> </a:t>
            </a:r>
            <a:r>
              <a:rPr lang="en-US" err="1" smtClean="0"/>
              <a:t>lý</a:t>
            </a:r>
            <a:r>
              <a:rPr lang="en-US" smtClean="0"/>
              <a:t> </a:t>
            </a:r>
            <a:r>
              <a:rPr lang="en-US" err="1" smtClean="0"/>
              <a:t>các</a:t>
            </a:r>
            <a:r>
              <a:rPr lang="en-US" smtClean="0"/>
              <a:t> </a:t>
            </a:r>
            <a:r>
              <a:rPr lang="en-US" err="1" smtClean="0"/>
              <a:t>vụ</a:t>
            </a:r>
            <a:r>
              <a:rPr lang="en-US" smtClean="0"/>
              <a:t> </a:t>
            </a:r>
            <a:r>
              <a:rPr lang="en-US" err="1" smtClean="0"/>
              <a:t>việc</a:t>
            </a:r>
            <a:r>
              <a:rPr lang="en-US" smtClean="0"/>
              <a:t> </a:t>
            </a:r>
            <a:r>
              <a:rPr lang="en-US" err="1" smtClean="0"/>
              <a:t>phức</a:t>
            </a:r>
            <a:r>
              <a:rPr lang="en-US" smtClean="0"/>
              <a:t> </a:t>
            </a:r>
            <a:r>
              <a:rPr lang="en-US" err="1" smtClean="0"/>
              <a:t>tạp</a:t>
            </a:r>
            <a:r>
              <a:rPr lang="en-US" smtClean="0"/>
              <a:t> </a:t>
            </a:r>
            <a:r>
              <a:rPr lang="en-US" err="1" smtClean="0"/>
              <a:t>về</a:t>
            </a:r>
            <a:r>
              <a:rPr lang="en-US" smtClean="0"/>
              <a:t> ANTT; </a:t>
            </a:r>
            <a:r>
              <a:rPr lang="en-US" err="1" smtClean="0"/>
              <a:t>điều</a:t>
            </a:r>
            <a:r>
              <a:rPr lang="en-US" smtClean="0"/>
              <a:t> </a:t>
            </a:r>
            <a:r>
              <a:rPr lang="en-US" err="1" smtClean="0"/>
              <a:t>tra</a:t>
            </a:r>
            <a:r>
              <a:rPr lang="en-US" smtClean="0"/>
              <a:t>, </a:t>
            </a:r>
            <a:r>
              <a:rPr lang="en-US" err="1" smtClean="0"/>
              <a:t>trấn</a:t>
            </a:r>
            <a:r>
              <a:rPr lang="en-US" smtClean="0"/>
              <a:t> </a:t>
            </a:r>
            <a:r>
              <a:rPr lang="en-US" err="1" smtClean="0"/>
              <a:t>áp</a:t>
            </a:r>
            <a:r>
              <a:rPr lang="en-US" smtClean="0"/>
              <a:t> </a:t>
            </a:r>
            <a:r>
              <a:rPr lang="en-US" err="1" smtClean="0"/>
              <a:t>hiệu</a:t>
            </a:r>
            <a:r>
              <a:rPr lang="en-US" smtClean="0"/>
              <a:t> </a:t>
            </a:r>
            <a:r>
              <a:rPr lang="en-US" err="1" smtClean="0"/>
              <a:t>quả</a:t>
            </a:r>
            <a:r>
              <a:rPr lang="en-US" smtClean="0"/>
              <a:t> </a:t>
            </a:r>
            <a:r>
              <a:rPr lang="en-US" err="1" smtClean="0"/>
              <a:t>các</a:t>
            </a:r>
            <a:r>
              <a:rPr lang="en-US" smtClean="0"/>
              <a:t> </a:t>
            </a:r>
            <a:r>
              <a:rPr lang="en-US" err="1" smtClean="0"/>
              <a:t>loại</a:t>
            </a:r>
            <a:r>
              <a:rPr lang="en-US" smtClean="0"/>
              <a:t> </a:t>
            </a:r>
            <a:r>
              <a:rPr lang="en-US" err="1" smtClean="0"/>
              <a:t>tội</a:t>
            </a:r>
            <a:r>
              <a:rPr lang="en-US" smtClean="0"/>
              <a:t> </a:t>
            </a:r>
            <a:r>
              <a:rPr lang="en-US" err="1" smtClean="0"/>
              <a:t>phạm</a:t>
            </a:r>
            <a:r>
              <a:rPr lang="en-US" smtClean="0"/>
              <a:t>, </a:t>
            </a:r>
            <a:r>
              <a:rPr lang="en-US" err="1" smtClean="0"/>
              <a:t>âm</a:t>
            </a:r>
            <a:r>
              <a:rPr lang="en-US" smtClean="0"/>
              <a:t> </a:t>
            </a:r>
            <a:r>
              <a:rPr lang="en-US" err="1" smtClean="0"/>
              <a:t>mưu</a:t>
            </a:r>
            <a:r>
              <a:rPr lang="en-US" smtClean="0"/>
              <a:t> </a:t>
            </a:r>
            <a:r>
              <a:rPr lang="en-US" err="1" smtClean="0"/>
              <a:t>phá</a:t>
            </a:r>
            <a:r>
              <a:rPr lang="en-US" smtClean="0"/>
              <a:t> </a:t>
            </a:r>
            <a:r>
              <a:rPr lang="en-US" err="1" smtClean="0"/>
              <a:t>hoại</a:t>
            </a:r>
            <a:r>
              <a:rPr lang="en-US" smtClean="0"/>
              <a:t> </a:t>
            </a:r>
            <a:r>
              <a:rPr lang="en-US" err="1" smtClean="0"/>
              <a:t>của</a:t>
            </a:r>
            <a:r>
              <a:rPr lang="en-US" smtClean="0"/>
              <a:t> </a:t>
            </a:r>
            <a:r>
              <a:rPr lang="en-US" err="1" smtClean="0"/>
              <a:t>các</a:t>
            </a:r>
            <a:r>
              <a:rPr lang="en-US" smtClean="0"/>
              <a:t> </a:t>
            </a:r>
            <a:r>
              <a:rPr lang="en-US" err="1" smtClean="0"/>
              <a:t>thế</a:t>
            </a:r>
            <a:r>
              <a:rPr lang="en-US" smtClean="0"/>
              <a:t> </a:t>
            </a:r>
            <a:r>
              <a:rPr lang="en-US" err="1" smtClean="0"/>
              <a:t>lực</a:t>
            </a:r>
            <a:r>
              <a:rPr lang="en-US" smtClean="0"/>
              <a:t> </a:t>
            </a:r>
            <a:r>
              <a:rPr lang="en-US" err="1" smtClean="0"/>
              <a:t>thù</a:t>
            </a:r>
            <a:r>
              <a:rPr lang="en-US" smtClean="0"/>
              <a:t> </a:t>
            </a:r>
            <a:r>
              <a:rPr lang="en-US" err="1" smtClean="0"/>
              <a:t>địch</a:t>
            </a:r>
            <a:r>
              <a:rPr lang="en-US" smtClean="0"/>
              <a:t>; </a:t>
            </a:r>
            <a:r>
              <a:rPr lang="en-US" err="1" smtClean="0"/>
              <a:t>nắm</a:t>
            </a:r>
            <a:r>
              <a:rPr lang="en-US" smtClean="0"/>
              <a:t>, </a:t>
            </a:r>
            <a:r>
              <a:rPr lang="en-US" err="1" smtClean="0"/>
              <a:t>đánh</a:t>
            </a:r>
            <a:r>
              <a:rPr lang="en-US" smtClean="0"/>
              <a:t> </a:t>
            </a:r>
            <a:r>
              <a:rPr lang="en-US" err="1" smtClean="0"/>
              <a:t>giá</a:t>
            </a:r>
            <a:r>
              <a:rPr lang="en-US" smtClean="0"/>
              <a:t> </a:t>
            </a:r>
            <a:r>
              <a:rPr lang="en-US" err="1" smtClean="0"/>
              <a:t>đúng</a:t>
            </a:r>
            <a:r>
              <a:rPr lang="en-US" smtClean="0"/>
              <a:t> </a:t>
            </a:r>
            <a:r>
              <a:rPr lang="en-US" err="1" smtClean="0"/>
              <a:t>tình</a:t>
            </a:r>
            <a:r>
              <a:rPr lang="en-US" smtClean="0"/>
              <a:t> </a:t>
            </a:r>
            <a:r>
              <a:rPr lang="en-US" err="1" smtClean="0"/>
              <a:t>hình</a:t>
            </a:r>
            <a:r>
              <a:rPr lang="en-US" smtClean="0"/>
              <a:t> </a:t>
            </a:r>
            <a:r>
              <a:rPr lang="en-US" err="1" smtClean="0"/>
              <a:t>và</a:t>
            </a:r>
            <a:r>
              <a:rPr lang="en-US" smtClean="0"/>
              <a:t> </a:t>
            </a:r>
            <a:r>
              <a:rPr lang="en-US" err="1" smtClean="0"/>
              <a:t>xử</a:t>
            </a:r>
            <a:r>
              <a:rPr lang="en-US" smtClean="0"/>
              <a:t> </a:t>
            </a:r>
            <a:r>
              <a:rPr lang="en-US" err="1" smtClean="0"/>
              <a:t>lý</a:t>
            </a:r>
            <a:r>
              <a:rPr lang="en-US" smtClean="0"/>
              <a:t> </a:t>
            </a:r>
            <a:r>
              <a:rPr lang="en-US" err="1" smtClean="0"/>
              <a:t>kịp</a:t>
            </a:r>
            <a:r>
              <a:rPr lang="en-US" smtClean="0"/>
              <a:t> </a:t>
            </a:r>
            <a:r>
              <a:rPr lang="en-US" err="1" smtClean="0"/>
              <a:t>thời</a:t>
            </a:r>
            <a:r>
              <a:rPr lang="en-US" smtClean="0"/>
              <a:t> </a:t>
            </a:r>
            <a:r>
              <a:rPr lang="en-US" err="1" smtClean="0"/>
              <a:t>hiệu</a:t>
            </a:r>
            <a:r>
              <a:rPr lang="en-US" smtClean="0"/>
              <a:t> </a:t>
            </a:r>
            <a:r>
              <a:rPr lang="en-US" err="1" smtClean="0"/>
              <a:t>quả</a:t>
            </a:r>
            <a:r>
              <a:rPr lang="en-US" smtClean="0"/>
              <a:t> </a:t>
            </a:r>
            <a:r>
              <a:rPr lang="en-US" err="1" smtClean="0"/>
              <a:t>các</a:t>
            </a:r>
            <a:r>
              <a:rPr lang="en-US" smtClean="0"/>
              <a:t> </a:t>
            </a:r>
            <a:r>
              <a:rPr lang="en-US" err="1" smtClean="0"/>
              <a:t>tình</a:t>
            </a:r>
            <a:r>
              <a:rPr lang="en-US" smtClean="0"/>
              <a:t> </a:t>
            </a:r>
            <a:r>
              <a:rPr lang="en-US" err="1" smtClean="0"/>
              <a:t>huống</a:t>
            </a:r>
            <a:r>
              <a:rPr lang="en-US" smtClean="0"/>
              <a:t> </a:t>
            </a:r>
            <a:r>
              <a:rPr lang="en-US" err="1" smtClean="0"/>
              <a:t>không</a:t>
            </a:r>
            <a:r>
              <a:rPr lang="en-US" smtClean="0"/>
              <a:t> </a:t>
            </a:r>
            <a:r>
              <a:rPr lang="en-US" err="1" smtClean="0"/>
              <a:t>để</a:t>
            </a:r>
            <a:r>
              <a:rPr lang="en-US" smtClean="0"/>
              <a:t> </a:t>
            </a:r>
            <a:r>
              <a:rPr lang="en-US" err="1" smtClean="0"/>
              <a:t>bất</a:t>
            </a:r>
            <a:r>
              <a:rPr lang="en-US" smtClean="0"/>
              <a:t> </a:t>
            </a:r>
            <a:r>
              <a:rPr lang="en-US" err="1" smtClean="0"/>
              <a:t>ngờ</a:t>
            </a:r>
            <a:r>
              <a:rPr lang="en-US" smtClean="0"/>
              <a:t>, </a:t>
            </a:r>
            <a:r>
              <a:rPr lang="en-US" err="1" smtClean="0"/>
              <a:t>bị</a:t>
            </a:r>
            <a:r>
              <a:rPr lang="en-US" smtClean="0"/>
              <a:t> </a:t>
            </a:r>
            <a:r>
              <a:rPr lang="en-US" err="1" smtClean="0"/>
              <a:t>động</a:t>
            </a:r>
            <a:r>
              <a:rPr lang="en-US" smtClean="0"/>
              <a:t>, </a:t>
            </a:r>
            <a:r>
              <a:rPr lang="en-US" err="1" smtClean="0"/>
              <a:t>không</a:t>
            </a:r>
            <a:r>
              <a:rPr lang="en-US" smtClean="0"/>
              <a:t> </a:t>
            </a:r>
            <a:r>
              <a:rPr lang="en-US" err="1" smtClean="0"/>
              <a:t>để</a:t>
            </a:r>
            <a:r>
              <a:rPr lang="en-US" smtClean="0"/>
              <a:t> </a:t>
            </a:r>
            <a:r>
              <a:rPr lang="en-US" err="1" smtClean="0"/>
              <a:t>trở</a:t>
            </a:r>
            <a:r>
              <a:rPr lang="en-US" smtClean="0"/>
              <a:t> </a:t>
            </a:r>
            <a:r>
              <a:rPr lang="en-US" err="1" smtClean="0"/>
              <a:t>thành</a:t>
            </a:r>
            <a:r>
              <a:rPr lang="en-US" smtClean="0"/>
              <a:t> “</a:t>
            </a:r>
            <a:r>
              <a:rPr lang="en-US" err="1" smtClean="0"/>
              <a:t>điểm</a:t>
            </a:r>
            <a:r>
              <a:rPr lang="en-US" smtClean="0"/>
              <a:t> </a:t>
            </a:r>
            <a:r>
              <a:rPr lang="en-US" err="1" smtClean="0"/>
              <a:t>nóng</a:t>
            </a:r>
            <a:r>
              <a:rPr lang="en-US" smtClean="0"/>
              <a:t>”; </a:t>
            </a:r>
            <a:r>
              <a:rPr lang="en-US" err="1" smtClean="0"/>
              <a:t>xây</a:t>
            </a:r>
            <a:r>
              <a:rPr lang="en-US" smtClean="0"/>
              <a:t> </a:t>
            </a:r>
            <a:r>
              <a:rPr lang="en-US" err="1" smtClean="0"/>
              <a:t>dựng</a:t>
            </a:r>
            <a:r>
              <a:rPr lang="en-US" smtClean="0"/>
              <a:t>, </a:t>
            </a:r>
            <a:r>
              <a:rPr lang="en-US" err="1" smtClean="0"/>
              <a:t>nhân</a:t>
            </a:r>
            <a:r>
              <a:rPr lang="en-US" smtClean="0"/>
              <a:t> </a:t>
            </a:r>
            <a:r>
              <a:rPr lang="en-US" err="1" smtClean="0"/>
              <a:t>rộng</a:t>
            </a:r>
            <a:r>
              <a:rPr lang="en-US" smtClean="0"/>
              <a:t> </a:t>
            </a:r>
            <a:r>
              <a:rPr lang="en-US" err="1" smtClean="0"/>
              <a:t>các</a:t>
            </a:r>
            <a:r>
              <a:rPr lang="en-US" smtClean="0"/>
              <a:t> </a:t>
            </a:r>
            <a:r>
              <a:rPr lang="en-US" err="1" smtClean="0"/>
              <a:t>mô</a:t>
            </a:r>
            <a:r>
              <a:rPr lang="en-US" smtClean="0"/>
              <a:t> </a:t>
            </a:r>
            <a:r>
              <a:rPr lang="en-US" err="1" smtClean="0"/>
              <a:t>hình</a:t>
            </a:r>
            <a:r>
              <a:rPr lang="en-US" smtClean="0"/>
              <a:t> </a:t>
            </a:r>
            <a:r>
              <a:rPr lang="en-US" err="1" smtClean="0"/>
              <a:t>tự</a:t>
            </a:r>
            <a:r>
              <a:rPr lang="en-US" smtClean="0"/>
              <a:t> </a:t>
            </a:r>
            <a:r>
              <a:rPr lang="en-US" err="1" smtClean="0"/>
              <a:t>quản</a:t>
            </a:r>
            <a:r>
              <a:rPr lang="en-US" smtClean="0"/>
              <a:t>, </a:t>
            </a:r>
            <a:r>
              <a:rPr lang="en-US" err="1" smtClean="0"/>
              <a:t>tự</a:t>
            </a:r>
            <a:r>
              <a:rPr lang="en-US" smtClean="0"/>
              <a:t> </a:t>
            </a:r>
            <a:r>
              <a:rPr lang="en-US" err="1" smtClean="0"/>
              <a:t>bảo</a:t>
            </a:r>
            <a:r>
              <a:rPr lang="en-US" smtClean="0"/>
              <a:t> </a:t>
            </a:r>
            <a:r>
              <a:rPr lang="en-US" err="1" smtClean="0"/>
              <a:t>vệ</a:t>
            </a:r>
            <a:r>
              <a:rPr lang="en-US" smtClean="0"/>
              <a:t>, </a:t>
            </a:r>
            <a:r>
              <a:rPr lang="en-US" err="1" smtClean="0"/>
              <a:t>tự</a:t>
            </a:r>
            <a:r>
              <a:rPr lang="en-US" smtClean="0"/>
              <a:t> </a:t>
            </a:r>
            <a:r>
              <a:rPr lang="en-US" err="1" smtClean="0"/>
              <a:t>hòa</a:t>
            </a:r>
            <a:r>
              <a:rPr lang="en-US" smtClean="0"/>
              <a:t> </a:t>
            </a:r>
            <a:r>
              <a:rPr lang="en-US" err="1" smtClean="0"/>
              <a:t>giải</a:t>
            </a:r>
            <a:r>
              <a:rPr lang="en-US" smtClean="0"/>
              <a:t> </a:t>
            </a:r>
            <a:r>
              <a:rPr lang="en-US" err="1" smtClean="0"/>
              <a:t>tại</a:t>
            </a:r>
            <a:r>
              <a:rPr lang="en-US" smtClean="0"/>
              <a:t> </a:t>
            </a:r>
            <a:r>
              <a:rPr lang="en-US" err="1" smtClean="0"/>
              <a:t>cơ</a:t>
            </a:r>
            <a:r>
              <a:rPr lang="en-US" smtClean="0"/>
              <a:t> </a:t>
            </a:r>
            <a:r>
              <a:rPr lang="en-US" err="1" smtClean="0"/>
              <a:t>sở</a:t>
            </a:r>
            <a:r>
              <a:rPr lang="en-US" smtClean="0"/>
              <a:t>.</a:t>
            </a:r>
          </a:p>
          <a:p>
            <a:pPr algn="just"/>
            <a:r>
              <a:rPr lang="en-US" b="1" smtClean="0"/>
              <a:t>  </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42</a:t>
            </a:fld>
            <a:endParaRPr lang="en-US"/>
          </a:p>
        </p:txBody>
      </p:sp>
    </p:spTree>
    <p:extLst>
      <p:ext uri="{BB962C8B-B14F-4D97-AF65-F5344CB8AC3E}">
        <p14:creationId xmlns:p14="http://schemas.microsoft.com/office/powerpoint/2010/main" val="2808924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err="1" smtClean="0"/>
              <a:t>Thứ</a:t>
            </a:r>
            <a:r>
              <a:rPr lang="en-US" b="1" i="1" smtClean="0"/>
              <a:t> </a:t>
            </a:r>
            <a:r>
              <a:rPr lang="en-US" b="1" i="1" err="1" smtClean="0"/>
              <a:t>sáu</a:t>
            </a:r>
            <a:r>
              <a:rPr lang="en-US" smtClean="0"/>
              <a:t>, ……..</a:t>
            </a:r>
          </a:p>
          <a:p>
            <a:pPr algn="just"/>
            <a:r>
              <a:rPr lang="en-US" b="1" smtClean="0"/>
              <a:t>    Nâng </a:t>
            </a:r>
            <a:r>
              <a:rPr lang="en-US" b="1" err="1" smtClean="0"/>
              <a:t>cao</a:t>
            </a:r>
            <a:r>
              <a:rPr lang="en-US" b="1" smtClean="0"/>
              <a:t> </a:t>
            </a:r>
            <a:r>
              <a:rPr lang="en-US" b="1" err="1" smtClean="0"/>
              <a:t>chất</a:t>
            </a:r>
            <a:r>
              <a:rPr lang="en-US" b="1" smtClean="0"/>
              <a:t> </a:t>
            </a:r>
            <a:r>
              <a:rPr lang="en-US" b="1" err="1" smtClean="0"/>
              <a:t>lượng</a:t>
            </a:r>
            <a:r>
              <a:rPr lang="en-US" b="1" smtClean="0"/>
              <a:t>, </a:t>
            </a:r>
            <a:r>
              <a:rPr lang="en-US" b="1" err="1" smtClean="0"/>
              <a:t>hiệu</a:t>
            </a:r>
            <a:r>
              <a:rPr lang="en-US" b="1" smtClean="0"/>
              <a:t> </a:t>
            </a:r>
            <a:r>
              <a:rPr lang="en-US" b="1" err="1" smtClean="0"/>
              <a:t>quả</a:t>
            </a:r>
            <a:r>
              <a:rPr lang="en-US" b="1" smtClean="0"/>
              <a:t> </a:t>
            </a:r>
            <a:r>
              <a:rPr lang="en-US" b="1" err="1" smtClean="0"/>
              <a:t>các</a:t>
            </a:r>
            <a:r>
              <a:rPr lang="en-US" b="1" smtClean="0"/>
              <a:t> </a:t>
            </a:r>
            <a:r>
              <a:rPr lang="en-US" b="1" err="1" smtClean="0"/>
              <a:t>chương</a:t>
            </a:r>
            <a:r>
              <a:rPr lang="en-US" b="1" smtClean="0"/>
              <a:t> </a:t>
            </a:r>
            <a:r>
              <a:rPr lang="en-US" b="1" err="1" smtClean="0"/>
              <a:t>trình</a:t>
            </a:r>
            <a:r>
              <a:rPr lang="en-US" b="1" smtClean="0"/>
              <a:t> </a:t>
            </a:r>
            <a:r>
              <a:rPr lang="en-US" b="1" err="1" smtClean="0"/>
              <a:t>phối</a:t>
            </a:r>
            <a:r>
              <a:rPr lang="en-US" b="1" smtClean="0"/>
              <a:t> </a:t>
            </a:r>
            <a:r>
              <a:rPr lang="en-US" b="1" err="1" smtClean="0"/>
              <a:t>hợp</a:t>
            </a:r>
            <a:r>
              <a:rPr lang="en-US" b="1" smtClean="0"/>
              <a:t> </a:t>
            </a:r>
            <a:r>
              <a:rPr lang="en-US" b="1" err="1" smtClean="0"/>
              <a:t>và</a:t>
            </a:r>
            <a:r>
              <a:rPr lang="en-US" b="1" smtClean="0"/>
              <a:t> </a:t>
            </a:r>
            <a:r>
              <a:rPr lang="en-US" b="1" err="1" smtClean="0"/>
              <a:t>hành</a:t>
            </a:r>
            <a:r>
              <a:rPr lang="en-US" b="1" smtClean="0"/>
              <a:t> </a:t>
            </a:r>
            <a:r>
              <a:rPr lang="en-US" b="1" err="1" smtClean="0"/>
              <a:t>quân</a:t>
            </a:r>
            <a:r>
              <a:rPr lang="en-US" b="1" smtClean="0"/>
              <a:t> </a:t>
            </a:r>
            <a:r>
              <a:rPr lang="en-US" b="1" err="1" smtClean="0"/>
              <a:t>dã</a:t>
            </a:r>
            <a:r>
              <a:rPr lang="en-US" b="1" smtClean="0"/>
              <a:t> </a:t>
            </a:r>
            <a:r>
              <a:rPr lang="en-US" b="1" err="1" smtClean="0"/>
              <a:t>ngoại</a:t>
            </a:r>
            <a:r>
              <a:rPr lang="en-US" b="1" smtClean="0"/>
              <a:t> </a:t>
            </a:r>
            <a:r>
              <a:rPr lang="en-US" b="1" err="1" smtClean="0"/>
              <a:t>làm</a:t>
            </a:r>
            <a:r>
              <a:rPr lang="en-US" b="1" smtClean="0"/>
              <a:t> CTDV; </a:t>
            </a:r>
            <a:r>
              <a:rPr lang="en-US" b="1" err="1" smtClean="0"/>
              <a:t>tích</a:t>
            </a:r>
            <a:r>
              <a:rPr lang="en-US" b="1" smtClean="0"/>
              <a:t> </a:t>
            </a:r>
            <a:r>
              <a:rPr lang="en-US" b="1" err="1" smtClean="0"/>
              <a:t>cực</a:t>
            </a:r>
            <a:r>
              <a:rPr lang="en-US" b="1" smtClean="0"/>
              <a:t> </a:t>
            </a:r>
            <a:r>
              <a:rPr lang="en-US" b="1" err="1" smtClean="0"/>
              <a:t>tham</a:t>
            </a:r>
            <a:r>
              <a:rPr lang="en-US" b="1" smtClean="0"/>
              <a:t> </a:t>
            </a:r>
            <a:r>
              <a:rPr lang="en-US" b="1" err="1" smtClean="0"/>
              <a:t>gia</a:t>
            </a:r>
            <a:r>
              <a:rPr lang="en-US" b="1" smtClean="0"/>
              <a:t> </a:t>
            </a:r>
            <a:r>
              <a:rPr lang="en-US" b="1" err="1" smtClean="0"/>
              <a:t>xây</a:t>
            </a:r>
            <a:r>
              <a:rPr lang="en-US" b="1" smtClean="0"/>
              <a:t> </a:t>
            </a:r>
            <a:r>
              <a:rPr lang="en-US" b="1" err="1" smtClean="0"/>
              <a:t>dựng</a:t>
            </a:r>
            <a:r>
              <a:rPr lang="en-US" b="1" smtClean="0"/>
              <a:t>, </a:t>
            </a:r>
            <a:r>
              <a:rPr lang="en-US" b="1" err="1" smtClean="0"/>
              <a:t>củng</a:t>
            </a:r>
            <a:r>
              <a:rPr lang="en-US" b="1" smtClean="0"/>
              <a:t> </a:t>
            </a:r>
            <a:r>
              <a:rPr lang="en-US" b="1" err="1" smtClean="0"/>
              <a:t>cố</a:t>
            </a:r>
            <a:r>
              <a:rPr lang="en-US" b="1" smtClean="0"/>
              <a:t> HTCT </a:t>
            </a:r>
            <a:r>
              <a:rPr lang="en-US" b="1" err="1" smtClean="0"/>
              <a:t>cơ</a:t>
            </a:r>
            <a:r>
              <a:rPr lang="en-US" b="1" smtClean="0"/>
              <a:t> </a:t>
            </a:r>
            <a:r>
              <a:rPr lang="en-US" b="1" err="1" smtClean="0"/>
              <a:t>sở</a:t>
            </a:r>
            <a:r>
              <a:rPr lang="en-US" b="1" smtClean="0"/>
              <a:t>, </a:t>
            </a:r>
            <a:r>
              <a:rPr lang="en-US" b="1" err="1" smtClean="0"/>
              <a:t>công</a:t>
            </a:r>
            <a:r>
              <a:rPr lang="en-US" b="1" smtClean="0"/>
              <a:t> </a:t>
            </a:r>
            <a:r>
              <a:rPr lang="en-US" b="1" err="1" smtClean="0"/>
              <a:t>tác</a:t>
            </a:r>
            <a:r>
              <a:rPr lang="en-US" b="1" smtClean="0"/>
              <a:t> </a:t>
            </a:r>
            <a:r>
              <a:rPr lang="en-US" b="1" err="1" smtClean="0"/>
              <a:t>dân</a:t>
            </a:r>
            <a:r>
              <a:rPr lang="en-US" b="1" smtClean="0"/>
              <a:t> </a:t>
            </a:r>
            <a:r>
              <a:rPr lang="en-US" b="1" err="1" smtClean="0"/>
              <a:t>tộc</a:t>
            </a:r>
            <a:r>
              <a:rPr lang="en-US" b="1" smtClean="0"/>
              <a:t>, </a:t>
            </a:r>
            <a:r>
              <a:rPr lang="en-US" b="1" err="1" smtClean="0"/>
              <a:t>tôn</a:t>
            </a:r>
            <a:r>
              <a:rPr lang="en-US" b="1" smtClean="0"/>
              <a:t> </a:t>
            </a:r>
            <a:r>
              <a:rPr lang="en-US" b="1" err="1" smtClean="0"/>
              <a:t>giáo</a:t>
            </a:r>
            <a:r>
              <a:rPr lang="en-US" b="1" smtClean="0"/>
              <a:t>, </a:t>
            </a:r>
            <a:r>
              <a:rPr lang="en-US" b="1" err="1" smtClean="0"/>
              <a:t>phát</a:t>
            </a:r>
            <a:r>
              <a:rPr lang="en-US" b="1" smtClean="0"/>
              <a:t> </a:t>
            </a:r>
            <a:r>
              <a:rPr lang="en-US" b="1" err="1" smtClean="0"/>
              <a:t>triển</a:t>
            </a:r>
            <a:r>
              <a:rPr lang="en-US" b="1" smtClean="0"/>
              <a:t> KT-XH, </a:t>
            </a:r>
            <a:r>
              <a:rPr lang="en-US" b="1" err="1" smtClean="0"/>
              <a:t>xây</a:t>
            </a:r>
            <a:r>
              <a:rPr lang="en-US" b="1" smtClean="0"/>
              <a:t> </a:t>
            </a:r>
            <a:r>
              <a:rPr lang="en-US" b="1" err="1" smtClean="0"/>
              <a:t>dựng</a:t>
            </a:r>
            <a:r>
              <a:rPr lang="en-US" b="1" smtClean="0"/>
              <a:t> </a:t>
            </a:r>
            <a:r>
              <a:rPr lang="en-US" b="1" err="1" smtClean="0"/>
              <a:t>nông</a:t>
            </a:r>
            <a:r>
              <a:rPr lang="en-US" b="1" smtClean="0"/>
              <a:t> </a:t>
            </a:r>
            <a:r>
              <a:rPr lang="en-US" b="1" err="1" smtClean="0"/>
              <a:t>thôn</a:t>
            </a:r>
            <a:r>
              <a:rPr lang="en-US" b="1" smtClean="0"/>
              <a:t> </a:t>
            </a:r>
            <a:r>
              <a:rPr lang="en-US" b="1" err="1" smtClean="0"/>
              <a:t>mới</a:t>
            </a:r>
            <a:r>
              <a:rPr lang="en-US" b="1" smtClean="0"/>
              <a:t>, </a:t>
            </a:r>
            <a:r>
              <a:rPr lang="en-US" b="1" err="1" smtClean="0"/>
              <a:t>giảm</a:t>
            </a:r>
            <a:r>
              <a:rPr lang="en-US" b="1" smtClean="0"/>
              <a:t> </a:t>
            </a:r>
            <a:r>
              <a:rPr lang="en-US" b="1" err="1" smtClean="0"/>
              <a:t>nghèo</a:t>
            </a:r>
            <a:r>
              <a:rPr lang="en-US" b="1" smtClean="0"/>
              <a:t> </a:t>
            </a:r>
            <a:r>
              <a:rPr lang="en-US" b="1" err="1" smtClean="0"/>
              <a:t>đa</a:t>
            </a:r>
            <a:r>
              <a:rPr lang="en-US" b="1" smtClean="0"/>
              <a:t> </a:t>
            </a:r>
            <a:r>
              <a:rPr lang="en-US" b="1" err="1" smtClean="0"/>
              <a:t>chiều</a:t>
            </a:r>
            <a:r>
              <a:rPr lang="en-US" b="1" smtClean="0"/>
              <a:t> </a:t>
            </a:r>
            <a:r>
              <a:rPr lang="en-US" b="1" err="1" smtClean="0"/>
              <a:t>bền</a:t>
            </a:r>
            <a:r>
              <a:rPr lang="en-US" b="1" smtClean="0"/>
              <a:t> </a:t>
            </a:r>
            <a:r>
              <a:rPr lang="en-US" b="1" err="1" smtClean="0"/>
              <a:t>vững</a:t>
            </a:r>
            <a:r>
              <a:rPr lang="en-US" smtClean="0"/>
              <a:t>; </a:t>
            </a:r>
            <a:r>
              <a:rPr lang="en-US" err="1" smtClean="0"/>
              <a:t>thực</a:t>
            </a:r>
            <a:r>
              <a:rPr lang="en-US" smtClean="0"/>
              <a:t> </a:t>
            </a:r>
            <a:r>
              <a:rPr lang="en-US" err="1" smtClean="0"/>
              <a:t>hiện</a:t>
            </a:r>
            <a:r>
              <a:rPr lang="en-US" smtClean="0"/>
              <a:t> </a:t>
            </a:r>
            <a:r>
              <a:rPr lang="en-US" err="1" smtClean="0"/>
              <a:t>chính</a:t>
            </a:r>
            <a:r>
              <a:rPr lang="en-US" smtClean="0"/>
              <a:t> </a:t>
            </a:r>
            <a:r>
              <a:rPr lang="en-US" err="1" smtClean="0"/>
              <a:t>sách</a:t>
            </a:r>
            <a:r>
              <a:rPr lang="en-US" smtClean="0"/>
              <a:t> </a:t>
            </a:r>
            <a:r>
              <a:rPr lang="en-US" err="1" smtClean="0"/>
              <a:t>hậu</a:t>
            </a:r>
            <a:r>
              <a:rPr lang="en-US" smtClean="0"/>
              <a:t> </a:t>
            </a:r>
            <a:r>
              <a:rPr lang="en-US" err="1" smtClean="0"/>
              <a:t>phương</a:t>
            </a:r>
            <a:r>
              <a:rPr lang="en-US" smtClean="0"/>
              <a:t> </a:t>
            </a:r>
            <a:r>
              <a:rPr lang="en-US" err="1" smtClean="0"/>
              <a:t>quân</a:t>
            </a:r>
            <a:r>
              <a:rPr lang="en-US" smtClean="0"/>
              <a:t> </a:t>
            </a:r>
            <a:r>
              <a:rPr lang="en-US" err="1" smtClean="0"/>
              <a:t>đội</a:t>
            </a:r>
            <a:r>
              <a:rPr lang="en-US" smtClean="0"/>
              <a:t>; </a:t>
            </a:r>
            <a:r>
              <a:rPr lang="en-US" err="1" smtClean="0"/>
              <a:t>công</a:t>
            </a:r>
            <a:r>
              <a:rPr lang="en-US" smtClean="0"/>
              <a:t> </a:t>
            </a:r>
            <a:r>
              <a:rPr lang="en-US" err="1" smtClean="0"/>
              <a:t>tác</a:t>
            </a:r>
            <a:r>
              <a:rPr lang="en-US" smtClean="0"/>
              <a:t> </a:t>
            </a:r>
            <a:r>
              <a:rPr lang="en-US" err="1" smtClean="0"/>
              <a:t>đối</a:t>
            </a:r>
            <a:r>
              <a:rPr lang="en-US" smtClean="0"/>
              <a:t> ng</a:t>
            </a:r>
            <a:r>
              <a:rPr lang="vi-VN" smtClean="0"/>
              <a:t>oại</a:t>
            </a:r>
            <a:r>
              <a:rPr lang="en-US" smtClean="0"/>
              <a:t> </a:t>
            </a:r>
            <a:r>
              <a:rPr lang="en-US" err="1" smtClean="0"/>
              <a:t>nhân</a:t>
            </a:r>
            <a:r>
              <a:rPr lang="en-US" smtClean="0"/>
              <a:t> </a:t>
            </a:r>
            <a:r>
              <a:rPr lang="en-US" err="1" smtClean="0"/>
              <a:t>dân</a:t>
            </a:r>
            <a:r>
              <a:rPr lang="en-US" smtClean="0"/>
              <a:t>; </a:t>
            </a:r>
            <a:r>
              <a:rPr lang="en-US" err="1" smtClean="0"/>
              <a:t>công</a:t>
            </a:r>
            <a:r>
              <a:rPr lang="en-US" smtClean="0"/>
              <a:t> </a:t>
            </a:r>
            <a:r>
              <a:rPr lang="en-US" err="1" smtClean="0"/>
              <a:t>tác</a:t>
            </a:r>
            <a:r>
              <a:rPr lang="en-US" smtClean="0"/>
              <a:t> </a:t>
            </a:r>
            <a:r>
              <a:rPr lang="en-US" err="1" smtClean="0"/>
              <a:t>phòng</a:t>
            </a:r>
            <a:r>
              <a:rPr lang="en-US" smtClean="0"/>
              <a:t>, </a:t>
            </a:r>
            <a:r>
              <a:rPr lang="en-US" err="1" smtClean="0"/>
              <a:t>chống</a:t>
            </a:r>
            <a:r>
              <a:rPr lang="en-US" smtClean="0"/>
              <a:t>, </a:t>
            </a:r>
            <a:r>
              <a:rPr lang="en-US" err="1" smtClean="0"/>
              <a:t>cứu</a:t>
            </a:r>
            <a:r>
              <a:rPr lang="en-US" smtClean="0"/>
              <a:t> </a:t>
            </a:r>
            <a:r>
              <a:rPr lang="en-US" err="1" smtClean="0"/>
              <a:t>hộ</a:t>
            </a:r>
            <a:r>
              <a:rPr lang="en-US" smtClean="0"/>
              <a:t>, </a:t>
            </a:r>
            <a:r>
              <a:rPr lang="en-US" err="1" smtClean="0"/>
              <a:t>cứu</a:t>
            </a:r>
            <a:r>
              <a:rPr lang="en-US" smtClean="0"/>
              <a:t> </a:t>
            </a:r>
            <a:r>
              <a:rPr lang="en-US" err="1" smtClean="0"/>
              <a:t>nạn</a:t>
            </a:r>
            <a:r>
              <a:rPr lang="en-US" smtClean="0"/>
              <a:t>, </a:t>
            </a:r>
            <a:r>
              <a:rPr lang="en-US" err="1" smtClean="0"/>
              <a:t>khắc</a:t>
            </a:r>
            <a:r>
              <a:rPr lang="en-US" smtClean="0"/>
              <a:t> </a:t>
            </a:r>
            <a:r>
              <a:rPr lang="en-US" err="1" smtClean="0"/>
              <a:t>phục</a:t>
            </a:r>
            <a:r>
              <a:rPr lang="en-US" smtClean="0"/>
              <a:t> </a:t>
            </a:r>
            <a:r>
              <a:rPr lang="en-US" err="1" smtClean="0"/>
              <a:t>hậu</a:t>
            </a:r>
            <a:r>
              <a:rPr lang="en-US" smtClean="0"/>
              <a:t> </a:t>
            </a:r>
            <a:r>
              <a:rPr lang="en-US" err="1" smtClean="0"/>
              <a:t>quả</a:t>
            </a:r>
            <a:r>
              <a:rPr lang="en-US" smtClean="0"/>
              <a:t> </a:t>
            </a:r>
            <a:r>
              <a:rPr lang="en-US" err="1" smtClean="0"/>
              <a:t>thiên</a:t>
            </a:r>
            <a:r>
              <a:rPr lang="en-US" smtClean="0"/>
              <a:t> tai, </a:t>
            </a:r>
            <a:r>
              <a:rPr lang="en-US" err="1" smtClean="0"/>
              <a:t>dịch</a:t>
            </a:r>
            <a:r>
              <a:rPr lang="en-US" smtClean="0"/>
              <a:t> </a:t>
            </a:r>
            <a:r>
              <a:rPr lang="en-US" err="1" smtClean="0"/>
              <a:t>bệnh</a:t>
            </a:r>
            <a:r>
              <a:rPr lang="en-US" smtClean="0"/>
              <a:t>; </a:t>
            </a:r>
            <a:r>
              <a:rPr lang="en-US" err="1" smtClean="0"/>
              <a:t>phong</a:t>
            </a:r>
            <a:r>
              <a:rPr lang="en-US" smtClean="0"/>
              <a:t> </a:t>
            </a:r>
            <a:r>
              <a:rPr lang="en-US" err="1" smtClean="0"/>
              <a:t>trào</a:t>
            </a:r>
            <a:r>
              <a:rPr lang="en-US" smtClean="0"/>
              <a:t> </a:t>
            </a:r>
            <a:r>
              <a:rPr lang="vi-VN" smtClean="0"/>
              <a:t>“</a:t>
            </a:r>
            <a:r>
              <a:rPr lang="vi-VN" i="1" smtClean="0"/>
              <a:t>Cả nước chung tay vì người nghèo - Không để ai bị bỏ lại phía sau</a:t>
            </a:r>
            <a:r>
              <a:rPr lang="vi-VN" smtClean="0"/>
              <a:t>”</a:t>
            </a:r>
            <a:r>
              <a:rPr lang="en-US" smtClean="0"/>
              <a:t>, “</a:t>
            </a:r>
            <a:r>
              <a:rPr lang="en-US" i="1" err="1" smtClean="0"/>
              <a:t>Dân</a:t>
            </a:r>
            <a:r>
              <a:rPr lang="en-US" i="1" smtClean="0"/>
              <a:t> </a:t>
            </a:r>
            <a:r>
              <a:rPr lang="en-US" i="1" err="1" smtClean="0"/>
              <a:t>vận</a:t>
            </a:r>
            <a:r>
              <a:rPr lang="en-US" i="1" smtClean="0"/>
              <a:t> </a:t>
            </a:r>
            <a:r>
              <a:rPr lang="en-US" i="1" err="1" smtClean="0"/>
              <a:t>khéo</a:t>
            </a:r>
            <a:r>
              <a:rPr lang="en-US" smtClean="0"/>
              <a:t>”, </a:t>
            </a:r>
            <a:r>
              <a:rPr lang="en-US" err="1" smtClean="0"/>
              <a:t>đơn</a:t>
            </a:r>
            <a:r>
              <a:rPr lang="en-US" smtClean="0"/>
              <a:t> </a:t>
            </a:r>
            <a:r>
              <a:rPr lang="en-US" err="1" smtClean="0"/>
              <a:t>vị</a:t>
            </a:r>
            <a:r>
              <a:rPr lang="en-US" smtClean="0"/>
              <a:t> “</a:t>
            </a:r>
            <a:r>
              <a:rPr lang="en-US" i="1" err="1" smtClean="0"/>
              <a:t>Dân</a:t>
            </a:r>
            <a:r>
              <a:rPr lang="en-US" i="1" smtClean="0"/>
              <a:t> </a:t>
            </a:r>
            <a:r>
              <a:rPr lang="en-US" i="1" err="1" smtClean="0"/>
              <a:t>vận</a:t>
            </a:r>
            <a:r>
              <a:rPr lang="en-US" i="1" smtClean="0"/>
              <a:t> </a:t>
            </a:r>
            <a:r>
              <a:rPr lang="en-US" i="1" err="1" smtClean="0"/>
              <a:t>tốt</a:t>
            </a:r>
            <a:r>
              <a:rPr lang="en-US" smtClean="0"/>
              <a:t>” </a:t>
            </a:r>
            <a:r>
              <a:rPr lang="en-US" err="1" smtClean="0"/>
              <a:t>góp</a:t>
            </a:r>
            <a:r>
              <a:rPr lang="en-US" smtClean="0"/>
              <a:t> </a:t>
            </a:r>
            <a:r>
              <a:rPr lang="en-US" err="1" smtClean="0"/>
              <a:t>phần</a:t>
            </a:r>
            <a:r>
              <a:rPr lang="en-US" smtClean="0"/>
              <a:t> </a:t>
            </a:r>
            <a:r>
              <a:rPr lang="en-US" err="1" smtClean="0"/>
              <a:t>thực</a:t>
            </a:r>
            <a:r>
              <a:rPr lang="en-US" smtClean="0"/>
              <a:t> </a:t>
            </a:r>
            <a:r>
              <a:rPr lang="en-US" err="1" smtClean="0"/>
              <a:t>hiện</a:t>
            </a:r>
            <a:r>
              <a:rPr lang="en-US" smtClean="0"/>
              <a:t> </a:t>
            </a:r>
            <a:r>
              <a:rPr lang="en-US" err="1" smtClean="0"/>
              <a:t>hiệu</a:t>
            </a:r>
            <a:r>
              <a:rPr lang="en-US" smtClean="0"/>
              <a:t> </a:t>
            </a:r>
            <a:r>
              <a:rPr lang="en-US" err="1" smtClean="0"/>
              <a:t>quả</a:t>
            </a:r>
            <a:r>
              <a:rPr lang="en-US" smtClean="0"/>
              <a:t> </a:t>
            </a:r>
            <a:r>
              <a:rPr lang="en-US" err="1" smtClean="0"/>
              <a:t>mục</a:t>
            </a:r>
            <a:r>
              <a:rPr lang="en-US" smtClean="0"/>
              <a:t> </a:t>
            </a:r>
            <a:r>
              <a:rPr lang="en-US" err="1" smtClean="0"/>
              <a:t>tiêu</a:t>
            </a:r>
            <a:r>
              <a:rPr lang="en-US" smtClean="0"/>
              <a:t> “</a:t>
            </a:r>
            <a:r>
              <a:rPr lang="en-US" i="1" err="1" smtClean="0"/>
              <a:t>yên</a:t>
            </a:r>
            <a:r>
              <a:rPr lang="en-US" i="1" smtClean="0"/>
              <a:t> </a:t>
            </a:r>
            <a:r>
              <a:rPr lang="en-US" i="1" err="1" smtClean="0"/>
              <a:t>dân</a:t>
            </a:r>
            <a:r>
              <a:rPr lang="en-US" i="1" smtClean="0"/>
              <a:t>, </a:t>
            </a:r>
            <a:r>
              <a:rPr lang="en-US" i="1" err="1" smtClean="0"/>
              <a:t>ổn</a:t>
            </a:r>
            <a:r>
              <a:rPr lang="en-US" i="1" smtClean="0"/>
              <a:t> </a:t>
            </a:r>
            <a:r>
              <a:rPr lang="en-US" i="1" err="1" smtClean="0"/>
              <a:t>định</a:t>
            </a:r>
            <a:r>
              <a:rPr lang="en-US" i="1" smtClean="0"/>
              <a:t> </a:t>
            </a:r>
            <a:r>
              <a:rPr lang="en-US" i="1" err="1" smtClean="0"/>
              <a:t>và</a:t>
            </a:r>
            <a:r>
              <a:rPr lang="en-US" i="1" smtClean="0"/>
              <a:t> </a:t>
            </a:r>
            <a:r>
              <a:rPr lang="en-US" i="1" err="1" smtClean="0"/>
              <a:t>phát</a:t>
            </a:r>
            <a:r>
              <a:rPr lang="en-US" i="1" smtClean="0"/>
              <a:t> </a:t>
            </a:r>
            <a:r>
              <a:rPr lang="en-US" i="1" err="1" smtClean="0"/>
              <a:t>triển</a:t>
            </a:r>
            <a:r>
              <a:rPr lang="en-US" smtClean="0"/>
              <a:t>”.</a:t>
            </a:r>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43</a:t>
            </a:fld>
            <a:endParaRPr lang="en-US"/>
          </a:p>
        </p:txBody>
      </p:sp>
    </p:spTree>
    <p:extLst>
      <p:ext uri="{BB962C8B-B14F-4D97-AF65-F5344CB8AC3E}">
        <p14:creationId xmlns:p14="http://schemas.microsoft.com/office/powerpoint/2010/main" val="3357317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bảy</a:t>
            </a:r>
            <a:r>
              <a:rPr lang="en-US" sz="1200"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tham</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mưu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chỉ</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đạo</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thực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hiện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tốt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chủ</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trương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của</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Đảng</a:t>
            </a:r>
            <a:r>
              <a:rPr lang="en-US" sz="1200" b="1" i="0" kern="1200" smtClean="0">
                <a:solidFill>
                  <a:schemeClr val="tx1"/>
                </a:solidFill>
                <a:effectLst/>
                <a:latin typeface="+mn-lt"/>
                <a:ea typeface="+mn-ea"/>
                <a:cs typeface="+mn-cs"/>
              </a:rPr>
              <a:t>, </a:t>
            </a:r>
            <a:r>
              <a:rPr lang="vi-VN" sz="1200" b="1" i="0" kern="1200" smtClean="0">
                <a:solidFill>
                  <a:schemeClr val="tx1"/>
                </a:solidFill>
                <a:effectLst/>
                <a:latin typeface="+mn-lt"/>
                <a:ea typeface="+mn-ea"/>
                <a:cs typeface="+mn-cs"/>
              </a:rPr>
              <a:t>Nhà </a:t>
            </a:r>
            <a:r>
              <a:rPr lang="en-US" sz="1200" b="1" i="0" kern="1200" err="1" smtClean="0">
                <a:solidFill>
                  <a:schemeClr val="tx1"/>
                </a:solidFill>
                <a:effectLst/>
                <a:latin typeface="+mn-lt"/>
                <a:ea typeface="+mn-ea"/>
                <a:cs typeface="+mn-cs"/>
              </a:rPr>
              <a:t>nước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về</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chính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sách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tộc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hướng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đế</a:t>
            </a:r>
            <a:r>
              <a:rPr lang="vi-VN" sz="1200" b="1" i="0" kern="1200" smtClean="0">
                <a:solidFill>
                  <a:schemeClr val="tx1"/>
                </a:solidFill>
                <a:effectLst/>
                <a:latin typeface="+mn-lt"/>
                <a:ea typeface="+mn-ea"/>
                <a:cs typeface="+mn-cs"/>
              </a:rPr>
              <a:t>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bình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đẳng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đoàn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kết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giúp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nhau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cùng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phát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triển</a:t>
            </a:r>
            <a:r>
              <a:rPr lang="en-US" sz="1200" b="1"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thường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xuyên</a:t>
            </a:r>
            <a:r>
              <a:rPr lang="en-US" sz="1200" i="0" kern="1200" smtClean="0">
                <a:solidFill>
                  <a:schemeClr val="tx1"/>
                </a:solidFill>
                <a:effectLst/>
                <a:latin typeface="+mn-lt"/>
                <a:ea typeface="+mn-ea"/>
                <a:cs typeface="+mn-cs"/>
              </a:rPr>
              <a:t> n</a:t>
            </a:r>
            <a:r>
              <a:rPr lang="vi-VN" sz="1200" i="0" kern="1200" smtClean="0">
                <a:solidFill>
                  <a:schemeClr val="tx1"/>
                </a:solidFill>
                <a:effectLst/>
                <a:latin typeface="+mn-lt"/>
                <a:ea typeface="+mn-ea"/>
                <a:cs typeface="+mn-cs"/>
              </a:rPr>
              <a:t>ắ</a:t>
            </a:r>
            <a:r>
              <a:rPr lang="en-US" sz="1200" i="0" kern="1200" smtClean="0">
                <a:solidFill>
                  <a:schemeClr val="tx1"/>
                </a:solidFill>
                <a:effectLst/>
                <a:latin typeface="+mn-lt"/>
                <a:ea typeface="+mn-ea"/>
                <a:cs typeface="+mn-cs"/>
              </a:rPr>
              <a:t>m </a:t>
            </a:r>
            <a:r>
              <a:rPr lang="en-US" sz="1200" i="0" kern="1200" err="1" smtClean="0">
                <a:solidFill>
                  <a:schemeClr val="tx1"/>
                </a:solidFill>
                <a:effectLst/>
                <a:latin typeface="+mn-lt"/>
                <a:ea typeface="+mn-ea"/>
                <a:cs typeface="+mn-cs"/>
              </a:rPr>
              <a:t>tình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hình</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tâm</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trạng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của</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đồng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bào</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nhất</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là</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các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địa</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bàn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vùng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sâu</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vùng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xa</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vùng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khó</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khăn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tập</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trung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vận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động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động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viên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đồng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bào</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về</a:t>
            </a:r>
            <a:r>
              <a:rPr lang="en-US" sz="1200" i="0" kern="1200" smtClean="0">
                <a:solidFill>
                  <a:schemeClr val="tx1"/>
                </a:solidFill>
                <a:effectLst/>
                <a:latin typeface="+mn-lt"/>
                <a:ea typeface="+mn-ea"/>
                <a:cs typeface="+mn-cs"/>
              </a:rPr>
              <a:t> ý </a:t>
            </a:r>
            <a:r>
              <a:rPr lang="en-US" sz="1200" i="0" kern="1200" err="1" smtClean="0">
                <a:solidFill>
                  <a:schemeClr val="tx1"/>
                </a:solidFill>
                <a:effectLst/>
                <a:latin typeface="+mn-lt"/>
                <a:ea typeface="+mn-ea"/>
                <a:cs typeface="+mn-cs"/>
              </a:rPr>
              <a:t>thức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tự</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lực</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tự</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cường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vươn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lên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thoát</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nghèo</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bền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vững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xây</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dựng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thôn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bản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nông</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thôn</a:t>
            </a:r>
            <a:r>
              <a:rPr lang="en-US" sz="1200"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mới</a:t>
            </a:r>
            <a:r>
              <a:rPr lang="en-US" sz="1200" i="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nâng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sống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văn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hóa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xóa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bỏ</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tục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hậu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tảo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thống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đồng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thiểu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số</a:t>
            </a:r>
            <a:r>
              <a:rPr lang="en-US" sz="1200"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pPr algn="just"/>
            <a:r>
              <a:rPr lang="en-US" sz="1200" kern="1200" smtClean="0">
                <a:solidFill>
                  <a:schemeClr val="tx1"/>
                </a:solidFill>
                <a:effectLst/>
                <a:latin typeface="+mn-lt"/>
                <a:ea typeface="+mn-ea"/>
                <a:cs typeface="+mn-cs"/>
              </a:rPr>
              <a:t>  </a:t>
            </a:r>
            <a:r>
              <a:rPr lang="en-US" sz="1200" b="1" kern="1200" smtClean="0">
                <a:solidFill>
                  <a:schemeClr val="tx1"/>
                </a:solidFill>
                <a:effectLst/>
                <a:latin typeface="+mn-lt"/>
                <a:ea typeface="+mn-ea"/>
                <a:cs typeface="+mn-cs"/>
              </a:rPr>
              <a:t>Xây </a:t>
            </a:r>
            <a:r>
              <a:rPr lang="en-US" sz="1200" b="1" kern="1200" err="1" smtClean="0">
                <a:solidFill>
                  <a:schemeClr val="tx1"/>
                </a:solidFill>
                <a:effectLst/>
                <a:latin typeface="+mn-lt"/>
                <a:ea typeface="+mn-ea"/>
                <a:cs typeface="+mn-cs"/>
              </a:rPr>
              <a:t>dựng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phát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huy</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vai</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trò</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nòng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cốt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của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già</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làng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trưởng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bản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người</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có</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uy</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tín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trong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đồng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bào</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để</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tuyên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truyền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vận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động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thực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hiện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các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chủ</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trương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chính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sách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pháp</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luật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của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Đảng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Nhà</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nước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về</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phát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triển</a:t>
            </a:r>
            <a:r>
              <a:rPr lang="en-US" sz="1200" b="1" kern="1200" smtClean="0">
                <a:solidFill>
                  <a:schemeClr val="tx1"/>
                </a:solidFill>
                <a:effectLst/>
                <a:latin typeface="+mn-lt"/>
                <a:ea typeface="+mn-ea"/>
                <a:cs typeface="+mn-cs"/>
              </a:rPr>
              <a:t> KT-XH, QP-AN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phòng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chống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phạm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tệ</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nạn</a:t>
            </a:r>
            <a:r>
              <a:rPr lang="en-US" sz="1200" kern="1200" smtClean="0">
                <a:solidFill>
                  <a:schemeClr val="tx1"/>
                </a:solidFill>
                <a:effectLst/>
                <a:latin typeface="+mn-lt"/>
                <a:ea typeface="+mn-ea"/>
                <a:cs typeface="+mn-cs"/>
              </a:rPr>
              <a:t> ma </a:t>
            </a:r>
            <a:r>
              <a:rPr lang="en-US" sz="1200" kern="1200" err="1" smtClean="0">
                <a:solidFill>
                  <a:schemeClr val="tx1"/>
                </a:solidFill>
                <a:effectLst/>
                <a:latin typeface="+mn-lt"/>
                <a:ea typeface="+mn-ea"/>
                <a:cs typeface="+mn-cs"/>
              </a:rPr>
              <a:t>túy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nêu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cảnh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đấu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tranh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mọi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âm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mưu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thế</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thù</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địch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lợi</a:t>
            </a:r>
            <a:r>
              <a:rPr lang="en-US" sz="1200" kern="1200" smtClean="0">
                <a:solidFill>
                  <a:schemeClr val="tx1"/>
                </a:solidFill>
                <a:effectLst/>
                <a:latin typeface="+mn-lt"/>
                <a:ea typeface="+mn-ea"/>
                <a:cs typeface="+mn-cs"/>
              </a:rPr>
              <a:t> d</a:t>
            </a:r>
            <a:r>
              <a:rPr lang="vi-VN" sz="1200" kern="1200" smtClean="0">
                <a:solidFill>
                  <a:schemeClr val="tx1"/>
                </a:solidFill>
                <a:effectLst/>
                <a:latin typeface="+mn-lt"/>
                <a:ea typeface="+mn-ea"/>
                <a:cs typeface="+mn-cs"/>
              </a:rPr>
              <a:t>ụ</a:t>
            </a:r>
            <a:r>
              <a:rPr lang="en-US" sz="1200" kern="1200" smtClean="0">
                <a:solidFill>
                  <a:schemeClr val="tx1"/>
                </a:solidFill>
                <a:effectLst/>
                <a:latin typeface="+mn-lt"/>
                <a:ea typeface="+mn-ea"/>
                <a:cs typeface="+mn-cs"/>
              </a:rPr>
              <a:t>ng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quyền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hoại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tộc</a:t>
            </a:r>
            <a:r>
              <a:rPr lang="en-US"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44</a:t>
            </a:fld>
            <a:endParaRPr lang="en-US"/>
          </a:p>
        </p:txBody>
      </p:sp>
    </p:spTree>
    <p:extLst>
      <p:ext uri="{BB962C8B-B14F-4D97-AF65-F5344CB8AC3E}">
        <p14:creationId xmlns:p14="http://schemas.microsoft.com/office/powerpoint/2010/main" val="3729922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smtClean="0">
                <a:solidFill>
                  <a:schemeClr val="tx1"/>
                </a:solidFill>
                <a:effectLst/>
                <a:latin typeface="+mn-lt"/>
                <a:ea typeface="+mn-ea"/>
                <a:cs typeface="+mn-cs"/>
              </a:rPr>
              <a:t>Thứ bảy</a:t>
            </a:r>
            <a:r>
              <a:rPr lang="en-US" sz="1200" i="0" kern="1200" smtClean="0">
                <a:solidFill>
                  <a:schemeClr val="tx1"/>
                </a:solidFill>
                <a:effectLst/>
                <a:latin typeface="+mn-lt"/>
                <a:ea typeface="+mn-ea"/>
                <a:cs typeface="+mn-cs"/>
              </a:rPr>
              <a:t>, ……….</a:t>
            </a:r>
          </a:p>
          <a:p>
            <a:r>
              <a:rPr lang="en-US" sz="1200" b="1" kern="1200" smtClean="0">
                <a:solidFill>
                  <a:schemeClr val="tx1"/>
                </a:solidFill>
                <a:effectLst/>
                <a:latin typeface="+mn-lt"/>
                <a:ea typeface="+mn-ea"/>
                <a:cs typeface="+mn-cs"/>
              </a:rPr>
              <a:t>    Đẩy </a:t>
            </a:r>
            <a:r>
              <a:rPr lang="en-US" sz="1200" b="1" kern="1200" err="1" smtClean="0">
                <a:solidFill>
                  <a:schemeClr val="tx1"/>
                </a:solidFill>
                <a:effectLst/>
                <a:latin typeface="+mn-lt"/>
                <a:ea typeface="+mn-ea"/>
                <a:cs typeface="+mn-cs"/>
              </a:rPr>
              <a:t>mạnh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công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tác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tuyên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truyền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phổ</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biến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các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chủ</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trương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chính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sách</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của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Đảng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pháp</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luật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của</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Nhà</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nước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về</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tôn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giáo</a:t>
            </a:r>
            <a:r>
              <a:rPr lang="en-US" sz="1200" b="1" kern="1200" smtClean="0">
                <a:solidFill>
                  <a:schemeClr val="tx1"/>
                </a:solidFill>
                <a:effectLst/>
                <a:latin typeface="+mn-lt"/>
                <a:ea typeface="+mn-ea"/>
                <a:cs typeface="+mn-cs"/>
              </a:rPr>
              <a: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Thường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xuy</a:t>
            </a:r>
            <a:r>
              <a:rPr lang="vi-VN" sz="1200" kern="1200" smtClean="0">
                <a:solidFill>
                  <a:schemeClr val="tx1"/>
                </a:solidFill>
                <a:effectLst/>
                <a:latin typeface="+mn-lt"/>
                <a:ea typeface="+mn-ea"/>
                <a:cs typeface="+mn-cs"/>
              </a:rPr>
              <a:t>ê</a:t>
            </a:r>
            <a:r>
              <a:rPr lang="en-US" sz="1200" kern="1200" smtClean="0">
                <a:solidFill>
                  <a:schemeClr val="tx1"/>
                </a:solidFill>
                <a:effectLst/>
                <a:latin typeface="+mn-lt"/>
                <a:ea typeface="+mn-ea"/>
                <a:cs typeface="+mn-cs"/>
              </a:rPr>
              <a:t>n </a:t>
            </a:r>
            <a:r>
              <a:rPr lang="en-US" sz="1200" kern="1200" err="1" smtClean="0">
                <a:solidFill>
                  <a:schemeClr val="tx1"/>
                </a:solidFill>
                <a:effectLst/>
                <a:latin typeface="+mn-lt"/>
                <a:ea typeface="+mn-ea"/>
                <a:cs typeface="+mn-cs"/>
              </a:rPr>
              <a:t>nắm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tình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hình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đồng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theo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a:t>
            </a:r>
            <a:r>
              <a:rPr lang="vi-VN" sz="1200" kern="1200" smtClean="0">
                <a:solidFill>
                  <a:schemeClr val="tx1"/>
                </a:solidFill>
                <a:effectLst/>
                <a:latin typeface="+mn-lt"/>
                <a:ea typeface="+mn-ea"/>
                <a:cs typeface="+mn-cs"/>
              </a:rPr>
              <a:t>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hướng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công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động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tăng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cường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hệ</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giữa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xây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dựng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a:t>
            </a:r>
            <a:r>
              <a:rPr lang="en-US" sz="1200" kern="1200" smtClean="0">
                <a:solidFill>
                  <a:schemeClr val="tx1"/>
                </a:solidFill>
                <a:effectLst/>
                <a:latin typeface="+mn-lt"/>
                <a:ea typeface="+mn-ea"/>
                <a:cs typeface="+mn-cs"/>
              </a:rPr>
              <a:t> v</a:t>
            </a:r>
            <a:r>
              <a:rPr lang="vi-VN" sz="1200" kern="1200" smtClean="0">
                <a:solidFill>
                  <a:schemeClr val="tx1"/>
                </a:solidFill>
                <a:effectLst/>
                <a:latin typeface="+mn-lt"/>
                <a:ea typeface="+mn-ea"/>
                <a:cs typeface="+mn-cs"/>
              </a:rPr>
              <a:t>a</a:t>
            </a:r>
            <a:r>
              <a:rPr lang="en-US" sz="1200" kern="1200" err="1"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trò</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cốt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có</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Đẩy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hiện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trào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đua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yêu</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nước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sắc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đồ</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sống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tốt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đẹp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chấp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hành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luật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tăng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cường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hệ</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trị</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văn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hóa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tốt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đẹp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nguồn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đóng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góp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xã</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hội</a:t>
            </a:r>
            <a:r>
              <a:rPr lang="en-US" sz="1200" kern="1200" smtClean="0">
                <a:solidFill>
                  <a:schemeClr val="tx1"/>
                </a:solidFill>
                <a:effectLst/>
                <a:latin typeface="+mn-lt"/>
                <a:ea typeface="+mn-ea"/>
                <a:cs typeface="+mn-cs"/>
              </a:rPr>
              <a:t>.</a:t>
            </a:r>
          </a:p>
          <a:p>
            <a:r>
              <a:rPr lang="en-US" sz="1200" b="1" kern="1200" smtClean="0">
                <a:solidFill>
                  <a:schemeClr val="tx1"/>
                </a:solidFill>
                <a:effectLst/>
                <a:latin typeface="+mn-lt"/>
                <a:ea typeface="+mn-ea"/>
                <a:cs typeface="+mn-cs"/>
              </a:rPr>
              <a:t>   Tham </a:t>
            </a:r>
            <a:r>
              <a:rPr lang="en-US" sz="1200" b="1" kern="1200" err="1" smtClean="0">
                <a:solidFill>
                  <a:schemeClr val="tx1"/>
                </a:solidFill>
                <a:effectLst/>
                <a:latin typeface="+mn-lt"/>
                <a:ea typeface="+mn-ea"/>
                <a:cs typeface="+mn-cs"/>
              </a:rPr>
              <a:t>mưu</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chủ</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trương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giải</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pháp</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tăng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cường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công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tác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quản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lý</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Nhà</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nước</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về</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hoạt</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động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tín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ngưỡng</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tôn</a:t>
            </a:r>
            <a:r>
              <a:rPr lang="en-US" sz="1200" b="1" kern="1200" smtClean="0">
                <a:solidFill>
                  <a:schemeClr val="tx1"/>
                </a:solidFill>
                <a:effectLst/>
                <a:latin typeface="+mn-lt"/>
                <a:ea typeface="+mn-ea"/>
                <a:cs typeface="+mn-cs"/>
              </a:rPr>
              <a:t> </a:t>
            </a:r>
            <a:r>
              <a:rPr lang="en-US" sz="1200" b="1"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xử</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lý</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nghiêm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hoạt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động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luật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lĩnh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liên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quan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đến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đai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hoạt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động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phép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lợi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dụng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tôn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gây</a:t>
            </a:r>
            <a:r>
              <a:rPr lang="en-US" sz="1200" kern="1200" smtClean="0">
                <a:solidFill>
                  <a:schemeClr val="tx1"/>
                </a:solidFill>
                <a:effectLst/>
                <a:latin typeface="+mn-lt"/>
                <a:ea typeface="+mn-ea"/>
                <a:cs typeface="+mn-cs"/>
              </a:rPr>
              <a:t> chia </a:t>
            </a:r>
            <a:r>
              <a:rPr lang="en-US" sz="1200" kern="1200" err="1" smtClean="0">
                <a:solidFill>
                  <a:schemeClr val="tx1"/>
                </a:solidFill>
                <a:effectLst/>
                <a:latin typeface="+mn-lt"/>
                <a:ea typeface="+mn-ea"/>
                <a:cs typeface="+mn-cs"/>
              </a:rPr>
              <a:t>rẽ</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khối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ảnh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hưởng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đến</a:t>
            </a:r>
            <a:r>
              <a:rPr lang="en-US" sz="1200" kern="1200" smtClean="0">
                <a:solidFill>
                  <a:schemeClr val="tx1"/>
                </a:solidFill>
                <a:effectLst/>
                <a:latin typeface="+mn-lt"/>
                <a:ea typeface="+mn-ea"/>
                <a:cs typeface="+mn-cs"/>
              </a:rPr>
              <a:t> ANCT, TTATXH.</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45</a:t>
            </a:fld>
            <a:endParaRPr lang="en-US"/>
          </a:p>
        </p:txBody>
      </p:sp>
    </p:spTree>
    <p:extLst>
      <p:ext uri="{BB962C8B-B14F-4D97-AF65-F5344CB8AC3E}">
        <p14:creationId xmlns:p14="http://schemas.microsoft.com/office/powerpoint/2010/main" val="1232664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tám</a:t>
            </a:r>
            <a:r>
              <a:rPr lang="en-US" sz="1200" i="0" kern="1200" smtClean="0">
                <a:solidFill>
                  <a:schemeClr val="tx1"/>
                </a:solidFill>
                <a:effectLst/>
                <a:latin typeface="+mn-lt"/>
                <a:ea typeface="+mn-ea"/>
                <a:cs typeface="+mn-cs"/>
              </a:rPr>
              <a:t>, </a:t>
            </a:r>
            <a:r>
              <a:rPr lang="en-US" sz="1200" b="1" i="0" kern="1200" err="1" smtClean="0">
                <a:solidFill>
                  <a:srgbClr val="0000CC"/>
                </a:solidFill>
                <a:effectLst/>
                <a:latin typeface="+mn-lt"/>
                <a:ea typeface="+mn-ea"/>
                <a:cs typeface="+mn-cs"/>
              </a:rPr>
              <a:t>tham</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mưu</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cấp</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ủy</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lãnh</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đạo</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chỉ</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đạo</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nâng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cao</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vai</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trò</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trách</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nhiệm</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của</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các</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cấp</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ủy</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đảng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các</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tổ</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chức</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trong</a:t>
            </a:r>
            <a:r>
              <a:rPr lang="en-US" sz="1200" b="1" i="0" kern="1200" smtClean="0">
                <a:solidFill>
                  <a:srgbClr val="0000CC"/>
                </a:solidFill>
                <a:effectLst/>
                <a:latin typeface="+mn-lt"/>
                <a:ea typeface="+mn-ea"/>
                <a:cs typeface="+mn-cs"/>
              </a:rPr>
              <a:t> HTCT, </a:t>
            </a:r>
            <a:r>
              <a:rPr lang="en-US" sz="1200" b="1" i="0" kern="1200" err="1" smtClean="0">
                <a:solidFill>
                  <a:srgbClr val="0000CC"/>
                </a:solidFill>
                <a:effectLst/>
                <a:latin typeface="+mn-lt"/>
                <a:ea typeface="+mn-ea"/>
                <a:cs typeface="+mn-cs"/>
              </a:rPr>
              <a:t>người</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đứng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đầu</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các</a:t>
            </a:r>
            <a:r>
              <a:rPr lang="en-US" sz="1200" b="1" i="0" kern="1200" smtClean="0">
                <a:solidFill>
                  <a:srgbClr val="0000CC"/>
                </a:solidFill>
                <a:effectLst/>
                <a:latin typeface="+mn-lt"/>
                <a:ea typeface="+mn-ea"/>
                <a:cs typeface="+mn-cs"/>
              </a:rPr>
              <a:t> đ</a:t>
            </a:r>
            <a:r>
              <a:rPr lang="vi-VN" sz="1200" b="1" i="0" kern="1200" smtClean="0">
                <a:solidFill>
                  <a:srgbClr val="0000CC"/>
                </a:solidFill>
                <a:effectLst/>
                <a:latin typeface="+mn-lt"/>
                <a:ea typeface="+mn-ea"/>
                <a:cs typeface="+mn-cs"/>
              </a:rPr>
              <a:t>ịa</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phương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đơn</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vị</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doanh</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nghiệp</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về</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xây</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dựng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và</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phát</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huy</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tốt</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tác</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dụng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trong</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thực</a:t>
            </a:r>
            <a:r>
              <a:rPr lang="en-US" sz="1200" b="1" i="0" kern="1200" smtClean="0">
                <a:solidFill>
                  <a:srgbClr val="0000CC"/>
                </a:solidFill>
                <a:effectLst/>
                <a:latin typeface="+mn-lt"/>
                <a:ea typeface="+mn-ea"/>
                <a:cs typeface="+mn-cs"/>
              </a:rPr>
              <a:t> </a:t>
            </a:r>
            <a:r>
              <a:rPr lang="en-US" sz="1200" b="1" i="0" kern="1200" err="1" smtClean="0">
                <a:solidFill>
                  <a:srgbClr val="0000CC"/>
                </a:solidFill>
                <a:effectLst/>
                <a:latin typeface="+mn-lt"/>
                <a:ea typeface="+mn-ea"/>
                <a:cs typeface="+mn-cs"/>
              </a:rPr>
              <a:t>hiện</a:t>
            </a:r>
            <a:r>
              <a:rPr lang="en-US" sz="1200" b="1" i="0" kern="1200" smtClean="0">
                <a:solidFill>
                  <a:srgbClr val="0000CC"/>
                </a:solidFill>
                <a:effectLst/>
                <a:latin typeface="+mn-lt"/>
                <a:ea typeface="+mn-ea"/>
                <a:cs typeface="+mn-cs"/>
              </a:rPr>
              <a:t> QCDC ở </a:t>
            </a:r>
            <a:r>
              <a:rPr lang="en-US" sz="1200" b="1" i="0" kern="1200" err="1" smtClean="0">
                <a:solidFill>
                  <a:srgbClr val="0000CC"/>
                </a:solidFill>
                <a:effectLst/>
                <a:latin typeface="+mn-lt"/>
                <a:ea typeface="+mn-ea"/>
                <a:cs typeface="+mn-cs"/>
              </a:rPr>
              <a:t>cơ</a:t>
            </a:r>
            <a:r>
              <a:rPr lang="en-US" sz="1200" b="1" i="0" kern="1200" smtClean="0">
                <a:solidFill>
                  <a:srgbClr val="0000CC"/>
                </a:solidFill>
                <a:effectLst/>
                <a:latin typeface="+mn-lt"/>
                <a:ea typeface="+mn-ea"/>
                <a:cs typeface="+mn-cs"/>
              </a:rPr>
              <a:t> sở theo phương </a:t>
            </a:r>
            <a:r>
              <a:rPr lang="en-US" sz="1200" b="1" i="0" kern="1200" err="1" smtClean="0">
                <a:solidFill>
                  <a:srgbClr val="0000CC"/>
                </a:solidFill>
                <a:effectLst/>
                <a:latin typeface="+mn-lt"/>
                <a:ea typeface="+mn-ea"/>
                <a:cs typeface="+mn-cs"/>
              </a:rPr>
              <a:t>châm</a:t>
            </a:r>
            <a:r>
              <a:rPr lang="en-US" sz="1200" b="1" i="0" kern="1200" smtClean="0">
                <a:solidFill>
                  <a:srgbClr val="0000CC"/>
                </a:solidFill>
                <a:effectLst/>
                <a:latin typeface="+mn-lt"/>
                <a:ea typeface="+mn-ea"/>
                <a:cs typeface="+mn-cs"/>
              </a:rPr>
              <a:t>: </a:t>
            </a:r>
            <a:r>
              <a:rPr lang="de-DE" sz="1200" b="1" kern="1200" smtClean="0">
                <a:solidFill>
                  <a:srgbClr val="0000CC"/>
                </a:solidFill>
                <a:effectLst/>
                <a:latin typeface="+mn-lt"/>
                <a:ea typeface="+mn-ea"/>
                <a:cs typeface="+mn-cs"/>
              </a:rPr>
              <a:t>“</a:t>
            </a:r>
            <a:r>
              <a:rPr lang="de-DE" sz="1200" b="1" i="1" kern="1200" smtClean="0">
                <a:solidFill>
                  <a:srgbClr val="0000CC"/>
                </a:solidFill>
                <a:effectLst/>
                <a:latin typeface="+mn-lt"/>
                <a:ea typeface="+mn-ea"/>
                <a:cs typeface="+mn-cs"/>
              </a:rPr>
              <a:t>Dân biết, dân bàn, dân làm, dân kiểm tra</a:t>
            </a:r>
            <a:r>
              <a:rPr lang="vi-VN" sz="1200" b="1" i="1" kern="1200" smtClean="0">
                <a:solidFill>
                  <a:srgbClr val="0000CC"/>
                </a:solidFill>
                <a:effectLst/>
                <a:latin typeface="+mn-lt"/>
                <a:ea typeface="+mn-ea"/>
                <a:cs typeface="+mn-cs"/>
              </a:rPr>
              <a:t>, </a:t>
            </a:r>
            <a:r>
              <a:rPr lang="de-DE" sz="1200" b="1" i="1" kern="1200" smtClean="0">
                <a:solidFill>
                  <a:srgbClr val="0000CC"/>
                </a:solidFill>
                <a:effectLst/>
                <a:latin typeface="+mn-lt"/>
                <a:ea typeface="+mn-ea"/>
                <a:cs typeface="+mn-cs"/>
              </a:rPr>
              <a:t>dân giám sát, dân thụ hưởng</a:t>
            </a:r>
            <a:r>
              <a:rPr lang="vi-VN" sz="1200" b="1" kern="1200" smtClean="0">
                <a:solidFill>
                  <a:srgbClr val="0000CC"/>
                </a:solidFill>
                <a:effectLst/>
                <a:latin typeface="+mn-lt"/>
                <a:ea typeface="+mn-ea"/>
                <a:cs typeface="+mn-cs"/>
              </a:rPr>
              <a:t>”</a:t>
            </a:r>
            <a:r>
              <a:rPr lang="de-DE" sz="1200" b="1" kern="1200" smtClean="0">
                <a:solidFill>
                  <a:srgbClr val="0000CC"/>
                </a:solidFill>
                <a:effectLst/>
                <a:latin typeface="+mn-lt"/>
                <a:ea typeface="+mn-ea"/>
                <a:cs typeface="+mn-cs"/>
              </a:rPr>
              <a:t> nhằm phát huy vai trò làm chủ, sức sáng tạo, lấy sức dân để lo cho dân, khơi dậy mọi nguồn lực, khát vọng, đồng thuận toàn dân đóng góp </a:t>
            </a:r>
            <a:r>
              <a:rPr lang="vi-VN" sz="1200" b="1" kern="1200" smtClean="0">
                <a:solidFill>
                  <a:srgbClr val="0000CC"/>
                </a:solidFill>
                <a:effectLst/>
                <a:latin typeface="+mn-lt"/>
                <a:ea typeface="+mn-ea"/>
                <a:cs typeface="+mn-cs"/>
              </a:rPr>
              <a:t>cho sự phát triển đi lên của tỉnh.</a:t>
            </a:r>
          </a:p>
          <a:p>
            <a:pPr algn="just"/>
            <a:endParaRPr lang="vi-VN" sz="1200" b="1" kern="1200" smtClean="0">
              <a:solidFill>
                <a:srgbClr val="0000CC"/>
              </a:solidFill>
              <a:effectLst/>
              <a:latin typeface="+mn-lt"/>
              <a:ea typeface="+mn-ea"/>
              <a:cs typeface="+mn-cs"/>
            </a:endParaRPr>
          </a:p>
          <a:p>
            <a:pPr algn="jus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46</a:t>
            </a:fld>
            <a:endParaRPr lang="en-US"/>
          </a:p>
        </p:txBody>
      </p:sp>
    </p:spTree>
    <p:extLst>
      <p:ext uri="{BB962C8B-B14F-4D97-AF65-F5344CB8AC3E}">
        <p14:creationId xmlns:p14="http://schemas.microsoft.com/office/powerpoint/2010/main" val="1610920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en-US" sz="1200" b="1" i="1" kern="1200" err="1" smtClean="0">
                <a:solidFill>
                  <a:schemeClr val="tx1"/>
                </a:solidFill>
                <a:effectLst/>
                <a:latin typeface="+mn-lt"/>
                <a:ea typeface="+mn-ea"/>
                <a:cs typeface="+mn-cs"/>
              </a:rPr>
              <a:t>tám</a:t>
            </a:r>
            <a:r>
              <a:rPr lang="en-US" sz="1200" i="0" kern="1200" smtClean="0">
                <a:solidFill>
                  <a:schemeClr val="tx1"/>
                </a:solidFill>
                <a:effectLst/>
                <a:latin typeface="+mn-lt"/>
                <a:ea typeface="+mn-ea"/>
                <a:cs typeface="+mn-cs"/>
              </a:rPr>
              <a:t>, ……..</a:t>
            </a:r>
          </a:p>
          <a:p>
            <a:pPr algn="just"/>
            <a:r>
              <a:rPr lang="en-US" sz="1200" b="1"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Chỉ đạo thực hiện nghiêm túc, đồng đều, hiệu quả các chủ trương, quy định của Đảng, Nhà nước về thực hiện dân chủ trong các loại hình ở cơ sở; </a:t>
            </a:r>
            <a:r>
              <a:rPr lang="vi-VN" sz="1200" b="0" kern="1200" smtClean="0">
                <a:solidFill>
                  <a:schemeClr val="tx1"/>
                </a:solidFill>
                <a:effectLst/>
                <a:latin typeface="+mn-lt"/>
                <a:ea typeface="+mn-ea"/>
                <a:cs typeface="+mn-cs"/>
              </a:rPr>
              <a:t>mở rộng dân chủ trong các lĩnh vực liên quan đến phát triển kinh tế, văn hóa, xã hội, an sinh xã hội, quyền và lợi ích của CBCC-VC, NLĐ và các tầng lớp nhân dân </a:t>
            </a:r>
            <a:r>
              <a:rPr lang="vi-VN" sz="1200" b="1" kern="1200" smtClean="0">
                <a:solidFill>
                  <a:schemeClr val="tx1"/>
                </a:solidFill>
                <a:effectLst/>
                <a:latin typeface="+mn-lt"/>
                <a:ea typeface="+mn-ea"/>
                <a:cs typeface="+mn-cs"/>
              </a:rPr>
              <a:t>theo phương châm: “</a:t>
            </a:r>
            <a:r>
              <a:rPr lang="vi-VN" sz="1200" b="1" i="1" kern="1200" smtClean="0">
                <a:solidFill>
                  <a:schemeClr val="tx1"/>
                </a:solidFill>
                <a:effectLst/>
                <a:latin typeface="+mn-lt"/>
                <a:ea typeface="+mn-ea"/>
                <a:cs typeface="+mn-cs"/>
              </a:rPr>
              <a:t>Dân chủ - Kỷ cương - Công bằng và bình đẳng</a:t>
            </a:r>
            <a:r>
              <a:rPr lang="vi-VN" sz="1200" b="1" kern="1200" smtClean="0">
                <a:solidFill>
                  <a:schemeClr val="tx1"/>
                </a:solidFill>
                <a:effectLst/>
                <a:latin typeface="+mn-lt"/>
                <a:ea typeface="+mn-ea"/>
                <a:cs typeface="+mn-cs"/>
              </a:rPr>
              <a:t>”.</a:t>
            </a:r>
            <a:endParaRPr lang="en-US" sz="1200" b="1" kern="1200" smtClean="0">
              <a:solidFill>
                <a:schemeClr val="tx1"/>
              </a:solidFill>
              <a:effectLst/>
              <a:latin typeface="+mn-lt"/>
              <a:ea typeface="+mn-ea"/>
              <a:cs typeface="+mn-cs"/>
            </a:endParaRPr>
          </a:p>
          <a:p>
            <a:pPr algn="just"/>
            <a:r>
              <a:rPr lang="vi-VN" sz="1200" kern="1200" smtClean="0">
                <a:solidFill>
                  <a:schemeClr val="tx1"/>
                </a:solidFill>
                <a:effectLst/>
                <a:latin typeface="+mn-lt"/>
                <a:ea typeface="+mn-ea"/>
                <a:cs typeface="+mn-cs"/>
              </a:rPr>
              <a:t>   </a:t>
            </a:r>
            <a:r>
              <a:rPr lang="vi-VN" sz="1200" b="1" kern="1200" smtClean="0">
                <a:solidFill>
                  <a:schemeClr val="tx1"/>
                </a:solidFill>
                <a:effectLst/>
                <a:latin typeface="+mn-lt"/>
                <a:ea typeface="+mn-ea"/>
                <a:cs typeface="+mn-cs"/>
              </a:rPr>
              <a:t>Chăm lo kiện toàn, củng cố, phát huy vai trò, trách nhiệm, đổi mới, nâng cao hiệu quả thực chất hoạt động và tăng cường kiểm tra, giám sát, phúc tra của Ban chỉ đạo các cấp trong xây dựng và thực hiện QCDC ở cơ sở. </a:t>
            </a:r>
            <a:r>
              <a:rPr lang="vi-VN" sz="1200" kern="1200" smtClean="0">
                <a:solidFill>
                  <a:schemeClr val="tx1"/>
                </a:solidFill>
                <a:effectLst/>
                <a:latin typeface="+mn-lt"/>
                <a:ea typeface="+mn-ea"/>
                <a:cs typeface="+mn-cs"/>
              </a:rPr>
              <a:t>Đề nghị các cấp ủy xem xét, xử lý nghiêm các tổ chức, cá nhân vi phạm, thiếu trách nhiệm trong triển khai thực hiện QCDC ở cơ sở.</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47</a:t>
            </a:fld>
            <a:endParaRPr lang="en-US"/>
          </a:p>
        </p:txBody>
      </p:sp>
    </p:spTree>
    <p:extLst>
      <p:ext uri="{BB962C8B-B14F-4D97-AF65-F5344CB8AC3E}">
        <p14:creationId xmlns:p14="http://schemas.microsoft.com/office/powerpoint/2010/main" val="63383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kern="1200" err="1" smtClean="0">
                <a:solidFill>
                  <a:schemeClr val="tx1"/>
                </a:solidFill>
                <a:effectLst/>
                <a:latin typeface="+mn-lt"/>
                <a:ea typeface="+mn-ea"/>
                <a:cs typeface="+mn-cs"/>
              </a:rPr>
              <a:t>Thứ</a:t>
            </a:r>
            <a:r>
              <a:rPr lang="en-US" sz="1200" b="1" i="1" kern="1200" smtClean="0">
                <a:solidFill>
                  <a:schemeClr val="tx1"/>
                </a:solidFill>
                <a:effectLst/>
                <a:latin typeface="+mn-lt"/>
                <a:ea typeface="+mn-ea"/>
                <a:cs typeface="+mn-cs"/>
              </a:rPr>
              <a:t> </a:t>
            </a:r>
            <a:r>
              <a:rPr lang="vi-VN" sz="1200" b="1" i="1" kern="1200" smtClean="0">
                <a:solidFill>
                  <a:schemeClr val="tx1"/>
                </a:solidFill>
                <a:effectLst/>
                <a:latin typeface="+mn-lt"/>
                <a:ea typeface="+mn-ea"/>
                <a:cs typeface="+mn-cs"/>
              </a:rPr>
              <a:t>chín</a:t>
            </a:r>
            <a:r>
              <a:rPr lang="en-US" sz="1200" i="0" kern="1200" smtClean="0">
                <a:solidFill>
                  <a:schemeClr val="tx1"/>
                </a:solidFill>
                <a:effectLst/>
                <a:latin typeface="+mn-lt"/>
                <a:ea typeface="+mn-ea"/>
                <a:cs typeface="+mn-cs"/>
              </a:rPr>
              <a:t>, </a:t>
            </a:r>
            <a:r>
              <a:rPr lang="vi-VN" sz="1200" b="1" i="0" kern="1200" smtClean="0">
                <a:solidFill>
                  <a:schemeClr val="tx1"/>
                </a:solidFill>
                <a:effectLst/>
                <a:latin typeface="+mn-lt"/>
                <a:ea typeface="+mn-ea"/>
                <a:cs typeface="+mn-cs"/>
              </a:rPr>
              <a:t>quan tâm đổi mới, xác định rõ trách nhiệm của các bên liên quan trong ký kết các chương trình phối hợp CTDV nhằm đảm bảo thực hiện thường xuyên, đồng bộ và hiệu quả, </a:t>
            </a:r>
            <a:r>
              <a:rPr lang="vi-VN" sz="1200" b="0" i="0" kern="1200" smtClean="0">
                <a:solidFill>
                  <a:schemeClr val="tx1"/>
                </a:solidFill>
                <a:effectLst/>
                <a:latin typeface="+mn-lt"/>
                <a:ea typeface="+mn-ea"/>
                <a:cs typeface="+mn-cs"/>
              </a:rPr>
              <a:t>thực chất, tránh </a:t>
            </a:r>
            <a:r>
              <a:rPr lang="vi-VN" sz="1200" i="0" kern="1200" smtClean="0">
                <a:solidFill>
                  <a:schemeClr val="tx1"/>
                </a:solidFill>
                <a:effectLst/>
                <a:latin typeface="+mn-lt"/>
                <a:ea typeface="+mn-ea"/>
                <a:cs typeface="+mn-cs"/>
              </a:rPr>
              <a:t>phô trương, hình thức.</a:t>
            </a:r>
            <a:endParaRPr lang="en-US" sz="1200" kern="1200" smtClean="0">
              <a:solidFill>
                <a:schemeClr val="tx1"/>
              </a:solidFill>
              <a:effectLst/>
              <a:latin typeface="+mn-lt"/>
              <a:ea typeface="+mn-ea"/>
              <a:cs typeface="+mn-cs"/>
            </a:endParaRPr>
          </a:p>
          <a:p>
            <a:pPr algn="just"/>
            <a:r>
              <a:rPr lang="vi-VN" sz="1200" b="1" i="0" kern="1200" smtClean="0">
                <a:solidFill>
                  <a:schemeClr val="tx1"/>
                </a:solidFill>
                <a:effectLst/>
                <a:latin typeface="+mn-lt"/>
                <a:ea typeface="+mn-ea"/>
                <a:cs typeface="+mn-cs"/>
              </a:rPr>
              <a:t>   Tham mưu cấp ủy </a:t>
            </a:r>
            <a:r>
              <a:rPr lang="vi-VN" sz="1200" b="0" i="0" kern="1200" smtClean="0">
                <a:solidFill>
                  <a:schemeClr val="tx1"/>
                </a:solidFill>
                <a:effectLst/>
                <a:latin typeface="+mn-lt"/>
                <a:ea typeface="+mn-ea"/>
                <a:cs typeface="+mn-cs"/>
              </a:rPr>
              <a:t>quan tâm công tác </a:t>
            </a:r>
            <a:r>
              <a:rPr lang="vi-VN" sz="1200" b="1" i="0" kern="1200" smtClean="0">
                <a:solidFill>
                  <a:schemeClr val="tx1"/>
                </a:solidFill>
                <a:effectLst/>
                <a:latin typeface="+mn-lt"/>
                <a:ea typeface="+mn-ea"/>
                <a:cs typeface="+mn-cs"/>
              </a:rPr>
              <a:t>củng cố, kiện toàn tổ chức bộ máy, đào tạo, tập huấn, bồi dưỡng đội ngũ cán bộ làm CTDV các cấp </a:t>
            </a:r>
            <a:r>
              <a:rPr lang="vi-VN" sz="1200" i="0" kern="1200" smtClean="0">
                <a:solidFill>
                  <a:schemeClr val="tx1"/>
                </a:solidFill>
                <a:effectLst/>
                <a:latin typeface="+mn-lt"/>
                <a:ea typeface="+mn-ea"/>
                <a:cs typeface="+mn-cs"/>
              </a:rPr>
              <a:t>đảm bảo về trình độ lý luận chính trị, chuyên môn, năng lực, kinh nghiệm thực tiễn và kỹ năng công tác vận động, tập hợp quần chúng đáp ứng yêu cầu, nhiệm vụ trong tình hình mới.</a:t>
            </a:r>
            <a:endParaRPr lang="en-US" sz="1200" kern="1200" smtClean="0">
              <a:solidFill>
                <a:schemeClr val="tx1"/>
              </a:solidFill>
              <a:effectLst/>
              <a:latin typeface="+mn-lt"/>
              <a:ea typeface="+mn-ea"/>
              <a:cs typeface="+mn-cs"/>
            </a:endParaRPr>
          </a:p>
          <a:p>
            <a:pPr algn="just"/>
            <a:r>
              <a:rPr lang="vi-VN" sz="1200" b="1" i="0" kern="1200" smtClean="0">
                <a:solidFill>
                  <a:schemeClr val="tx1"/>
                </a:solidFill>
                <a:effectLst/>
                <a:latin typeface="+mn-lt"/>
                <a:ea typeface="+mn-ea"/>
                <a:cs typeface="+mn-cs"/>
              </a:rPr>
              <a:t>   Tăng cường công tác đôn đốc, kiểm tra, giám sát, sơ kết, tổng kết thực tiễn </a:t>
            </a:r>
            <a:r>
              <a:rPr lang="en-US" sz="1200" b="1" i="0" kern="1200" err="1" smtClean="0">
                <a:solidFill>
                  <a:schemeClr val="tx1"/>
                </a:solidFill>
                <a:effectLst/>
                <a:latin typeface="+mn-lt"/>
                <a:ea typeface="+mn-ea"/>
                <a:cs typeface="+mn-cs"/>
              </a:rPr>
              <a:t>gắn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với</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công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biểu</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dương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khen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thưởng</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các</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tập</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thể</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cá</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nhân</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có</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thành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tích</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xuất</a:t>
            </a:r>
            <a:r>
              <a:rPr lang="en-US" sz="1200" b="1" i="0" kern="1200" smtClean="0">
                <a:solidFill>
                  <a:schemeClr val="tx1"/>
                </a:solidFill>
                <a:effectLst/>
                <a:latin typeface="+mn-lt"/>
                <a:ea typeface="+mn-ea"/>
                <a:cs typeface="+mn-cs"/>
              </a:rPr>
              <a:t> </a:t>
            </a:r>
            <a:r>
              <a:rPr lang="en-US" sz="1200" b="1" i="0" kern="1200" err="1" smtClean="0">
                <a:solidFill>
                  <a:schemeClr val="tx1"/>
                </a:solidFill>
                <a:effectLst/>
                <a:latin typeface="+mn-lt"/>
                <a:ea typeface="+mn-ea"/>
                <a:cs typeface="+mn-cs"/>
              </a:rPr>
              <a:t>sắc</a:t>
            </a:r>
            <a:r>
              <a:rPr lang="en-US" sz="1200" b="1" i="0" kern="1200" smtClean="0">
                <a:solidFill>
                  <a:schemeClr val="tx1"/>
                </a:solidFill>
                <a:effectLst/>
                <a:latin typeface="+mn-lt"/>
                <a:ea typeface="+mn-ea"/>
                <a:cs typeface="+mn-cs"/>
              </a:rPr>
              <a:t> </a:t>
            </a:r>
            <a:r>
              <a:rPr lang="en-US" sz="1200" i="0" kern="1200" err="1" smtClean="0">
                <a:solidFill>
                  <a:schemeClr val="tx1"/>
                </a:solidFill>
                <a:effectLst/>
                <a:latin typeface="+mn-lt"/>
                <a:ea typeface="+mn-ea"/>
                <a:cs typeface="+mn-cs"/>
              </a:rPr>
              <a:t>trong</a:t>
            </a:r>
            <a:r>
              <a:rPr lang="en-US" sz="1200" i="0" kern="1200" smtClean="0">
                <a:solidFill>
                  <a:schemeClr val="tx1"/>
                </a:solidFill>
                <a:effectLst/>
                <a:latin typeface="+mn-lt"/>
                <a:ea typeface="+mn-ea"/>
                <a:cs typeface="+mn-cs"/>
              </a:rPr>
              <a:t> </a:t>
            </a:r>
            <a:r>
              <a:rPr lang="vi-VN" sz="1200" i="0" kern="1200" smtClean="0">
                <a:solidFill>
                  <a:schemeClr val="tx1"/>
                </a:solidFill>
                <a:effectLst/>
                <a:latin typeface="+mn-lt"/>
                <a:ea typeface="+mn-ea"/>
                <a:cs typeface="+mn-cs"/>
              </a:rPr>
              <a:t>triển khai thực hiện </a:t>
            </a:r>
            <a:r>
              <a:rPr lang="vi-VN" sz="1200" kern="1200" smtClean="0">
                <a:solidFill>
                  <a:schemeClr val="tx1"/>
                </a:solidFill>
                <a:effectLst/>
                <a:latin typeface="+mn-lt"/>
                <a:ea typeface="+mn-ea"/>
                <a:cs typeface="+mn-cs"/>
              </a:rPr>
              <a:t>Nghị quyết Đại hội XIII của Đảng, Nghị quyết Đại hội XVII Đảng bộ tỉnh và các chủ trương, nghị quyết, chỉ thị, quyết định, quy định, kết luận của Đảng, của cấp ủy Đảng liên quan đến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lĩnh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vực</a:t>
            </a:r>
            <a:r>
              <a:rPr lang="vi-VN" sz="1200" kern="1200" smtClean="0">
                <a:solidFill>
                  <a:schemeClr val="tx1"/>
                </a:solidFill>
                <a:effectLst/>
                <a:latin typeface="+mn-lt"/>
                <a:ea typeface="+mn-ea"/>
                <a:cs typeface="+mn-cs"/>
              </a:rPr>
              <a:t> CTDV của HTCT , công tác dân tộc, tôn giáo, xây dựng và thực hiện QCDC ở cơ sở và công tác hội quần chúng.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48</a:t>
            </a:fld>
            <a:endParaRPr lang="en-US"/>
          </a:p>
        </p:txBody>
      </p:sp>
    </p:spTree>
    <p:extLst>
      <p:ext uri="{BB962C8B-B14F-4D97-AF65-F5344CB8AC3E}">
        <p14:creationId xmlns:p14="http://schemas.microsoft.com/office/powerpoint/2010/main" val="1111779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smtClean="0">
                <a:solidFill>
                  <a:schemeClr val="tx1"/>
                </a:solidFill>
                <a:effectLst/>
                <a:latin typeface="+mn-lt"/>
                <a:ea typeface="+mn-ea"/>
                <a:cs typeface="+mn-cs"/>
              </a:rPr>
              <a:t>  Trong chặng đường phát triển đi tới chắc chắn sẽ có nhiều vấn đề mới, tất yếu có thuận lợi, đồng thời nảy sinh nhiều khó khăn, thách thức, tác động mới, nên cần triển khai thực hiện đầy đủ quan điểm </a:t>
            </a:r>
            <a:r>
              <a:rPr lang="en-US" sz="1200" kern="1200" smtClean="0">
                <a:solidFill>
                  <a:schemeClr val="tx1"/>
                </a:solidFill>
                <a:effectLst/>
                <a:latin typeface="+mn-lt"/>
                <a:ea typeface="+mn-ea"/>
                <a:cs typeface="+mn-cs"/>
              </a:rPr>
              <a:t>“</a:t>
            </a:r>
            <a:r>
              <a:rPr lang="en-US" sz="1200" i="1" kern="1200" err="1" smtClean="0">
                <a:solidFill>
                  <a:schemeClr val="tx1"/>
                </a:solidFill>
                <a:effectLst/>
                <a:latin typeface="+mn-lt"/>
                <a:ea typeface="+mn-ea"/>
                <a:cs typeface="+mn-cs"/>
              </a:rPr>
              <a:t>Dân</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là</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gốc</a:t>
            </a:r>
            <a:r>
              <a:rPr lang="en-US" sz="1200" kern="1200" smtClean="0">
                <a:solidFill>
                  <a:schemeClr val="tx1"/>
                </a:solidFill>
                <a:effectLst/>
                <a:latin typeface="+mn-lt"/>
                <a:ea typeface="+mn-ea"/>
                <a:cs typeface="+mn-cs"/>
              </a:rPr>
              <a:t>”</a:t>
            </a:r>
            <a:r>
              <a:rPr lang="vi-VN" sz="1200" kern="1200" smtClean="0">
                <a:solidFill>
                  <a:schemeClr val="tx1"/>
                </a:solidFill>
                <a:effectLst/>
                <a:latin typeface="+mn-lt"/>
                <a:ea typeface="+mn-ea"/>
                <a:cs typeface="+mn-cs"/>
              </a:rPr>
              <a:t> là trung tâm, là chủ thể, là cội nguồn sức mạnh trong công cuộc đổi mới.  </a:t>
            </a:r>
          </a:p>
          <a:p>
            <a:pPr marL="0" marR="0" indent="0" algn="just"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   Ngay sau hội nghị này, kính đề nghị các đồng chí phát huy tinh thần trách nhiệm, tích cực, chủ động, tập trung tham mưu cấp ủy cụ thể hóa tổ chức thực hện các chủ trương, nghị quyết của Đảng, của Tỉnh ủy liên quan đến lĩnh vực CTDV thành các chương trình, kế hoạch hành động, phát động phong trào thi đua yêu nước sâu rộng, tinh thần đổi mới sáng tạo, vượt qua mọi khó khăn, thách thức để sớm đưa Nghị quyết Đại hội vào cuộc sống.</a:t>
            </a:r>
            <a:endParaRPr lang="vi-VN" sz="1200" kern="1200" smtClean="0">
              <a:solidFill>
                <a:schemeClr val="tx1"/>
              </a:solidFill>
              <a:latin typeface="+mn-lt"/>
              <a:ea typeface="+mn-ea"/>
              <a:cs typeface="Times New Roman" pitchFamily="18" charset="0"/>
            </a:endParaRPr>
          </a:p>
          <a:p>
            <a:pPr algn="just"/>
            <a:r>
              <a:rPr lang="vi-VN"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vi-VN" sz="1200" kern="1200" smtClean="0">
                <a:solidFill>
                  <a:schemeClr val="tx1"/>
                </a:solidFill>
                <a:effectLst/>
                <a:latin typeface="+mn-lt"/>
                <a:ea typeface="+mn-ea"/>
                <a:cs typeface="+mn-cs"/>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49</a:t>
            </a:fld>
            <a:endParaRPr lang="en-US"/>
          </a:p>
        </p:txBody>
      </p:sp>
    </p:spTree>
    <p:extLst>
      <p:ext uri="{BB962C8B-B14F-4D97-AF65-F5344CB8AC3E}">
        <p14:creationId xmlns:p14="http://schemas.microsoft.com/office/powerpoint/2010/main" val="402161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Trải</a:t>
            </a:r>
            <a:r>
              <a:rPr lang="en-US" sz="2000" smtClean="0">
                <a:solidFill>
                  <a:srgbClr val="000000"/>
                </a:solidFill>
                <a:effectLst/>
                <a:latin typeface="Times New Roman" panose="02020603050405020304" pitchFamily="18" charset="0"/>
                <a:ea typeface="Times New Roman" panose="02020603050405020304" pitchFamily="18" charset="0"/>
              </a:rPr>
              <a:t> qua </a:t>
            </a:r>
            <a:r>
              <a:rPr lang="en-US" sz="2000" err="1" smtClean="0">
                <a:solidFill>
                  <a:srgbClr val="000000"/>
                </a:solidFill>
                <a:effectLst/>
                <a:latin typeface="Times New Roman" panose="02020603050405020304" pitchFamily="18" charset="0"/>
                <a:ea typeface="Times New Roman" panose="02020603050405020304" pitchFamily="18" charset="0"/>
              </a:rPr>
              <a:t>hàng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ngàn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năm</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dựng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nước</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và</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giữ</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nước</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vai</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trò</a:t>
            </a:r>
            <a:r>
              <a:rPr lang="en-US" sz="2000" smtClean="0">
                <a:solidFill>
                  <a:srgbClr val="000000"/>
                </a:solidFill>
                <a:effectLst/>
                <a:latin typeface="Times New Roman" panose="02020603050405020304" pitchFamily="18" charset="0"/>
                <a:ea typeface="Times New Roman" panose="02020603050405020304" pitchFamily="18" charset="0"/>
              </a:rPr>
              <a:t> to </a:t>
            </a:r>
            <a:r>
              <a:rPr lang="en-US" sz="2000" err="1" smtClean="0">
                <a:solidFill>
                  <a:srgbClr val="000000"/>
                </a:solidFill>
                <a:effectLst/>
                <a:latin typeface="Times New Roman" panose="02020603050405020304" pitchFamily="18" charset="0"/>
                <a:ea typeface="Times New Roman" panose="02020603050405020304" pitchFamily="18" charset="0"/>
              </a:rPr>
              <a:t>lớn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của</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nhân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dân</a:t>
            </a:r>
            <a:r>
              <a:rPr lang="vi-VN" sz="2000" smtClean="0">
                <a:solidFill>
                  <a:srgbClr val="000000"/>
                </a:solidFill>
                <a:effectLst/>
                <a:latin typeface="Times New Roman" panose="02020603050405020304" pitchFamily="18" charset="0"/>
                <a:ea typeface="Times New Roman" panose="02020603050405020304" pitchFamily="18" charset="0"/>
              </a:rPr>
              <a:t> ta</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được</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các</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triều</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đại</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phong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kiến</a:t>
            </a:r>
            <a:r>
              <a:rPr lang="en-US" sz="2000" smtClean="0">
                <a:solidFill>
                  <a:srgbClr val="000000"/>
                </a:solidFill>
                <a:effectLst/>
                <a:latin typeface="Times New Roman" panose="02020603050405020304" pitchFamily="18" charset="0"/>
                <a:ea typeface="Times New Roman" panose="02020603050405020304" pitchFamily="18" charset="0"/>
              </a:rPr>
              <a:t> đã</a:t>
            </a:r>
            <a:r>
              <a:rPr lang="en-US" sz="2000" baseline="0" smtClean="0">
                <a:solidFill>
                  <a:srgbClr val="000000"/>
                </a:solidFill>
                <a:effectLst/>
                <a:latin typeface="Times New Roman" panose="02020603050405020304" pitchFamily="18" charset="0"/>
                <a:ea typeface="Times New Roman" panose="02020603050405020304" pitchFamily="18" charset="0"/>
              </a:rPr>
              <a:t> </a:t>
            </a:r>
            <a:r>
              <a:rPr lang="en-US" sz="2000" smtClean="0">
                <a:solidFill>
                  <a:srgbClr val="000000"/>
                </a:solidFill>
                <a:effectLst/>
                <a:latin typeface="Times New Roman" panose="02020603050405020304" pitchFamily="18" charset="0"/>
                <a:ea typeface="Times New Roman" panose="02020603050405020304" pitchFamily="18" charset="0"/>
              </a:rPr>
              <a:t>khẳng </a:t>
            </a:r>
            <a:r>
              <a:rPr lang="en-US" sz="2000" err="1" smtClean="0">
                <a:solidFill>
                  <a:srgbClr val="000000"/>
                </a:solidFill>
                <a:effectLst/>
                <a:latin typeface="Times New Roman" panose="02020603050405020304" pitchFamily="18" charset="0"/>
                <a:ea typeface="Times New Roman" panose="02020603050405020304" pitchFamily="18" charset="0"/>
              </a:rPr>
              <a:t>định</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tư</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tưởng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Dân</a:t>
            </a:r>
            <a:r>
              <a:rPr lang="en-US" sz="2000" i="1" smtClean="0">
                <a:solidFill>
                  <a:srgbClr val="000000"/>
                </a:solidFill>
                <a:effectLst/>
                <a:latin typeface="Times New Roman" panose="02020603050405020304" pitchFamily="18" charset="0"/>
                <a:ea typeface="Times New Roman" panose="02020603050405020304" pitchFamily="18" charset="0"/>
              </a:rPr>
              <a:t> vi </a:t>
            </a:r>
            <a:r>
              <a:rPr lang="en-US" sz="2000" i="1" err="1" smtClean="0">
                <a:solidFill>
                  <a:srgbClr val="000000"/>
                </a:solidFill>
                <a:effectLst/>
                <a:latin typeface="Times New Roman" panose="02020603050405020304" pitchFamily="18" charset="0"/>
                <a:ea typeface="Times New Roman" panose="02020603050405020304" pitchFamily="18" charset="0"/>
              </a:rPr>
              <a:t>bản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tức</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là</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Dân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là</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gốc</a:t>
            </a:r>
            <a:r>
              <a:rPr lang="en-US" sz="2000" smtClean="0">
                <a:solidFill>
                  <a:srgbClr val="000000"/>
                </a:solidFill>
                <a:effectLst/>
                <a:latin typeface="Times New Roman" panose="02020603050405020304" pitchFamily="18" charset="0"/>
                <a:ea typeface="Times New Roman" panose="02020603050405020304" pitchFamily="18" charset="0"/>
              </a:rPr>
              <a:t>” từ </a:t>
            </a:r>
            <a:r>
              <a:rPr lang="en-US" sz="2000" err="1" smtClean="0">
                <a:solidFill>
                  <a:srgbClr val="000000"/>
                </a:solidFill>
                <a:effectLst/>
                <a:latin typeface="Times New Roman" panose="02020603050405020304" pitchFamily="18" charset="0"/>
                <a:ea typeface="Times New Roman" panose="02020603050405020304" pitchFamily="18" charset="0"/>
              </a:rPr>
              <a:t>rất</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sớm</a:t>
            </a:r>
            <a:r>
              <a:rPr lang="en-US" sz="2000" smtClean="0">
                <a:solidFill>
                  <a:srgbClr val="000000"/>
                </a:solidFill>
                <a:effectLst/>
                <a:latin typeface="Times New Roman" panose="02020603050405020304" pitchFamily="18" charset="0"/>
                <a:ea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Triều</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đại</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Nhà</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Lý</a:t>
            </a:r>
            <a:r>
              <a:rPr lang="en-US" sz="2000" smtClean="0">
                <a:solidFill>
                  <a:srgbClr val="000000"/>
                </a:solidFill>
                <a:effectLst/>
                <a:latin typeface="Times New Roman" panose="02020603050405020304" pitchFamily="18" charset="0"/>
                <a:ea typeface="Times New Roman" panose="02020603050405020304" pitchFamily="18" charset="0"/>
              </a:rPr>
              <a:t>, Bộ </a:t>
            </a:r>
            <a:r>
              <a:rPr lang="en-US" sz="2000" err="1" smtClean="0">
                <a:solidFill>
                  <a:srgbClr val="000000"/>
                </a:solidFill>
                <a:effectLst/>
                <a:latin typeface="Times New Roman" panose="02020603050405020304" pitchFamily="18" charset="0"/>
                <a:ea typeface="Times New Roman" panose="02020603050405020304" pitchFamily="18" charset="0"/>
              </a:rPr>
              <a:t>luật</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Hình</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thư</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công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bố</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năm</a:t>
            </a:r>
            <a:r>
              <a:rPr lang="en-US" sz="2000" smtClean="0">
                <a:solidFill>
                  <a:srgbClr val="000000"/>
                </a:solidFill>
                <a:effectLst/>
                <a:latin typeface="Times New Roman" panose="02020603050405020304" pitchFamily="18" charset="0"/>
                <a:ea typeface="Times New Roman" panose="02020603050405020304" pitchFamily="18" charset="0"/>
              </a:rPr>
              <a:t> 1042 ghi “</a:t>
            </a:r>
            <a:r>
              <a:rPr lang="en-US" sz="2000" i="1" err="1" smtClean="0">
                <a:solidFill>
                  <a:srgbClr val="000000"/>
                </a:solidFill>
                <a:effectLst/>
                <a:latin typeface="Times New Roman" panose="02020603050405020304" pitchFamily="18" charset="0"/>
                <a:ea typeface="Times New Roman" panose="02020603050405020304" pitchFamily="18" charset="0"/>
              </a:rPr>
              <a:t>Chăm</a:t>
            </a:r>
            <a:r>
              <a:rPr lang="en-US" sz="2000" i="1" smtClean="0">
                <a:solidFill>
                  <a:srgbClr val="000000"/>
                </a:solidFill>
                <a:effectLst/>
                <a:latin typeface="Times New Roman" panose="02020603050405020304" pitchFamily="18" charset="0"/>
                <a:ea typeface="Times New Roman" panose="02020603050405020304" pitchFamily="18" charset="0"/>
              </a:rPr>
              <a:t> lo </a:t>
            </a:r>
            <a:r>
              <a:rPr lang="en-US" sz="2000" i="1" err="1" smtClean="0">
                <a:solidFill>
                  <a:srgbClr val="000000"/>
                </a:solidFill>
                <a:effectLst/>
                <a:latin typeface="Times New Roman" panose="02020603050405020304" pitchFamily="18" charset="0"/>
                <a:ea typeface="Times New Roman" panose="02020603050405020304" pitchFamily="18" charset="0"/>
              </a:rPr>
              <a:t>đến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đời</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sống</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người</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dân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trăm</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họ</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chỉnh</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đốn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pháp</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luật</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sao</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cho</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giảm</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bớt</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nổi</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khổ</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của</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dân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xóa</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bớt</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bất</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công</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trong</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thiên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hạ</a:t>
            </a:r>
            <a:r>
              <a:rPr lang="en-US" sz="2000" smtClean="0">
                <a:solidFill>
                  <a:srgbClr val="000000"/>
                </a:solidFill>
                <a:effectLst/>
                <a:latin typeface="Times New Roman" panose="02020603050405020304" pitchFamily="18" charset="0"/>
                <a:ea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Lý</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Thường</a:t>
            </a:r>
            <a:r>
              <a:rPr lang="en-US" sz="2000" smtClean="0">
                <a:solidFill>
                  <a:srgbClr val="000000"/>
                </a:solidFill>
                <a:effectLst/>
                <a:latin typeface="Times New Roman" panose="02020603050405020304" pitchFamily="18" charset="0"/>
                <a:ea typeface="Times New Roman" panose="02020603050405020304" pitchFamily="18" charset="0"/>
              </a:rPr>
              <a:t> Kiệt </a:t>
            </a:r>
            <a:r>
              <a:rPr lang="en-US" sz="2000" err="1" smtClean="0">
                <a:solidFill>
                  <a:srgbClr val="000000"/>
                </a:solidFill>
                <a:effectLst/>
                <a:latin typeface="Times New Roman" panose="02020603050405020304" pitchFamily="18" charset="0"/>
                <a:ea typeface="Times New Roman" panose="02020603050405020304" pitchFamily="18" charset="0"/>
              </a:rPr>
              <a:t>viết</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lời</a:t>
            </a:r>
            <a:r>
              <a:rPr lang="vi-VN" sz="2000" smtClean="0">
                <a:solidFill>
                  <a:srgbClr val="000000"/>
                </a:solidFill>
                <a:effectLst/>
                <a:latin typeface="Times New Roman" panose="02020603050405020304" pitchFamily="18" charset="0"/>
                <a:ea typeface="Times New Roman" panose="02020603050405020304" pitchFamily="18" charset="0"/>
              </a:rPr>
              <a:t> h</a:t>
            </a:r>
            <a:r>
              <a:rPr lang="en-US" sz="2000" err="1" smtClean="0">
                <a:solidFill>
                  <a:srgbClr val="000000"/>
                </a:solidFill>
                <a:effectLst/>
                <a:latin typeface="Times New Roman" panose="02020603050405020304" pitchFamily="18" charset="0"/>
                <a:ea typeface="Times New Roman" panose="02020603050405020304" pitchFamily="18" charset="0"/>
              </a:rPr>
              <a:t>ịch</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vang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dội</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i="1" smtClean="0">
                <a:solidFill>
                  <a:srgbClr val="000000"/>
                </a:solidFill>
                <a:effectLst/>
                <a:latin typeface="Times New Roman" panose="02020603050405020304" pitchFamily="18" charset="0"/>
                <a:ea typeface="Times New Roman" panose="02020603050405020304" pitchFamily="18" charset="0"/>
              </a:rPr>
              <a:t>Nam </a:t>
            </a:r>
            <a:r>
              <a:rPr lang="en-US" sz="2000" i="1" err="1" smtClean="0">
                <a:solidFill>
                  <a:srgbClr val="000000"/>
                </a:solidFill>
                <a:effectLst/>
                <a:latin typeface="Times New Roman" panose="02020603050405020304" pitchFamily="18" charset="0"/>
                <a:ea typeface="Times New Roman" panose="02020603050405020304" pitchFamily="18" charset="0"/>
              </a:rPr>
              <a:t>quốc</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sơn</a:t>
            </a:r>
            <a:r>
              <a:rPr lang="en-US" sz="2000" i="1" smtClean="0">
                <a:solidFill>
                  <a:srgbClr val="000000"/>
                </a:solidFill>
                <a:effectLst/>
                <a:latin typeface="Times New Roman" panose="02020603050405020304" pitchFamily="18" charset="0"/>
                <a:ea typeface="Times New Roman" panose="02020603050405020304" pitchFamily="18" charset="0"/>
              </a:rPr>
              <a:t> </a:t>
            </a:r>
            <a:r>
              <a:rPr lang="en-US" sz="2000" i="1" err="1" smtClean="0">
                <a:solidFill>
                  <a:srgbClr val="000000"/>
                </a:solidFill>
                <a:effectLst/>
                <a:latin typeface="Times New Roman" panose="02020603050405020304" pitchFamily="18" charset="0"/>
                <a:ea typeface="Times New Roman" panose="02020603050405020304" pitchFamily="18" charset="0"/>
              </a:rPr>
              <a:t>hà</a:t>
            </a:r>
            <a:r>
              <a:rPr lang="en-US" sz="2000" smtClean="0">
                <a:solidFill>
                  <a:srgbClr val="000000"/>
                </a:solidFill>
                <a:effectLst/>
                <a:latin typeface="Times New Roman" panose="02020603050405020304" pitchFamily="18" charset="0"/>
                <a:ea typeface="Times New Roman" panose="02020603050405020304" pitchFamily="18" charset="0"/>
              </a:rPr>
              <a:t>” phát </a:t>
            </a:r>
            <a:r>
              <a:rPr lang="en-US" sz="2000" err="1" smtClean="0">
                <a:solidFill>
                  <a:srgbClr val="000000"/>
                </a:solidFill>
                <a:effectLst/>
                <a:latin typeface="Times New Roman" panose="02020603050405020304" pitchFamily="18" charset="0"/>
                <a:ea typeface="Times New Roman" panose="02020603050405020304" pitchFamily="18" charset="0"/>
              </a:rPr>
              <a:t>động</a:t>
            </a:r>
            <a:r>
              <a:rPr lang="vi-VN" sz="2000" smtClean="0">
                <a:solidFill>
                  <a:srgbClr val="000000"/>
                </a:solidFill>
                <a:effectLst/>
                <a:latin typeface="Times New Roman" panose="02020603050405020304" pitchFamily="18" charset="0"/>
                <a:ea typeface="Times New Roman" panose="02020603050405020304" pitchFamily="18" charset="0"/>
              </a:rPr>
              <a:t>,</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hiệu</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triệu</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toàn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dân</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đánh</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giặc</a:t>
            </a:r>
            <a:r>
              <a:rPr lang="en-US" sz="2000" smtClean="0">
                <a:solidFill>
                  <a:srgbClr val="000000"/>
                </a:solidFill>
                <a:effectLst/>
                <a:latin typeface="Times New Roman" panose="02020603050405020304" pitchFamily="18" charset="0"/>
                <a:ea typeface="Times New Roman" panose="02020603050405020304" pitchFamily="18" charset="0"/>
              </a:rPr>
              <a:t>, đ</a:t>
            </a:r>
            <a:r>
              <a:rPr lang="vi-VN" sz="2000" smtClean="0">
                <a:solidFill>
                  <a:srgbClr val="000000"/>
                </a:solidFill>
                <a:effectLst/>
                <a:latin typeface="Times New Roman" panose="02020603050405020304" pitchFamily="18" charset="0"/>
                <a:ea typeface="Times New Roman" panose="02020603050405020304" pitchFamily="18" charset="0"/>
              </a:rPr>
              <a:t>è</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bẹp</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mưu</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đồ</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xâm</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lăng</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của</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kẻ</a:t>
            </a:r>
            <a:r>
              <a:rPr lang="en-US" sz="2000" smtClean="0">
                <a:solidFill>
                  <a:srgbClr val="000000"/>
                </a:solidFill>
                <a:effectLst/>
                <a:latin typeface="Times New Roman" panose="02020603050405020304" pitchFamily="18" charset="0"/>
                <a:ea typeface="Times New Roman" panose="02020603050405020304" pitchFamily="18" charset="0"/>
              </a:rPr>
              <a:t> </a:t>
            </a:r>
            <a:r>
              <a:rPr lang="en-US" sz="2000" err="1" smtClean="0">
                <a:solidFill>
                  <a:srgbClr val="000000"/>
                </a:solidFill>
                <a:effectLst/>
                <a:latin typeface="Times New Roman" panose="02020603050405020304" pitchFamily="18" charset="0"/>
                <a:ea typeface="Times New Roman" panose="02020603050405020304" pitchFamily="18" charset="0"/>
              </a:rPr>
              <a:t>thù</a:t>
            </a:r>
            <a:r>
              <a:rPr lang="en-US" sz="2000" smtClean="0">
                <a:solidFill>
                  <a:srgbClr val="000000"/>
                </a:solidFill>
                <a:effectLst/>
                <a:latin typeface="Times New Roman" panose="02020603050405020304" pitchFamily="18" charset="0"/>
                <a:ea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spc="-10" smtClean="0">
                <a:effectLst/>
                <a:latin typeface="Times New Roman" panose="02020603050405020304" pitchFamily="18" charset="0"/>
                <a:ea typeface="Times New Roman" panose="02020603050405020304" pitchFamily="18" charset="0"/>
              </a:rPr>
              <a:t>    Triều </a:t>
            </a:r>
            <a:r>
              <a:rPr lang="en-US" sz="2000" spc="-10" err="1" smtClean="0">
                <a:effectLst/>
                <a:latin typeface="Times New Roman" panose="02020603050405020304" pitchFamily="18" charset="0"/>
                <a:ea typeface="Times New Roman" panose="02020603050405020304" pitchFamily="18" charset="0"/>
              </a:rPr>
              <a:t>Nhà</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Trần</a:t>
            </a:r>
            <a:r>
              <a:rPr lang="en-US" sz="2000" spc="-10" smtClean="0">
                <a:effectLst/>
                <a:latin typeface="Times New Roman" panose="02020603050405020304" pitchFamily="18" charset="0"/>
                <a:ea typeface="Times New Roman" panose="02020603050405020304" pitchFamily="18" charset="0"/>
              </a:rPr>
              <a:t> tập </a:t>
            </a:r>
            <a:r>
              <a:rPr lang="en-US" sz="2000" spc="-10" err="1" smtClean="0">
                <a:effectLst/>
                <a:latin typeface="Times New Roman" panose="02020603050405020304" pitchFamily="18" charset="0"/>
                <a:ea typeface="Times New Roman" panose="02020603050405020304" pitchFamily="18" charset="0"/>
              </a:rPr>
              <a:t>hợp</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sức</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mạnh</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thống</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nhất</a:t>
            </a:r>
            <a:r>
              <a:rPr lang="en-US" sz="2000" spc="-10" smtClean="0">
                <a:effectLst/>
                <a:latin typeface="Times New Roman" panose="02020603050405020304" pitchFamily="18" charset="0"/>
                <a:ea typeface="Times New Roman" panose="02020603050405020304" pitchFamily="18" charset="0"/>
              </a:rPr>
              <a:t> ý </a:t>
            </a:r>
            <a:r>
              <a:rPr lang="en-US" sz="2000" spc="-10" err="1" smtClean="0">
                <a:effectLst/>
                <a:latin typeface="Times New Roman" panose="02020603050405020304" pitchFamily="18" charset="0"/>
                <a:ea typeface="Times New Roman" panose="02020603050405020304" pitchFamily="18" charset="0"/>
              </a:rPr>
              <a:t>chí</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của</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toàn</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dân</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để</a:t>
            </a:r>
            <a:r>
              <a:rPr lang="en-US" sz="2000" spc="-10" baseline="0" smtClean="0">
                <a:effectLst/>
                <a:latin typeface="Times New Roman" panose="02020603050405020304" pitchFamily="18" charset="0"/>
                <a:ea typeface="Times New Roman" panose="02020603050405020304" pitchFamily="18" charset="0"/>
              </a:rPr>
              <a:t> </a:t>
            </a:r>
            <a:r>
              <a:rPr lang="en-US" sz="2000" spc="-10" baseline="0" err="1" smtClean="0">
                <a:effectLst/>
                <a:latin typeface="Times New Roman" panose="02020603050405020304" pitchFamily="18" charset="0"/>
                <a:ea typeface="Times New Roman" panose="02020603050405020304" pitchFamily="18" charset="0"/>
              </a:rPr>
              <a:t>ba</a:t>
            </a:r>
            <a:r>
              <a:rPr lang="en-US" sz="2000" spc="-10" baseline="0" smtClean="0">
                <a:effectLst/>
                <a:latin typeface="Times New Roman" panose="02020603050405020304" pitchFamily="18" charset="0"/>
                <a:ea typeface="Times New Roman" panose="02020603050405020304" pitchFamily="18" charset="0"/>
              </a:rPr>
              <a:t> </a:t>
            </a:r>
            <a:r>
              <a:rPr lang="en-US" sz="2000" spc="-10" baseline="0" err="1" smtClean="0">
                <a:effectLst/>
                <a:latin typeface="Times New Roman" panose="02020603050405020304" pitchFamily="18" charset="0"/>
                <a:ea typeface="Times New Roman" panose="02020603050405020304" pitchFamily="18" charset="0"/>
              </a:rPr>
              <a:t>lần</a:t>
            </a:r>
            <a:r>
              <a:rPr lang="en-US" sz="2000" spc="-10" baseline="0" smtClean="0">
                <a:effectLst/>
                <a:latin typeface="Times New Roman" panose="02020603050405020304" pitchFamily="18" charset="0"/>
                <a:ea typeface="Times New Roman" panose="02020603050405020304" pitchFamily="18" charset="0"/>
              </a:rPr>
              <a:t> </a:t>
            </a:r>
            <a:r>
              <a:rPr lang="en-US" sz="2000" spc="-10" baseline="0" err="1" smtClean="0">
                <a:effectLst/>
                <a:latin typeface="Times New Roman" panose="02020603050405020304" pitchFamily="18" charset="0"/>
                <a:ea typeface="Times New Roman" panose="02020603050405020304" pitchFamily="18" charset="0"/>
              </a:rPr>
              <a:t>đánh</a:t>
            </a:r>
            <a:r>
              <a:rPr lang="en-US" sz="2000" spc="-10" baseline="0" smtClean="0">
                <a:effectLst/>
                <a:latin typeface="Times New Roman" panose="02020603050405020304" pitchFamily="18" charset="0"/>
                <a:ea typeface="Times New Roman" panose="02020603050405020304" pitchFamily="18" charset="0"/>
              </a:rPr>
              <a:t> tan </a:t>
            </a:r>
            <a:r>
              <a:rPr lang="en-US" sz="2000" spc="-10" err="1" smtClean="0">
                <a:effectLst/>
                <a:latin typeface="Times New Roman" panose="02020603050405020304" pitchFamily="18" charset="0"/>
                <a:ea typeface="Times New Roman" panose="02020603050405020304" pitchFamily="18" charset="0"/>
              </a:rPr>
              <a:t>giặc</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Nguyên</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mông</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xâm</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lược</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đất</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Việt</a:t>
            </a:r>
            <a:r>
              <a:rPr lang="en-US" sz="2000" spc="-10" smtClean="0">
                <a:effectLst/>
                <a:latin typeface="Times New Roman" panose="02020603050405020304" pitchFamily="18" charset="0"/>
                <a:ea typeface="Times New Roman" panose="02020603050405020304" pitchFamily="18" charset="0"/>
              </a:rPr>
              <a:t> (1258, 1285 </a:t>
            </a:r>
            <a:r>
              <a:rPr lang="en-US" sz="2000" spc="-10" err="1" smtClean="0">
                <a:effectLst/>
                <a:latin typeface="Times New Roman" panose="02020603050405020304" pitchFamily="18" charset="0"/>
                <a:ea typeface="Times New Roman" panose="02020603050405020304" pitchFamily="18" charset="0"/>
              </a:rPr>
              <a:t>và</a:t>
            </a:r>
            <a:r>
              <a:rPr lang="en-US" sz="2000" spc="-10" smtClean="0">
                <a:effectLst/>
                <a:latin typeface="Times New Roman" panose="02020603050405020304" pitchFamily="18" charset="0"/>
                <a:ea typeface="Times New Roman" panose="02020603050405020304" pitchFamily="18" charset="0"/>
              </a:rPr>
              <a:t> 1288). </a:t>
            </a:r>
            <a:endParaRPr lang="vi-VN" sz="2000" spc="-10" smtClean="0">
              <a:effectLst/>
              <a:latin typeface="Times New Roman" panose="02020603050405020304" pitchFamily="18" charset="0"/>
              <a:ea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vi-VN" sz="2000" spc="-10" smtClean="0">
                <a:effectLst/>
                <a:latin typeface="Times New Roman" panose="02020603050405020304" pitchFamily="18" charset="0"/>
                <a:ea typeface="Times New Roman" panose="02020603050405020304" pitchFamily="18" charset="0"/>
              </a:rPr>
              <a:t>    Quốc công tiết chế Trần Hưng Đạo</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đã</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đưa</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ra</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kế</a:t>
            </a:r>
            <a:r>
              <a:rPr lang="en-US" sz="2000" spc="-10" smtClean="0">
                <a:effectLst/>
                <a:latin typeface="Times New Roman" panose="02020603050405020304" pitchFamily="18" charset="0"/>
                <a:ea typeface="Times New Roman" panose="02020603050405020304" pitchFamily="18" charset="0"/>
              </a:rPr>
              <a:t> </a:t>
            </a:r>
            <a:r>
              <a:rPr lang="en-US" sz="2000" spc="-10" err="1" smtClean="0">
                <a:effectLst/>
                <a:latin typeface="Times New Roman" panose="02020603050405020304" pitchFamily="18" charset="0"/>
                <a:ea typeface="Times New Roman" panose="02020603050405020304" pitchFamily="18" charset="0"/>
              </a:rPr>
              <a:t>sách</a:t>
            </a:r>
            <a:r>
              <a:rPr lang="en-US" sz="2000" spc="-10" smtClean="0">
                <a:effectLst/>
                <a:latin typeface="Times New Roman" panose="02020603050405020304" pitchFamily="18" charset="0"/>
                <a:ea typeface="Times New Roman" panose="02020603050405020304" pitchFamily="18" charset="0"/>
              </a:rPr>
              <a:t> “</a:t>
            </a:r>
            <a:r>
              <a:rPr lang="vi-VN" sz="2000" i="1" spc="-10" smtClean="0">
                <a:effectLst/>
                <a:latin typeface="Times New Roman" panose="02020603050405020304" pitchFamily="18" charset="0"/>
                <a:ea typeface="Times New Roman" panose="02020603050405020304" pitchFamily="18" charset="0"/>
              </a:rPr>
              <a:t>Phải biết </a:t>
            </a:r>
            <a:r>
              <a:rPr lang="en-US" sz="2000" i="1" spc="-10" err="1" smtClean="0">
                <a:effectLst/>
                <a:latin typeface="Times New Roman" panose="02020603050405020304" pitchFamily="18" charset="0"/>
                <a:ea typeface="Times New Roman" panose="02020603050405020304" pitchFamily="18" charset="0"/>
              </a:rPr>
              <a:t>khoan</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thư</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sức</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dân</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để</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làm</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kế</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sâu</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rễ</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bền</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gốc</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đó</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là</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thượng</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sách</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giữ</a:t>
            </a:r>
            <a:r>
              <a:rPr lang="en-US" sz="2000" i="1" spc="-10" smtClean="0">
                <a:effectLst/>
                <a:latin typeface="Times New Roman" panose="02020603050405020304" pitchFamily="18" charset="0"/>
                <a:ea typeface="Times New Roman" panose="02020603050405020304" pitchFamily="18" charset="0"/>
              </a:rPr>
              <a:t> </a:t>
            </a:r>
            <a:r>
              <a:rPr lang="en-US" sz="2000" i="1" spc="-10" err="1" smtClean="0">
                <a:effectLst/>
                <a:latin typeface="Times New Roman" panose="02020603050405020304" pitchFamily="18" charset="0"/>
                <a:ea typeface="Times New Roman" panose="02020603050405020304" pitchFamily="18" charset="0"/>
              </a:rPr>
              <a:t>nước</a:t>
            </a:r>
            <a:r>
              <a:rPr lang="en-US" sz="2000" spc="-10" smtClean="0">
                <a:effectLst/>
                <a:latin typeface="Times New Roman" panose="02020603050405020304" pitchFamily="18" charset="0"/>
                <a:ea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smtClean="0">
                <a:solidFill>
                  <a:srgbClr val="000000"/>
                </a:solidFill>
                <a:effectLst/>
                <a:latin typeface="Times New Roman" panose="02020603050405020304" pitchFamily="18" charset="0"/>
                <a:ea typeface="Times New Roman" panose="02020603050405020304" pitchFamily="18" charset="0"/>
              </a:rPr>
              <a:t> Thời đại Nhà Lê; Nguyễn Trãi, thay mặt Lê Lợi viết rõ </a:t>
            </a:r>
            <a:r>
              <a:rPr lang="en-US" sz="2000" b="1" i="1" smtClean="0">
                <a:solidFill>
                  <a:srgbClr val="000000"/>
                </a:solidFill>
                <a:effectLst/>
                <a:latin typeface="Times New Roman" panose="02020603050405020304" pitchFamily="18" charset="0"/>
                <a:ea typeface="Times New Roman" panose="02020603050405020304" pitchFamily="18" charset="0"/>
              </a:rPr>
              <a:t>Bình Ngô Đại Cáo</a:t>
            </a:r>
            <a:r>
              <a:rPr lang="en-US" sz="2000" i="1" smtClean="0">
                <a:solidFill>
                  <a:srgbClr val="000000"/>
                </a:solidFill>
                <a:effectLst/>
                <a:latin typeface="Times New Roman" panose="02020603050405020304" pitchFamily="18" charset="0"/>
                <a:ea typeface="Times New Roman" panose="02020603050405020304" pitchFamily="18" charset="0"/>
              </a:rPr>
              <a:t> “Việc nhân nghĩa cốt ở yên dân”</a:t>
            </a:r>
            <a:r>
              <a:rPr lang="en-US" sz="2000" smtClean="0">
                <a:solidFill>
                  <a:srgbClr val="000000"/>
                </a:solidFill>
                <a:effectLst/>
                <a:latin typeface="Times New Roman" panose="02020603050405020304" pitchFamily="18" charset="0"/>
                <a:ea typeface="Times New Roman" panose="02020603050405020304" pitchFamily="18" charset="0"/>
              </a:rPr>
              <a:t> và đưa ra nhận định “</a:t>
            </a:r>
            <a:r>
              <a:rPr lang="en-US" sz="2000" i="1" smtClean="0">
                <a:solidFill>
                  <a:srgbClr val="000000"/>
                </a:solidFill>
                <a:effectLst/>
                <a:latin typeface="Times New Roman" panose="02020603050405020304" pitchFamily="18" charset="0"/>
                <a:ea typeface="Times New Roman" panose="02020603050405020304" pitchFamily="18" charset="0"/>
              </a:rPr>
              <a:t>Chở thuyền là dân, lật thuyền củng là dân</a:t>
            </a:r>
            <a:r>
              <a:rPr lang="en-US" sz="2000" smtClean="0">
                <a:solidFill>
                  <a:srgbClr val="000000"/>
                </a:solidFill>
                <a:effectLst/>
                <a:latin typeface="Times New Roman" panose="02020603050405020304" pitchFamily="18" charset="0"/>
                <a:ea typeface="Times New Roman" panose="02020603050405020304" pitchFamily="18" charset="0"/>
              </a:rPr>
              <a:t>” để cảnh báo những ai đi ngược lại lợi ích của dân, làm trái lòng dân… </a:t>
            </a:r>
            <a:endParaRPr lang="en-US" sz="2000" smtClean="0">
              <a:effectLst/>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smtClean="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5</a:t>
            </a:fld>
            <a:endParaRPr lang="en-US"/>
          </a:p>
        </p:txBody>
      </p:sp>
    </p:spTree>
    <p:extLst>
      <p:ext uri="{BB962C8B-B14F-4D97-AF65-F5344CB8AC3E}">
        <p14:creationId xmlns:p14="http://schemas.microsoft.com/office/powerpoint/2010/main" val="37241827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smtClean="0">
                <a:solidFill>
                  <a:schemeClr val="tx1"/>
                </a:solidFill>
                <a:effectLst/>
                <a:latin typeface="+mn-lt"/>
                <a:ea typeface="+mn-ea"/>
                <a:cs typeface="+mn-cs"/>
              </a:rPr>
              <a:t>   Tập trung thực hiện tốt CTDV của cấp ủy Đảng, chính quyền, MTTQ, các đoàn thể CT-XH, lực lượng vũ trang, cộng đồng doanh nghiệp và các tầng lớp nhân dân để</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tiếp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tục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đổi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mẽ</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dậy</a:t>
            </a:r>
            <a:r>
              <a:rPr lang="en-US" sz="1200" kern="1200" smtClean="0">
                <a:solidFill>
                  <a:schemeClr val="tx1"/>
                </a:solidFill>
                <a:effectLst/>
                <a:latin typeface="+mn-lt"/>
                <a:ea typeface="+mn-ea"/>
                <a:cs typeface="+mn-cs"/>
              </a:rPr>
              <a:t> ý </a:t>
            </a:r>
            <a:r>
              <a:rPr lang="en-US" sz="1200" kern="1200" err="1" smtClean="0">
                <a:solidFill>
                  <a:schemeClr val="tx1"/>
                </a:solidFill>
                <a:effectLst/>
                <a:latin typeface="+mn-lt"/>
                <a:ea typeface="+mn-ea"/>
                <a:cs typeface="+mn-cs"/>
              </a:rPr>
              <a:t>chí</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tiềm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năng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nguồn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huy</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sức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khát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vọng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vươn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mãnh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liệt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quyết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tâm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chính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trị</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vi-VN" sz="1200" kern="1200" smtClean="0">
                <a:solidFill>
                  <a:schemeClr val="tx1"/>
                </a:solidFill>
                <a:effectLst/>
                <a:latin typeface="+mn-lt"/>
                <a:ea typeface="+mn-ea"/>
                <a:cs typeface="+mn-cs"/>
              </a:rPr>
              <a:t>, toàn quân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trên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chặng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đường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hiện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tâm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nguyện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tịch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Hồ</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Chí</a:t>
            </a:r>
            <a:r>
              <a:rPr lang="en-US" sz="1200" kern="1200" smtClean="0">
                <a:solidFill>
                  <a:schemeClr val="tx1"/>
                </a:solidFill>
                <a:effectLst/>
                <a:latin typeface="+mn-lt"/>
                <a:ea typeface="+mn-ea"/>
                <a:cs typeface="+mn-cs"/>
              </a:rPr>
              <a:t> Minh </a:t>
            </a:r>
            <a:r>
              <a:rPr lang="en-US" sz="1200" kern="1200" err="1" smtClean="0">
                <a:solidFill>
                  <a:schemeClr val="tx1"/>
                </a:solidFill>
                <a:effectLst/>
                <a:latin typeface="+mn-lt"/>
                <a:ea typeface="+mn-ea"/>
                <a:cs typeface="+mn-cs"/>
              </a:rPr>
              <a:t>vĩ</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với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ước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vọng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toàn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tộc</a:t>
            </a:r>
            <a:r>
              <a:rPr lang="en-US" sz="1200" kern="1200" smtClean="0">
                <a:solidFill>
                  <a:schemeClr val="tx1"/>
                </a:solidFill>
                <a:effectLst/>
                <a:latin typeface="+mn-lt"/>
                <a:ea typeface="+mn-ea"/>
                <a:cs typeface="+mn-cs"/>
              </a:rPr>
              <a:t>, </a:t>
            </a:r>
            <a:r>
              <a:rPr lang="vi-VN" sz="1200" kern="1200" smtClean="0">
                <a:solidFill>
                  <a:schemeClr val="tx1"/>
                </a:solidFill>
                <a:effectLst/>
                <a:latin typeface="+mn-lt"/>
                <a:ea typeface="+mn-ea"/>
                <a:cs typeface="+mn-cs"/>
              </a:rPr>
              <a:t>góp phần thực hiện thắng lợi mục tiêu chung đến năm 2025: “</a:t>
            </a:r>
            <a:r>
              <a:rPr lang="vi-VN" sz="1200" i="1" kern="1200" smtClean="0">
                <a:solidFill>
                  <a:schemeClr val="tx1"/>
                </a:solidFill>
                <a:effectLst/>
                <a:latin typeface="+mn-lt"/>
                <a:ea typeface="+mn-ea"/>
                <a:cs typeface="+mn-cs"/>
              </a:rPr>
              <a:t>Là nước đang phát triển, có công nghiệp theo hướng hiện đại, vượt qua mức thu nhập trung bình thấp</a:t>
            </a:r>
            <a:r>
              <a:rPr lang="vi-VN" sz="1200" kern="1200" smtClean="0">
                <a:solidFill>
                  <a:schemeClr val="tx1"/>
                </a:solidFill>
                <a:effectLst/>
                <a:latin typeface="+mn-lt"/>
                <a:ea typeface="+mn-ea"/>
                <a:cs typeface="+mn-cs"/>
              </a:rPr>
              <a:t>”, và mục tiêu riêng phấn đấu: “</a:t>
            </a:r>
            <a:r>
              <a:rPr lang="vi-VN" sz="1200" i="1" kern="1200" smtClean="0">
                <a:solidFill>
                  <a:schemeClr val="tx1"/>
                </a:solidFill>
                <a:effectLst/>
                <a:latin typeface="+mn-lt"/>
                <a:ea typeface="+mn-ea"/>
                <a:cs typeface="+mn-cs"/>
              </a:rPr>
              <a:t>Quảng Trị trở thành tỉnh có trình độ phát triển thuộc nhóm trung bình cao của cả nước</a:t>
            </a:r>
            <a:r>
              <a:rPr lang="vi-VN" sz="1200" kern="1200" smtClean="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50</a:t>
            </a:fld>
            <a:endParaRPr lang="en-US"/>
          </a:p>
        </p:txBody>
      </p:sp>
    </p:spTree>
    <p:extLst>
      <p:ext uri="{BB962C8B-B14F-4D97-AF65-F5344CB8AC3E}">
        <p14:creationId xmlns:p14="http://schemas.microsoft.com/office/powerpoint/2010/main" val="3341544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600" kern="1200" err="1" smtClean="0">
                <a:solidFill>
                  <a:schemeClr val="tx1"/>
                </a:solidFill>
                <a:latin typeface="Times New Roman" pitchFamily="18" charset="0"/>
                <a:ea typeface="+mn-ea"/>
                <a:cs typeface="Times New Roman" pitchFamily="18" charset="0"/>
              </a:rPr>
              <a:t>Ngày</a:t>
            </a:r>
            <a:r>
              <a:rPr lang="en-US" sz="1600" kern="1200" smtClean="0">
                <a:solidFill>
                  <a:schemeClr val="tx1"/>
                </a:solidFill>
                <a:latin typeface="Times New Roman" pitchFamily="18" charset="0"/>
                <a:ea typeface="+mn-ea"/>
                <a:cs typeface="Times New Roman" pitchFamily="18" charset="0"/>
              </a:rPr>
              <a:t> 29/9, Ban </a:t>
            </a:r>
            <a:r>
              <a:rPr lang="en-US" sz="1600" kern="1200" err="1" smtClean="0">
                <a:solidFill>
                  <a:schemeClr val="tx1"/>
                </a:solidFill>
                <a:latin typeface="Times New Roman" pitchFamily="18" charset="0"/>
                <a:ea typeface="+mn-ea"/>
                <a:cs typeface="Times New Roman" pitchFamily="18" charset="0"/>
              </a:rPr>
              <a:t>Dân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vận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Tỉnh</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ủy</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Quảng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Trị</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trang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trọng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tổ</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chức</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Lễ</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kỷ</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niệm</a:t>
            </a:r>
            <a:r>
              <a:rPr lang="en-US" sz="1600" kern="1200" smtClean="0">
                <a:solidFill>
                  <a:schemeClr val="tx1"/>
                </a:solidFill>
                <a:latin typeface="Times New Roman" pitchFamily="18" charset="0"/>
                <a:ea typeface="+mn-ea"/>
                <a:cs typeface="Times New Roman" pitchFamily="18" charset="0"/>
              </a:rPr>
              <a:t> 90 </a:t>
            </a:r>
            <a:r>
              <a:rPr lang="en-US" sz="1600" kern="1200" err="1" smtClean="0">
                <a:solidFill>
                  <a:schemeClr val="tx1"/>
                </a:solidFill>
                <a:latin typeface="Times New Roman" pitchFamily="18" charset="0"/>
                <a:ea typeface="+mn-ea"/>
                <a:cs typeface="Times New Roman" pitchFamily="18" charset="0"/>
              </a:rPr>
              <a:t>năm</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truyền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thống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công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tác</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dân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vận</a:t>
            </a:r>
            <a:r>
              <a:rPr lang="en-US" sz="1600" kern="1200" smtClean="0">
                <a:solidFill>
                  <a:schemeClr val="tx1"/>
                </a:solidFill>
                <a:latin typeface="Times New Roman" pitchFamily="18" charset="0"/>
                <a:ea typeface="+mn-ea"/>
                <a:cs typeface="Times New Roman" pitchFamily="18" charset="0"/>
              </a:rPr>
              <a:t> 15/10 (1930-2020); </a:t>
            </a:r>
            <a:r>
              <a:rPr lang="en-US" sz="1600" kern="1200" err="1" smtClean="0">
                <a:solidFill>
                  <a:schemeClr val="tx1"/>
                </a:solidFill>
                <a:latin typeface="Times New Roman" pitchFamily="18" charset="0"/>
                <a:ea typeface="+mn-ea"/>
                <a:cs typeface="Times New Roman" pitchFamily="18" charset="0"/>
              </a:rPr>
              <a:t>biểu</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dương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điển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hình</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Dân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vận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khéo</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giai</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đoạn</a:t>
            </a:r>
            <a:r>
              <a:rPr lang="en-US" sz="1600" kern="1200" smtClean="0">
                <a:solidFill>
                  <a:schemeClr val="tx1"/>
                </a:solidFill>
                <a:latin typeface="Times New Roman" pitchFamily="18" charset="0"/>
                <a:ea typeface="+mn-ea"/>
                <a:cs typeface="Times New Roman" pitchFamily="18" charset="0"/>
              </a:rPr>
              <a:t> 2016-2020; </a:t>
            </a:r>
            <a:r>
              <a:rPr lang="en-US" sz="1600" kern="1200" err="1" smtClean="0">
                <a:solidFill>
                  <a:schemeClr val="tx1"/>
                </a:solidFill>
                <a:latin typeface="Times New Roman" pitchFamily="18" charset="0"/>
                <a:ea typeface="+mn-ea"/>
                <a:cs typeface="Times New Roman" pitchFamily="18" charset="0"/>
              </a:rPr>
              <a:t>trao</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giải</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Cuộc</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thi</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báo</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chí</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viết</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về</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tấm</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gương</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Dân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vận</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khéo</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năm</a:t>
            </a:r>
            <a:r>
              <a:rPr lang="en-US" sz="1600" kern="1200" smtClean="0">
                <a:solidFill>
                  <a:schemeClr val="tx1"/>
                </a:solidFill>
                <a:latin typeface="Times New Roman" pitchFamily="18" charset="0"/>
                <a:ea typeface="+mn-ea"/>
                <a:cs typeface="Times New Roman" pitchFamily="18" charset="0"/>
              </a:rPr>
              <a:t> 2020 </a:t>
            </a:r>
            <a:r>
              <a:rPr lang="en-US" sz="1600" kern="1200" err="1" smtClean="0">
                <a:solidFill>
                  <a:schemeClr val="tx1"/>
                </a:solidFill>
                <a:latin typeface="Times New Roman" pitchFamily="18" charset="0"/>
                <a:ea typeface="+mn-ea"/>
                <a:cs typeface="Times New Roman" pitchFamily="18" charset="0"/>
              </a:rPr>
              <a:t>và</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giai</a:t>
            </a:r>
            <a:r>
              <a:rPr lang="en-US" sz="1600" kern="1200" smtClean="0">
                <a:solidFill>
                  <a:schemeClr val="tx1"/>
                </a:solidFill>
                <a:latin typeface="Times New Roman" pitchFamily="18" charset="0"/>
                <a:ea typeface="+mn-ea"/>
                <a:cs typeface="Times New Roman" pitchFamily="18" charset="0"/>
              </a:rPr>
              <a:t> </a:t>
            </a:r>
            <a:r>
              <a:rPr lang="en-US" sz="1600" kern="1200" err="1" smtClean="0">
                <a:solidFill>
                  <a:schemeClr val="tx1"/>
                </a:solidFill>
                <a:latin typeface="Times New Roman" pitchFamily="18" charset="0"/>
                <a:ea typeface="+mn-ea"/>
                <a:cs typeface="Times New Roman" pitchFamily="18" charset="0"/>
              </a:rPr>
              <a:t>đoạn</a:t>
            </a:r>
            <a:r>
              <a:rPr lang="en-US" sz="1600" kern="1200" smtClean="0">
                <a:solidFill>
                  <a:schemeClr val="tx1"/>
                </a:solidFill>
                <a:latin typeface="Times New Roman" pitchFamily="18" charset="0"/>
                <a:ea typeface="+mn-ea"/>
                <a:cs typeface="Times New Roman" pitchFamily="18" charset="0"/>
              </a:rPr>
              <a:t> 2017-2020.</a:t>
            </a:r>
          </a:p>
          <a:p>
            <a:pPr algn="l"/>
            <a:r>
              <a:rPr lang="en-US" sz="1600" i="1" kern="1200" err="1" smtClean="0">
                <a:solidFill>
                  <a:schemeClr val="tx1"/>
                </a:solidFill>
                <a:latin typeface="Times New Roman" pitchFamily="18" charset="0"/>
                <a:ea typeface="+mn-ea"/>
                <a:cs typeface="Times New Roman" pitchFamily="18" charset="0"/>
              </a:rPr>
              <a:t>Phó</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Trưởng</a:t>
            </a:r>
            <a:r>
              <a:rPr lang="en-US" sz="1600" i="1" kern="1200" smtClean="0">
                <a:solidFill>
                  <a:schemeClr val="tx1"/>
                </a:solidFill>
                <a:latin typeface="Times New Roman" pitchFamily="18" charset="0"/>
                <a:ea typeface="+mn-ea"/>
                <a:cs typeface="Times New Roman" pitchFamily="18" charset="0"/>
              </a:rPr>
              <a:t> Ban </a:t>
            </a:r>
            <a:r>
              <a:rPr lang="en-US" sz="1600" i="1" kern="1200" err="1" smtClean="0">
                <a:solidFill>
                  <a:schemeClr val="tx1"/>
                </a:solidFill>
                <a:latin typeface="Times New Roman" pitchFamily="18" charset="0"/>
                <a:ea typeface="+mn-ea"/>
                <a:cs typeface="Times New Roman" pitchFamily="18" charset="0"/>
              </a:rPr>
              <a:t>Thường</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trực</a:t>
            </a:r>
            <a:r>
              <a:rPr lang="en-US" sz="1600" i="1" kern="1200" smtClean="0">
                <a:solidFill>
                  <a:schemeClr val="tx1"/>
                </a:solidFill>
                <a:latin typeface="Times New Roman" pitchFamily="18" charset="0"/>
                <a:ea typeface="+mn-ea"/>
                <a:cs typeface="Times New Roman" pitchFamily="18" charset="0"/>
              </a:rPr>
              <a:t> Ban </a:t>
            </a:r>
            <a:r>
              <a:rPr lang="en-US" sz="1600" i="1" kern="1200" err="1" smtClean="0">
                <a:solidFill>
                  <a:schemeClr val="tx1"/>
                </a:solidFill>
                <a:latin typeface="Times New Roman" pitchFamily="18" charset="0"/>
                <a:ea typeface="+mn-ea"/>
                <a:cs typeface="Times New Roman" pitchFamily="18" charset="0"/>
              </a:rPr>
              <a:t>Dân</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vận</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Trung</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ương</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Điểu</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K’Ré</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trao</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kỷ</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niệm</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chương</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Vì</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sự</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nghiệp</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dân</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vận</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cho</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các</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cá</a:t>
            </a:r>
            <a:r>
              <a:rPr lang="en-US" sz="1600" i="1" kern="1200" smtClean="0">
                <a:solidFill>
                  <a:schemeClr val="tx1"/>
                </a:solidFill>
                <a:latin typeface="Times New Roman" pitchFamily="18" charset="0"/>
                <a:ea typeface="+mn-ea"/>
                <a:cs typeface="Times New Roman" pitchFamily="18" charset="0"/>
              </a:rPr>
              <a:t> </a:t>
            </a:r>
            <a:r>
              <a:rPr lang="en-US" sz="1600" i="1" kern="1200" err="1" smtClean="0">
                <a:solidFill>
                  <a:schemeClr val="tx1"/>
                </a:solidFill>
                <a:latin typeface="Times New Roman" pitchFamily="18" charset="0"/>
                <a:ea typeface="+mn-ea"/>
                <a:cs typeface="Times New Roman" pitchFamily="18" charset="0"/>
              </a:rPr>
              <a:t>nhân</a:t>
            </a:r>
            <a:endParaRPr lang="en-US" sz="1600" kern="1200" smtClean="0">
              <a:solidFill>
                <a:schemeClr val="tx1"/>
              </a:solidFill>
              <a:latin typeface="Times New Roman" pitchFamily="18" charset="0"/>
              <a:ea typeface="+mn-ea"/>
              <a:cs typeface="Times New Roman" pitchFamily="18" charset="0"/>
            </a:endParaRPr>
          </a:p>
          <a:p>
            <a:endParaRPr lang="en-US"/>
          </a:p>
        </p:txBody>
      </p:sp>
      <p:sp>
        <p:nvSpPr>
          <p:cNvPr id="4" name="Slide Number Placeholder 3"/>
          <p:cNvSpPr>
            <a:spLocks noGrp="1"/>
          </p:cNvSpPr>
          <p:nvPr>
            <p:ph type="sldNum" sz="quarter" idx="10"/>
          </p:nvPr>
        </p:nvSpPr>
        <p:spPr/>
        <p:txBody>
          <a:bodyPr/>
          <a:lstStyle/>
          <a:p>
            <a:fld id="{B9F1297B-16CC-496D-A9BA-721C2A0F4D60}" type="slidenum">
              <a:rPr lang="en-US" smtClean="0"/>
              <a:pPr/>
              <a:t>51</a:t>
            </a:fld>
            <a:endParaRPr lang="en-US"/>
          </a:p>
        </p:txBody>
      </p:sp>
    </p:spTree>
    <p:extLst>
      <p:ext uri="{BB962C8B-B14F-4D97-AF65-F5344CB8AC3E}">
        <p14:creationId xmlns:p14="http://schemas.microsoft.com/office/powerpoint/2010/main" val="255671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spcBef>
                <a:spcPts val="500"/>
              </a:spcBef>
              <a:tabLst>
                <a:tab pos="540385" algn="l"/>
                <a:tab pos="720090" algn="l"/>
                <a:tab pos="5400675" algn="l"/>
              </a:tabLst>
            </a:pPr>
            <a:r>
              <a:rPr lang="en-US" sz="2000" smtClean="0">
                <a:effectLst/>
                <a:latin typeface="Times New Roman" panose="02020603050405020304" pitchFamily="18" charset="0"/>
                <a:ea typeface="Times New Roman" panose="02020603050405020304" pitchFamily="18" charset="0"/>
              </a:rPr>
              <a:t>   </a:t>
            </a:r>
            <a:r>
              <a:rPr lang="en-US" sz="2000" err="1" smtClean="0">
                <a:effectLst/>
                <a:latin typeface="Times New Roman" panose="02020603050405020304" pitchFamily="18" charset="0"/>
                <a:ea typeface="Times New Roman" panose="02020603050405020304" pitchFamily="18" charset="0"/>
              </a:rPr>
              <a:t>Từ</a:t>
            </a:r>
            <a:r>
              <a:rPr lang="en-US" sz="2000" smtClean="0">
                <a:effectLst/>
                <a:latin typeface="Times New Roman" panose="02020603050405020304" pitchFamily="18" charset="0"/>
                <a:ea typeface="Times New Roman" panose="02020603050405020304" pitchFamily="18" charset="0"/>
              </a:rPr>
              <a:t> </a:t>
            </a:r>
            <a:r>
              <a:rPr lang="en-US" sz="2000" err="1" smtClean="0">
                <a:effectLst/>
                <a:latin typeface="Times New Roman" panose="02020603050405020304" pitchFamily="18" charset="0"/>
                <a:ea typeface="Times New Roman" panose="02020603050405020304" pitchFamily="18" charset="0"/>
              </a:rPr>
              <a:t>ngày</a:t>
            </a:r>
            <a:r>
              <a:rPr lang="en-US" sz="2000" smtClean="0">
                <a:effectLst/>
                <a:latin typeface="Times New Roman" panose="02020603050405020304" pitchFamily="18" charset="0"/>
                <a:ea typeface="Times New Roman" panose="02020603050405020304" pitchFamily="18" charset="0"/>
              </a:rPr>
              <a:t> </a:t>
            </a:r>
            <a:r>
              <a:rPr lang="en-US" sz="2000" err="1" smtClean="0">
                <a:effectLst/>
                <a:latin typeface="Times New Roman" panose="02020603050405020304" pitchFamily="18" charset="0"/>
                <a:ea typeface="Times New Roman" panose="02020603050405020304" pitchFamily="18" charset="0"/>
              </a:rPr>
              <a:t>có</a:t>
            </a:r>
            <a:r>
              <a:rPr lang="en-US" sz="2000"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Đảng</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Đảng</a:t>
            </a:r>
            <a:r>
              <a:rPr lang="en-US" sz="2000" b="1" smtClean="0">
                <a:effectLst/>
                <a:latin typeface="Times New Roman" panose="02020603050405020304" pitchFamily="18" charset="0"/>
                <a:ea typeface="Times New Roman" panose="02020603050405020304" pitchFamily="18" charset="0"/>
              </a:rPr>
              <a:t> ta </a:t>
            </a:r>
            <a:r>
              <a:rPr lang="en-US" sz="2000" b="1" err="1" smtClean="0">
                <a:effectLst/>
                <a:latin typeface="Times New Roman" panose="02020603050405020304" pitchFamily="18" charset="0"/>
                <a:ea typeface="Times New Roman" panose="02020603050405020304" pitchFamily="18" charset="0"/>
              </a:rPr>
              <a:t>và</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Bác</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Hồ</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đặc</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biệt</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đánh</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giá</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cao</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vị</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trí</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vai</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trò</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của</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nhân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dân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quan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tâm</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sâu</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sắc</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đến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đời</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sống</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vật</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chất</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tinh</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thần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của</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người</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dân</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Bác</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Hồ</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khẳng</a:t>
            </a:r>
            <a:r>
              <a:rPr lang="en-US" sz="2000" b="1" smtClean="0">
                <a:effectLst/>
                <a:latin typeface="Times New Roman" panose="02020603050405020304" pitchFamily="18" charset="0"/>
                <a:ea typeface="Times New Roman" panose="02020603050405020304" pitchFamily="18" charset="0"/>
              </a:rPr>
              <a:t> </a:t>
            </a:r>
            <a:r>
              <a:rPr lang="en-US" sz="2000" b="1" err="1" smtClean="0">
                <a:effectLst/>
                <a:latin typeface="Times New Roman" panose="02020603050405020304" pitchFamily="18" charset="0"/>
                <a:ea typeface="Times New Roman" panose="02020603050405020304" pitchFamily="18" charset="0"/>
              </a:rPr>
              <a:t>định</a:t>
            </a:r>
            <a:r>
              <a:rPr lang="en-US" sz="2000" b="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Nước</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lấy</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dân</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làm</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gốc</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nếu</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không</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có</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nhân</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dân</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thì</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Chính</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phủ</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không</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đủ</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lực</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lượng</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nếu</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không</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có</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Chính</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phủ</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thì</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không</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ai</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dẫn</a:t>
            </a:r>
            <a:r>
              <a:rPr lang="en-US" sz="2000" b="1" i="1" smtClean="0">
                <a:effectLst/>
                <a:latin typeface="Times New Roman" panose="02020603050405020304" pitchFamily="18" charset="0"/>
                <a:ea typeface="Times New Roman" panose="02020603050405020304" pitchFamily="18" charset="0"/>
              </a:rPr>
              <a:t> </a:t>
            </a:r>
            <a:r>
              <a:rPr lang="en-US" sz="2000" b="1" i="1" err="1" smtClean="0">
                <a:effectLst/>
                <a:latin typeface="Times New Roman" panose="02020603050405020304" pitchFamily="18" charset="0"/>
                <a:ea typeface="Times New Roman" panose="02020603050405020304" pitchFamily="18" charset="0"/>
              </a:rPr>
              <a:t>đường</a:t>
            </a:r>
            <a:r>
              <a:rPr lang="en-US" sz="2000" b="1" smtClean="0">
                <a:effectLst/>
                <a:latin typeface="Times New Roman" panose="02020603050405020304" pitchFamily="18" charset="0"/>
                <a:ea typeface="Times New Roman" panose="02020603050405020304" pitchFamily="18" charset="0"/>
              </a:rPr>
              <a:t>”. </a:t>
            </a:r>
            <a:endParaRPr lang="en-US" sz="2000" b="1">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6</a:t>
            </a:fld>
            <a:endParaRPr lang="en-US"/>
          </a:p>
        </p:txBody>
      </p:sp>
    </p:spTree>
    <p:extLst>
      <p:ext uri="{BB962C8B-B14F-4D97-AF65-F5344CB8AC3E}">
        <p14:creationId xmlns:p14="http://schemas.microsoft.com/office/powerpoint/2010/main" val="237853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Trong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kho</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tàng</a:t>
            </a:r>
            <a:r>
              <a:rPr lang="en-US" sz="2000" kern="1200" smtClean="0">
                <a:solidFill>
                  <a:schemeClr val="tx1"/>
                </a:solidFill>
                <a:effectLst/>
                <a:latin typeface="+mn-lt"/>
                <a:ea typeface="+mn-ea"/>
                <a:cs typeface="+mn-cs"/>
              </a:rPr>
              <a:t> di </a:t>
            </a:r>
            <a:r>
              <a:rPr lang="en-US" sz="2000" kern="1200" err="1" smtClean="0">
                <a:solidFill>
                  <a:schemeClr val="tx1"/>
                </a:solidFill>
                <a:effectLst/>
                <a:latin typeface="+mn-lt"/>
                <a:ea typeface="+mn-ea"/>
                <a:cs typeface="+mn-cs"/>
              </a:rPr>
              <a:t>sản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tinh</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thần</a:t>
            </a:r>
            <a:r>
              <a:rPr lang="en-US" sz="2000" kern="1200" smtClean="0">
                <a:solidFill>
                  <a:schemeClr val="tx1"/>
                </a:solidFill>
                <a:effectLst/>
                <a:latin typeface="+mn-lt"/>
                <a:ea typeface="+mn-ea"/>
                <a:cs typeface="+mn-cs"/>
              </a:rPr>
              <a:t> to </a:t>
            </a:r>
            <a:r>
              <a:rPr lang="en-US" sz="2000" kern="1200" err="1" smtClean="0">
                <a:solidFill>
                  <a:schemeClr val="tx1"/>
                </a:solidFill>
                <a:effectLst/>
                <a:latin typeface="+mn-lt"/>
                <a:ea typeface="+mn-ea"/>
                <a:cs typeface="+mn-cs"/>
              </a:rPr>
              <a:t>lớn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mà</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Người</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để</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lại</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cho</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chúng</a:t>
            </a:r>
            <a:r>
              <a:rPr lang="en-US" sz="2000" kern="1200" smtClean="0">
                <a:solidFill>
                  <a:schemeClr val="tx1"/>
                </a:solidFill>
                <a:effectLst/>
                <a:latin typeface="+mn-lt"/>
                <a:ea typeface="+mn-ea"/>
                <a:cs typeface="+mn-cs"/>
              </a:rPr>
              <a:t> ta </a:t>
            </a:r>
            <a:r>
              <a:rPr lang="en-US" sz="2000" kern="1200" err="1" smtClean="0">
                <a:solidFill>
                  <a:schemeClr val="tx1"/>
                </a:solidFill>
                <a:effectLst/>
                <a:latin typeface="+mn-lt"/>
                <a:ea typeface="+mn-ea"/>
                <a:cs typeface="+mn-cs"/>
              </a:rPr>
              <a:t>tư</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tưởng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dân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vận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và</a:t>
            </a:r>
            <a:r>
              <a:rPr lang="en-US" sz="2000" kern="1200" smtClean="0">
                <a:solidFill>
                  <a:schemeClr val="tx1"/>
                </a:solidFill>
                <a:effectLst/>
                <a:latin typeface="+mn-lt"/>
                <a:ea typeface="+mn-ea"/>
                <a:cs typeface="+mn-cs"/>
              </a:rPr>
              <a:t> CTDV </a:t>
            </a:r>
            <a:r>
              <a:rPr lang="en-US" sz="2000" kern="1200" err="1" smtClean="0">
                <a:solidFill>
                  <a:schemeClr val="tx1"/>
                </a:solidFill>
                <a:effectLst/>
                <a:latin typeface="+mn-lt"/>
                <a:ea typeface="+mn-ea"/>
                <a:cs typeface="+mn-cs"/>
              </a:rPr>
              <a:t>là</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sợi</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chỉ</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đỏ</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xuyên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suốt</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trong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công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tác</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vận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động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quần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chúng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của</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Đảng</a:t>
            </a:r>
            <a:r>
              <a:rPr lang="en-US" sz="2000" kern="1200" smtClean="0">
                <a:solidFill>
                  <a:schemeClr val="tx1"/>
                </a:solidFill>
                <a:effectLst/>
                <a:latin typeface="+mn-lt"/>
                <a:ea typeface="+mn-ea"/>
                <a:cs typeface="+mn-cs"/>
              </a:rPr>
              <a:t>. </a:t>
            </a:r>
          </a:p>
          <a:p>
            <a:pPr algn="just"/>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Chủ</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tịch</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Hồ</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Chí</a:t>
            </a:r>
            <a:r>
              <a:rPr lang="en-US" sz="2000" kern="1200" smtClean="0">
                <a:solidFill>
                  <a:schemeClr val="tx1"/>
                </a:solidFill>
                <a:effectLst/>
                <a:latin typeface="+mn-lt"/>
                <a:ea typeface="+mn-ea"/>
                <a:cs typeface="+mn-cs"/>
              </a:rPr>
              <a:t> Minh </a:t>
            </a:r>
            <a:r>
              <a:rPr lang="en-US" sz="2000" kern="1200" err="1" smtClean="0">
                <a:solidFill>
                  <a:schemeClr val="tx1"/>
                </a:solidFill>
                <a:effectLst/>
                <a:latin typeface="+mn-lt"/>
                <a:ea typeface="+mn-ea"/>
                <a:cs typeface="+mn-cs"/>
              </a:rPr>
              <a:t>kính</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yêu</a:t>
            </a:r>
            <a:r>
              <a:rPr lang="en-US" sz="2000" kern="1200" smtClean="0">
                <a:solidFill>
                  <a:schemeClr val="tx1"/>
                </a:solidFill>
                <a:effectLst/>
                <a:latin typeface="+mn-lt"/>
                <a:ea typeface="+mn-ea"/>
                <a:cs typeface="+mn-cs"/>
              </a:rPr>
              <a:t> </a:t>
            </a:r>
            <a:r>
              <a:rPr lang="vi-VN" sz="2000" kern="1200" smtClean="0">
                <a:solidFill>
                  <a:schemeClr val="tx1"/>
                </a:solidFill>
                <a:effectLst/>
                <a:latin typeface="+mn-lt"/>
                <a:ea typeface="+mn-ea"/>
                <a:cs typeface="+mn-cs"/>
              </a:rPr>
              <a:t>-</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lãnh</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tụ</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vĩ</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đại</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của</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dân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tộc</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ta</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của</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Đảng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ta</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chính</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Người</a:t>
            </a:r>
            <a:r>
              <a:rPr lang="en-US" sz="2000" kern="1200" smtClean="0">
                <a:solidFill>
                  <a:schemeClr val="tx1"/>
                </a:solidFill>
                <a:effectLst/>
                <a:latin typeface="+mn-lt"/>
                <a:ea typeface="+mn-ea"/>
                <a:cs typeface="+mn-cs"/>
              </a:rPr>
              <a:t> đã </a:t>
            </a:r>
            <a:r>
              <a:rPr lang="en-US" sz="2000" kern="1200" err="1" smtClean="0">
                <a:solidFill>
                  <a:schemeClr val="tx1"/>
                </a:solidFill>
                <a:effectLst/>
                <a:latin typeface="+mn-lt"/>
                <a:ea typeface="+mn-ea"/>
                <a:cs typeface="+mn-cs"/>
              </a:rPr>
              <a:t>chỉ</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ra</a:t>
            </a:r>
            <a:r>
              <a:rPr lang="en-US" sz="2000" kern="1200" smtClean="0">
                <a:solidFill>
                  <a:schemeClr val="tx1"/>
                </a:solidFill>
                <a:effectLst/>
                <a:latin typeface="+mn-lt"/>
                <a:ea typeface="+mn-ea"/>
                <a:cs typeface="+mn-cs"/>
              </a:rPr>
              <a:t> </a:t>
            </a:r>
            <a:r>
              <a:rPr lang="en-US" sz="2000" smtClean="0">
                <a:latin typeface="Times New Roman" pitchFamily="18" charset="0"/>
                <a:cs typeface="Times New Roman" pitchFamily="18" charset="0"/>
              </a:rPr>
              <a:t>tầm quan trọng của </a:t>
            </a:r>
            <a:r>
              <a:rPr lang="en-US" sz="2000" kern="1200" smtClean="0">
                <a:solidFill>
                  <a:schemeClr val="tx1"/>
                </a:solidFill>
                <a:effectLst/>
                <a:latin typeface="+mn-lt"/>
                <a:ea typeface="+mn-ea"/>
                <a:cs typeface="+mn-cs"/>
              </a:rPr>
              <a:t>CTDV </a:t>
            </a:r>
            <a:r>
              <a:rPr lang="en-US" sz="2000" kern="1200" err="1" smtClean="0">
                <a:solidFill>
                  <a:schemeClr val="tx1"/>
                </a:solidFill>
                <a:effectLst/>
                <a:latin typeface="+mn-lt"/>
                <a:ea typeface="+mn-ea"/>
                <a:cs typeface="+mn-cs"/>
              </a:rPr>
              <a:t>trong</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bài</a:t>
            </a:r>
            <a:r>
              <a:rPr lang="en-US" sz="2000" kern="1200" smtClean="0">
                <a:solidFill>
                  <a:schemeClr val="tx1"/>
                </a:solidFill>
                <a:effectLst/>
                <a:latin typeface="+mn-lt"/>
                <a:ea typeface="+mn-ea"/>
                <a:cs typeface="+mn-cs"/>
              </a:rPr>
              <a:t> báo “</a:t>
            </a:r>
            <a:r>
              <a:rPr lang="en-US" sz="2000" b="1" i="1" kern="1200" err="1" smtClean="0">
                <a:solidFill>
                  <a:schemeClr val="tx1"/>
                </a:solidFill>
                <a:effectLst/>
                <a:latin typeface="+mn-lt"/>
                <a:ea typeface="+mn-ea"/>
                <a:cs typeface="+mn-cs"/>
              </a:rPr>
              <a:t>Dân</a:t>
            </a:r>
            <a:r>
              <a:rPr lang="en-US" sz="2000" b="1" i="1" kern="1200" smtClean="0">
                <a:solidFill>
                  <a:schemeClr val="tx1"/>
                </a:solidFill>
                <a:effectLst/>
                <a:latin typeface="+mn-lt"/>
                <a:ea typeface="+mn-ea"/>
                <a:cs typeface="+mn-cs"/>
              </a:rPr>
              <a:t> </a:t>
            </a:r>
            <a:r>
              <a:rPr lang="en-US" sz="2000" b="1" i="1" kern="1200" err="1" smtClean="0">
                <a:solidFill>
                  <a:schemeClr val="tx1"/>
                </a:solidFill>
                <a:effectLst/>
                <a:latin typeface="+mn-lt"/>
                <a:ea typeface="+mn-ea"/>
                <a:cs typeface="+mn-cs"/>
              </a:rPr>
              <a:t>vận</a:t>
            </a:r>
            <a:r>
              <a:rPr lang="en-US" sz="2000" kern="1200" smtClean="0">
                <a:solidFill>
                  <a:schemeClr val="tx1"/>
                </a:solidFill>
                <a:effectLst/>
                <a:latin typeface="+mn-lt"/>
                <a:ea typeface="+mn-ea"/>
                <a:cs typeface="+mn-cs"/>
              </a:rPr>
              <a:t>” </a:t>
            </a:r>
            <a:r>
              <a:rPr lang="en-US" sz="2000" kern="1200" err="1" smtClean="0">
                <a:solidFill>
                  <a:schemeClr val="tx1"/>
                </a:solidFill>
                <a:effectLst/>
                <a:latin typeface="+mn-lt"/>
                <a:ea typeface="+mn-ea"/>
                <a:cs typeface="+mn-cs"/>
              </a:rPr>
              <a:t>ngày</a:t>
            </a:r>
            <a:r>
              <a:rPr lang="en-US" sz="2000" kern="1200" smtClean="0">
                <a:solidFill>
                  <a:schemeClr val="tx1"/>
                </a:solidFill>
                <a:effectLst/>
                <a:latin typeface="+mn-lt"/>
                <a:ea typeface="+mn-ea"/>
                <a:cs typeface="+mn-cs"/>
              </a:rPr>
              <a:t> 15/10/1949</a:t>
            </a:r>
            <a:r>
              <a:rPr lang="vi-VN" sz="2000" kern="1200" smtClean="0">
                <a:solidFill>
                  <a:schemeClr val="tx1"/>
                </a:solidFill>
                <a:effectLst/>
                <a:latin typeface="+mn-lt"/>
                <a:ea typeface="+mn-ea"/>
                <a:cs typeface="+mn-cs"/>
              </a:rPr>
              <a:t>: </a:t>
            </a:r>
            <a:endParaRPr lang="en-US" sz="20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7</a:t>
            </a:fld>
            <a:endParaRPr lang="en-US"/>
          </a:p>
        </p:txBody>
      </p:sp>
    </p:spTree>
    <p:extLst>
      <p:ext uri="{BB962C8B-B14F-4D97-AF65-F5344CB8AC3E}">
        <p14:creationId xmlns:p14="http://schemas.microsoft.com/office/powerpoint/2010/main" val="422418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z="2000" kern="1200" smtClean="0">
                <a:solidFill>
                  <a:schemeClr val="tx1"/>
                </a:solidFill>
                <a:effectLst/>
                <a:latin typeface="+mn-lt"/>
                <a:ea typeface="+mn-ea"/>
                <a:cs typeface="+mn-cs"/>
              </a:rPr>
              <a:t>   Đặt vần đề bài báo, Người nêu: “</a:t>
            </a:r>
            <a:r>
              <a:rPr lang="vi-VN" sz="2000" b="1" kern="1200" smtClean="0">
                <a:solidFill>
                  <a:schemeClr val="tx1"/>
                </a:solidFill>
                <a:effectLst/>
                <a:latin typeface="+mn-lt"/>
                <a:ea typeface="+mn-ea"/>
                <a:cs typeface="+mn-cs"/>
              </a:rPr>
              <a:t>Vấn đề Dân vận nói đã nhiều, bàn đã kỹ nhưng vì nhiều địa phương, nhiều cán bộ chưa hiểu thấu, làm chưa đúng, cho nên cần phải nhắc lại</a:t>
            </a:r>
            <a:r>
              <a:rPr lang="vi-VN" sz="2000" kern="1200" smtClean="0">
                <a:solidFill>
                  <a:schemeClr val="tx1"/>
                </a:solidFill>
                <a:effectLst/>
                <a:latin typeface="+mn-lt"/>
                <a:ea typeface="+mn-ea"/>
                <a:cs typeface="+mn-cs"/>
              </a:rPr>
              <a:t>.”; </a:t>
            </a:r>
          </a:p>
          <a:p>
            <a:pPr algn="just" fontAlgn="base"/>
            <a:r>
              <a:rPr lang="vi-VN" sz="2000" kern="1200" smtClean="0">
                <a:solidFill>
                  <a:schemeClr val="tx1"/>
                </a:solidFill>
                <a:effectLst/>
                <a:latin typeface="+mn-lt"/>
                <a:ea typeface="+mn-ea"/>
                <a:cs typeface="+mn-cs"/>
              </a:rPr>
              <a:t>  đồng thời khẳng định bốn vấn đề căn cốt của CTDV:    </a:t>
            </a:r>
            <a:r>
              <a:rPr lang="vi-VN" sz="2000" b="1" kern="1200" smtClean="0">
                <a:solidFill>
                  <a:schemeClr val="tx1"/>
                </a:solidFill>
                <a:effectLst/>
                <a:latin typeface="+mn-lt"/>
                <a:ea typeface="+mn-ea"/>
                <a:cs typeface="+mn-cs"/>
              </a:rPr>
              <a:t>(1) </a:t>
            </a:r>
            <a:r>
              <a:rPr lang="vi-VN" sz="2000" b="1" i="1" kern="1200" smtClean="0">
                <a:solidFill>
                  <a:schemeClr val="tx1"/>
                </a:solidFill>
                <a:effectLst/>
                <a:latin typeface="+mn-lt"/>
                <a:ea typeface="+mn-ea"/>
                <a:cs typeface="+mn-cs"/>
              </a:rPr>
              <a:t>Nước ta là nước dân chủ</a:t>
            </a:r>
            <a:r>
              <a:rPr lang="vi-VN" sz="2000" b="1" kern="1200" smtClean="0">
                <a:solidFill>
                  <a:schemeClr val="tx1"/>
                </a:solidFill>
                <a:effectLst/>
                <a:latin typeface="+mn-lt"/>
                <a:ea typeface="+mn-ea"/>
                <a:cs typeface="+mn-cs"/>
              </a:rPr>
              <a:t>;      (2) </a:t>
            </a:r>
            <a:r>
              <a:rPr lang="vi-VN" sz="2000" b="1" i="1" kern="1200" smtClean="0">
                <a:solidFill>
                  <a:schemeClr val="tx1"/>
                </a:solidFill>
                <a:effectLst/>
                <a:latin typeface="+mn-lt"/>
                <a:ea typeface="+mn-ea"/>
                <a:cs typeface="+mn-cs"/>
              </a:rPr>
              <a:t>Dân vận là gì</a:t>
            </a:r>
            <a:r>
              <a:rPr lang="vi-VN" sz="2000" b="1" kern="1200" smtClean="0">
                <a:solidFill>
                  <a:schemeClr val="tx1"/>
                </a:solidFill>
                <a:effectLst/>
                <a:latin typeface="+mn-lt"/>
                <a:ea typeface="+mn-ea"/>
                <a:cs typeface="+mn-cs"/>
              </a:rPr>
              <a:t>?;    </a:t>
            </a:r>
          </a:p>
          <a:p>
            <a:pPr algn="just" fontAlgn="base"/>
            <a:r>
              <a:rPr lang="vi-VN" sz="2000" b="1" kern="1200" smtClean="0">
                <a:solidFill>
                  <a:schemeClr val="tx1"/>
                </a:solidFill>
                <a:effectLst/>
                <a:latin typeface="+mn-lt"/>
                <a:ea typeface="+mn-ea"/>
                <a:cs typeface="+mn-cs"/>
              </a:rPr>
              <a:t>                                                                                           (3) </a:t>
            </a:r>
            <a:r>
              <a:rPr lang="vi-VN" sz="2000" b="1" i="1" kern="1200" smtClean="0">
                <a:solidFill>
                  <a:schemeClr val="tx1"/>
                </a:solidFill>
                <a:effectLst/>
                <a:latin typeface="+mn-lt"/>
                <a:ea typeface="+mn-ea"/>
                <a:cs typeface="+mn-cs"/>
              </a:rPr>
              <a:t>Ai phụ trách dân vận</a:t>
            </a:r>
            <a:r>
              <a:rPr lang="vi-VN" sz="2000" b="1" kern="1200" smtClean="0">
                <a:solidFill>
                  <a:schemeClr val="tx1"/>
                </a:solidFill>
                <a:effectLst/>
                <a:latin typeface="+mn-lt"/>
                <a:ea typeface="+mn-ea"/>
                <a:cs typeface="+mn-cs"/>
              </a:rPr>
              <a:t>?;          (4) </a:t>
            </a:r>
            <a:r>
              <a:rPr lang="vi-VN" sz="2000" b="1" i="1" kern="1200" smtClean="0">
                <a:solidFill>
                  <a:schemeClr val="tx1"/>
                </a:solidFill>
                <a:effectLst/>
                <a:latin typeface="+mn-lt"/>
                <a:ea typeface="+mn-ea"/>
                <a:cs typeface="+mn-cs"/>
              </a:rPr>
              <a:t>Dân vận phải thế nào</a:t>
            </a:r>
            <a:r>
              <a:rPr lang="vi-VN" sz="2000" b="1" kern="1200" smtClean="0">
                <a:solidFill>
                  <a:schemeClr val="tx1"/>
                </a:solidFill>
                <a:effectLst/>
                <a:latin typeface="+mn-lt"/>
                <a:ea typeface="+mn-ea"/>
                <a:cs typeface="+mn-cs"/>
              </a:rPr>
              <a:t>?</a:t>
            </a:r>
            <a:endParaRPr lang="en-US" sz="20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8</a:t>
            </a:fld>
            <a:endParaRPr lang="en-US"/>
          </a:p>
        </p:txBody>
      </p:sp>
    </p:spTree>
    <p:extLst>
      <p:ext uri="{BB962C8B-B14F-4D97-AF65-F5344CB8AC3E}">
        <p14:creationId xmlns:p14="http://schemas.microsoft.com/office/powerpoint/2010/main" val="8015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smtClean="0">
                <a:solidFill>
                  <a:schemeClr val="tx1"/>
                </a:solidFill>
                <a:effectLst/>
                <a:latin typeface="+mn-lt"/>
                <a:ea typeface="+mn-ea"/>
                <a:cs typeface="+mn-cs"/>
              </a:rPr>
              <a:t>   Người đã chỉ ra: </a:t>
            </a:r>
            <a:r>
              <a:rPr lang="en-US" sz="1200" kern="1200" err="1" smtClean="0">
                <a:solidFill>
                  <a:schemeClr val="tx1"/>
                </a:solidFill>
                <a:effectLst/>
                <a:latin typeface="+mn-lt"/>
                <a:ea typeface="+mn-ea"/>
                <a:cs typeface="+mn-cs"/>
              </a:rPr>
              <a:t>Điểm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xuất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phát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nền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CTDV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vi-VN"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a:t>
            </a:r>
            <a:r>
              <a:rPr lang="en-US" sz="1200" i="1" kern="1200" err="1" smtClean="0">
                <a:solidFill>
                  <a:schemeClr val="tx1"/>
                </a:solidFill>
                <a:effectLst/>
                <a:latin typeface="+mn-lt"/>
                <a:ea typeface="+mn-ea"/>
                <a:cs typeface="+mn-cs"/>
              </a:rPr>
              <a:t>Nước</a:t>
            </a:r>
            <a:r>
              <a:rPr lang="en-US" sz="1200" i="1" kern="1200" smtClean="0">
                <a:solidFill>
                  <a:schemeClr val="tx1"/>
                </a:solidFill>
                <a:effectLst/>
                <a:latin typeface="+mn-lt"/>
                <a:ea typeface="+mn-ea"/>
                <a:cs typeface="+mn-cs"/>
              </a:rPr>
              <a:t> ta </a:t>
            </a:r>
            <a:r>
              <a:rPr lang="en-US" sz="1200" i="1" kern="1200" err="1" smtClean="0">
                <a:solidFill>
                  <a:schemeClr val="tx1"/>
                </a:solidFill>
                <a:effectLst/>
                <a:latin typeface="+mn-lt"/>
                <a:ea typeface="+mn-ea"/>
                <a:cs typeface="+mn-cs"/>
              </a:rPr>
              <a:t>là</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nước</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dân</a:t>
            </a:r>
            <a:r>
              <a:rPr lang="en-US" sz="1200" i="1" kern="1200" smtClean="0">
                <a:solidFill>
                  <a:schemeClr val="tx1"/>
                </a:solidFill>
                <a:effectLst/>
                <a:latin typeface="+mn-lt"/>
                <a:ea typeface="+mn-ea"/>
                <a:cs typeface="+mn-cs"/>
              </a:rPr>
              <a:t> </a:t>
            </a:r>
            <a:r>
              <a:rPr lang="en-US" sz="1200" i="1"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trong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xã</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hội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địa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vị</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nhất</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luôn</a:t>
            </a:r>
            <a:r>
              <a:rPr lang="en-US" sz="1200" kern="1200" smtClean="0">
                <a:solidFill>
                  <a:schemeClr val="tx1"/>
                </a:solidFill>
                <a:effectLst/>
                <a:latin typeface="+mn-lt"/>
                <a:ea typeface="+mn-ea"/>
                <a:cs typeface="+mn-cs"/>
              </a:rPr>
              <a:t> tin tưởng ở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đánh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giá</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đúng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vai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trò</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lực</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lượng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Đảng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Cộng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sản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người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lãnh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đạo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còn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sự</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nghiệp</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cách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mạng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có</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thắng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lợi</a:t>
            </a:r>
            <a:r>
              <a:rPr lang="en-US" sz="1200" kern="1200" smtClean="0">
                <a:solidFill>
                  <a:schemeClr val="tx1"/>
                </a:solidFill>
                <a:effectLst/>
                <a:latin typeface="+mn-lt"/>
                <a:ea typeface="+mn-ea"/>
                <a:cs typeface="+mn-cs"/>
              </a:rPr>
              <a:t> hay </a:t>
            </a:r>
            <a:r>
              <a:rPr lang="en-US" sz="1200" kern="1200" err="1" smtClean="0">
                <a:solidFill>
                  <a:schemeClr val="tx1"/>
                </a:solidFill>
                <a:effectLst/>
                <a:latin typeface="+mn-lt"/>
                <a:ea typeface="+mn-ea"/>
                <a:cs typeface="+mn-cs"/>
              </a:rPr>
              <a:t>không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thắng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lợi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lớn</a:t>
            </a:r>
            <a:r>
              <a:rPr lang="en-US" sz="1200" kern="1200" smtClean="0">
                <a:solidFill>
                  <a:schemeClr val="tx1"/>
                </a:solidFill>
                <a:effectLst/>
                <a:latin typeface="+mn-lt"/>
                <a:ea typeface="+mn-ea"/>
                <a:cs typeface="+mn-cs"/>
              </a:rPr>
              <a:t> hay </a:t>
            </a:r>
            <a:r>
              <a:rPr lang="en-US" sz="1200" kern="1200" err="1" smtClean="0">
                <a:solidFill>
                  <a:schemeClr val="tx1"/>
                </a:solidFill>
                <a:effectLst/>
                <a:latin typeface="+mn-lt"/>
                <a:ea typeface="+mn-ea"/>
                <a:cs typeface="+mn-cs"/>
              </a:rPr>
              <a:t>nhỏ</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là</a:t>
            </a:r>
            <a:r>
              <a:rPr lang="en-US" sz="1200" kern="1200" smtClean="0">
                <a:solidFill>
                  <a:schemeClr val="tx1"/>
                </a:solidFill>
                <a:effectLst/>
                <a:latin typeface="+mn-lt"/>
                <a:ea typeface="+mn-ea"/>
                <a:cs typeface="+mn-cs"/>
              </a:rPr>
              <a:t> do </a:t>
            </a:r>
            <a:r>
              <a:rPr lang="en-US" sz="1200" kern="1200" err="1" smtClean="0">
                <a:solidFill>
                  <a:schemeClr val="tx1"/>
                </a:solidFill>
                <a:effectLst/>
                <a:latin typeface="+mn-lt"/>
                <a:ea typeface="+mn-ea"/>
                <a:cs typeface="+mn-cs"/>
              </a:rPr>
              <a:t>quần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chúng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nhân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Có</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thể</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nói</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tưởng</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bao</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trùm</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về</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dân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vận</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của</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Chủ</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tịch</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Hồ</a:t>
            </a:r>
            <a:r>
              <a:rPr lang="en-US" sz="1200" kern="1200" smtClean="0">
                <a:solidFill>
                  <a:schemeClr val="tx1"/>
                </a:solidFill>
                <a:effectLst/>
                <a:latin typeface="+mn-lt"/>
                <a:ea typeface="+mn-ea"/>
                <a:cs typeface="+mn-cs"/>
              </a:rPr>
              <a:t> </a:t>
            </a:r>
            <a:r>
              <a:rPr lang="en-US" sz="1200" kern="1200" err="1" smtClean="0">
                <a:solidFill>
                  <a:schemeClr val="tx1"/>
                </a:solidFill>
                <a:effectLst/>
                <a:latin typeface="+mn-lt"/>
                <a:ea typeface="+mn-ea"/>
                <a:cs typeface="+mn-cs"/>
              </a:rPr>
              <a:t>Chí</a:t>
            </a:r>
            <a:r>
              <a:rPr lang="en-US" sz="1200" kern="1200" smtClean="0">
                <a:solidFill>
                  <a:schemeClr val="tx1"/>
                </a:solidFill>
                <a:effectLst/>
                <a:latin typeface="+mn-lt"/>
                <a:ea typeface="+mn-ea"/>
                <a:cs typeface="+mn-cs"/>
              </a:rPr>
              <a:t> Minh là: </a:t>
            </a:r>
          </a:p>
          <a:p>
            <a:pPr marL="0" marR="0" indent="0" algn="just" defTabSz="914400" rtl="0" eaLnBrk="1" fontAlgn="auto" latinLnBrk="0" hangingPunct="1">
              <a:lnSpc>
                <a:spcPct val="100000"/>
              </a:lnSpc>
              <a:spcBef>
                <a:spcPts val="0"/>
              </a:spcBef>
              <a:spcAft>
                <a:spcPts val="0"/>
              </a:spcAft>
              <a:buClrTx/>
              <a:buSzTx/>
              <a:buFontTx/>
              <a:buNone/>
              <a:tabLst/>
              <a:defRPr/>
            </a:pPr>
            <a:r>
              <a:rPr lang="vi-VN" sz="1200" b="1" smtClean="0">
                <a:latin typeface="Times New Roman" pitchFamily="18" charset="0"/>
                <a:cs typeface="Times New Roman" pitchFamily="18" charset="0"/>
              </a:rPr>
              <a:t>    “</a:t>
            </a:r>
            <a:r>
              <a:rPr lang="en-US" sz="1200" b="1" i="1" smtClean="0">
                <a:latin typeface="Times New Roman" pitchFamily="18" charset="0"/>
                <a:cs typeface="Times New Roman" pitchFamily="18" charset="0"/>
              </a:rPr>
              <a:t>Bao nhiêu lợi ích đều vì dân. Bao nhiêu quyền hạn đều của dân. Công việc đổi mới, xây dựng là trách nhiệm của dân. Sự nghiệp kháng chiến, kiến quốc là công việc của dân. Chính quyền từ xã đến Chính phủ trung ương do dân cử ra. Đoàn thể từ Trung ương đến xã do dân tổ chức nên. Nói tóm lại, quyền hành và lực lượng đều ở nơi dân</a:t>
            </a:r>
            <a:r>
              <a:rPr lang="en-US" sz="1200" b="1" smtClean="0">
                <a:latin typeface="Times New Roman" pitchFamily="18" charset="0"/>
                <a:cs typeface="Times New Roman" pitchFamily="18" charset="0"/>
              </a:rPr>
              <a:t>.</a:t>
            </a:r>
            <a:r>
              <a:rPr lang="vi-VN" sz="1200" b="1" smtClean="0">
                <a:latin typeface="Times New Roman" pitchFamily="18" charset="0"/>
                <a:cs typeface="Times New Roman" pitchFamily="18" charset="0"/>
              </a:rPr>
              <a:t>”</a:t>
            </a:r>
            <a:endParaRPr lang="en-US" sz="1200" b="1" smtClean="0">
              <a:latin typeface="Times New Roman" pitchFamily="18" charset="0"/>
              <a:cs typeface="Times New Roman" pitchFamily="18" charset="0"/>
            </a:endParaRPr>
          </a:p>
          <a:p>
            <a:pPr algn="just"/>
            <a:r>
              <a:rPr lang="en-US" sz="1200" kern="1200" smtClean="0">
                <a:solidFill>
                  <a:schemeClr val="tx1"/>
                </a:solidFill>
                <a:effectLst/>
                <a:latin typeface="+mn-lt"/>
                <a:ea typeface="+mn-ea"/>
                <a:cs typeface="+mn-cs"/>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F1297B-16CC-496D-A9BA-721C2A0F4D60}" type="slidenum">
              <a:rPr lang="en-US" smtClean="0"/>
              <a:pPr/>
              <a:t>9</a:t>
            </a:fld>
            <a:endParaRPr lang="en-US"/>
          </a:p>
        </p:txBody>
      </p:sp>
    </p:spTree>
    <p:extLst>
      <p:ext uri="{BB962C8B-B14F-4D97-AF65-F5344CB8AC3E}">
        <p14:creationId xmlns:p14="http://schemas.microsoft.com/office/powerpoint/2010/main" val="246455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AE7E6-5B3D-4F1F-B620-F5198B81D70C}"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426692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AE7E6-5B3D-4F1F-B620-F5198B81D70C}"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86319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AE7E6-5B3D-4F1F-B620-F5198B81D70C}"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387708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AE7E6-5B3D-4F1F-B620-F5198B81D70C}"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402463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BAE7E6-5B3D-4F1F-B620-F5198B81D70C}"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88872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AE7E6-5B3D-4F1F-B620-F5198B81D70C}"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392606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AE7E6-5B3D-4F1F-B620-F5198B81D70C}"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42629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AE7E6-5B3D-4F1F-B620-F5198B81D70C}"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338550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AE7E6-5B3D-4F1F-B620-F5198B81D70C}"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191795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AE7E6-5B3D-4F1F-B620-F5198B81D70C}"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353203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BAE7E6-5B3D-4F1F-B620-F5198B81D70C}"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F65BD-9511-4FFB-B5C5-F968F85C8A94}" type="slidenum">
              <a:rPr lang="en-US" smtClean="0"/>
              <a:pPr/>
              <a:t>‹#›</a:t>
            </a:fld>
            <a:endParaRPr lang="en-US"/>
          </a:p>
        </p:txBody>
      </p:sp>
    </p:spTree>
    <p:extLst>
      <p:ext uri="{BB962C8B-B14F-4D97-AF65-F5344CB8AC3E}">
        <p14:creationId xmlns:p14="http://schemas.microsoft.com/office/powerpoint/2010/main" val="107484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AE7E6-5B3D-4F1F-B620-F5198B81D70C}" type="datetimeFigureOut">
              <a:rPr lang="en-US" smtClean="0"/>
              <a:pPr/>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F65BD-9511-4FFB-B5C5-F968F85C8A94}" type="slidenum">
              <a:rPr lang="en-US" smtClean="0"/>
              <a:pPr/>
              <a:t>‹#›</a:t>
            </a:fld>
            <a:endParaRPr lang="en-US"/>
          </a:p>
        </p:txBody>
      </p:sp>
    </p:spTree>
    <p:extLst>
      <p:ext uri="{BB962C8B-B14F-4D97-AF65-F5344CB8AC3E}">
        <p14:creationId xmlns:p14="http://schemas.microsoft.com/office/powerpoint/2010/main" val="413237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thuvienvector.com/upload/images/items/vector-phong-nen-backdrop-hoi-nghi-354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7" name="TextBox 6"/>
          <p:cNvSpPr txBox="1"/>
          <p:nvPr/>
        </p:nvSpPr>
        <p:spPr>
          <a:xfrm>
            <a:off x="2487301" y="590202"/>
            <a:ext cx="8612659" cy="3231654"/>
          </a:xfrm>
          <a:prstGeom prst="rect">
            <a:avLst/>
          </a:prstGeom>
          <a:noFill/>
        </p:spPr>
        <p:txBody>
          <a:bodyPr wrap="square" rtlCol="0">
            <a:spAutoFit/>
          </a:bodyPr>
          <a:lstStyle/>
          <a:p>
            <a:pPr algn="ctr"/>
            <a:r>
              <a:rPr lang="en-US" sz="2400" b="1" dirty="0" smtClean="0">
                <a:solidFill>
                  <a:srgbClr val="FF0000"/>
                </a:solidFill>
                <a:latin typeface="+mj-lt"/>
              </a:rPr>
              <a:t>CHUYÊN ĐỀ</a:t>
            </a:r>
          </a:p>
          <a:p>
            <a:pPr algn="ctr"/>
            <a:r>
              <a:rPr lang="vi-VN" sz="2400" b="1" dirty="0" smtClean="0">
                <a:solidFill>
                  <a:srgbClr val="002060"/>
                </a:solidFill>
                <a:latin typeface="Times New Roman" panose="02020603050405020304" pitchFamily="18" charset="0"/>
                <a:cs typeface="Times New Roman" panose="02020603050405020304" pitchFamily="18" charset="0"/>
              </a:rPr>
              <a:t>QUÁN </a:t>
            </a:r>
            <a:r>
              <a:rPr lang="vi-VN" sz="2400" b="1" dirty="0">
                <a:solidFill>
                  <a:srgbClr val="002060"/>
                </a:solidFill>
                <a:latin typeface="Times New Roman" panose="02020603050405020304" pitchFamily="18" charset="0"/>
                <a:cs typeface="Times New Roman" panose="02020603050405020304" pitchFamily="18" charset="0"/>
              </a:rPr>
              <a:t>TRIỆT, TUYÊN TRUYỀN THỰC HIỆN</a:t>
            </a:r>
            <a:endParaRPr lang="en-US" sz="2400" dirty="0">
              <a:solidFill>
                <a:srgbClr val="002060"/>
              </a:solidFill>
              <a:latin typeface="Times New Roman" panose="02020603050405020304" pitchFamily="18" charset="0"/>
              <a:cs typeface="Times New Roman" panose="02020603050405020304" pitchFamily="18" charset="0"/>
            </a:endParaRPr>
          </a:p>
          <a:p>
            <a:pPr algn="ctr"/>
            <a:r>
              <a:rPr lang="vi-VN" sz="2400" b="1" dirty="0">
                <a:solidFill>
                  <a:srgbClr val="002060"/>
                </a:solidFill>
                <a:latin typeface="Times New Roman" panose="02020603050405020304" pitchFamily="18" charset="0"/>
                <a:cs typeface="Times New Roman" panose="02020603050405020304" pitchFamily="18" charset="0"/>
              </a:rPr>
              <a:t>NGHỊ QUYẾT ĐẠI HỘI XIII CỦA ĐẢNG </a:t>
            </a:r>
            <a:r>
              <a:rPr lang="vi-VN" sz="2400" b="1" dirty="0" smtClean="0">
                <a:solidFill>
                  <a:srgbClr val="002060"/>
                </a:solidFill>
                <a:latin typeface="Times New Roman" panose="02020603050405020304" pitchFamily="18" charset="0"/>
                <a:cs typeface="Times New Roman" panose="02020603050405020304" pitchFamily="18" charset="0"/>
              </a:rPr>
              <a:t>VÀ </a:t>
            </a:r>
            <a:r>
              <a:rPr lang="vi-VN" sz="2400" b="1" dirty="0">
                <a:solidFill>
                  <a:srgbClr val="002060"/>
                </a:solidFill>
                <a:latin typeface="Times New Roman" panose="02020603050405020304" pitchFamily="18" charset="0"/>
                <a:cs typeface="Times New Roman" panose="02020603050405020304" pitchFamily="18" charset="0"/>
              </a:rPr>
              <a:t>NGHỊ QUYẾT ĐẠI HỘI XVII ĐẢNG BỘ TỈNH QUẢNG TRỊ </a:t>
            </a: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r>
              <a:rPr lang="vi-VN" sz="2400" b="1" dirty="0" smtClean="0">
                <a:solidFill>
                  <a:srgbClr val="002060"/>
                </a:solidFill>
                <a:latin typeface="Times New Roman" panose="02020603050405020304" pitchFamily="18" charset="0"/>
                <a:cs typeface="Times New Roman" panose="02020603050405020304" pitchFamily="18" charset="0"/>
              </a:rPr>
              <a:t>VỀ </a:t>
            </a:r>
            <a:r>
              <a:rPr lang="vi-VN" sz="2400" b="1" dirty="0">
                <a:solidFill>
                  <a:srgbClr val="002060"/>
                </a:solidFill>
                <a:latin typeface="Times New Roman" panose="02020603050405020304" pitchFamily="18" charset="0"/>
                <a:cs typeface="Times New Roman" panose="02020603050405020304" pitchFamily="18" charset="0"/>
              </a:rPr>
              <a:t>CÔNG TÁC DÂN </a:t>
            </a:r>
            <a:r>
              <a:rPr lang="vi-VN" sz="2400" b="1" dirty="0" smtClean="0">
                <a:solidFill>
                  <a:srgbClr val="002060"/>
                </a:solidFill>
                <a:latin typeface="Times New Roman" panose="02020603050405020304" pitchFamily="18" charset="0"/>
                <a:cs typeface="Times New Roman" panose="02020603050405020304" pitchFamily="18" charset="0"/>
              </a:rPr>
              <a:t>VẬN</a:t>
            </a:r>
            <a:endParaRPr lang="en-US" sz="2400" b="1" dirty="0" smtClean="0">
              <a:solidFill>
                <a:srgbClr val="002060"/>
              </a:solidFill>
              <a:latin typeface="Times New Roman" panose="02020603050405020304" pitchFamily="18" charset="0"/>
              <a:cs typeface="Times New Roman" panose="02020603050405020304" pitchFamily="18" charset="0"/>
            </a:endParaRPr>
          </a:p>
          <a:p>
            <a:pPr marL="914400" marR="0">
              <a:spcBef>
                <a:spcPts val="0"/>
              </a:spcBef>
              <a:spcAft>
                <a:spcPts val="0"/>
              </a:spcAft>
            </a:pPr>
            <a:endParaRPr lang="en-US" sz="2400" b="1" dirty="0">
              <a:solidFill>
                <a:srgbClr val="002060"/>
              </a:solidFill>
              <a:latin typeface="Times New Roman" panose="02020603050405020304" pitchFamily="18" charset="0"/>
              <a:cs typeface="Times New Roman" panose="02020603050405020304" pitchFamily="18" charset="0"/>
            </a:endParaRPr>
          </a:p>
          <a:p>
            <a:pPr algn="ctr"/>
            <a:endParaRPr lang="en-US" sz="2400" dirty="0" smtClean="0">
              <a:solidFill>
                <a:srgbClr val="002060"/>
              </a:solidFill>
              <a:latin typeface="Times New Roman" panose="02020603050405020304" pitchFamily="18" charset="0"/>
              <a:cs typeface="Times New Roman" panose="02020603050405020304" pitchFamily="18" charset="0"/>
            </a:endParaRPr>
          </a:p>
          <a:p>
            <a:pPr algn="ctr"/>
            <a:endParaRPr lang="en-US" sz="3600" dirty="0">
              <a:latin typeface="+mj-lt"/>
            </a:endParaRPr>
          </a:p>
        </p:txBody>
      </p:sp>
      <p:pic>
        <p:nvPicPr>
          <p:cNvPr id="2053"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7375" y="456263"/>
            <a:ext cx="1198905" cy="11989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Đăng nhập V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565265"/>
            <a:ext cx="2085117" cy="9809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ĐUK CƠ QUAN &amp; DOANH NGHIỆP\ẢNH HOẠT ĐỘNG\HỘI NGHỊ\HỘI THI Bcv GIỎI 2021\IMG_87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1987" y="2925192"/>
            <a:ext cx="5914293" cy="3942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9828" y="4512175"/>
            <a:ext cx="6822830" cy="892552"/>
          </a:xfrm>
          <a:prstGeom prst="rect">
            <a:avLst/>
          </a:prstGeom>
        </p:spPr>
        <p:txBody>
          <a:bodyPr wrap="square">
            <a:spAutoFit/>
          </a:bodyPr>
          <a:lstStyle/>
          <a:p>
            <a:pPr marL="914400" marR="0">
              <a:spcBef>
                <a:spcPts val="0"/>
              </a:spcBef>
              <a:spcAft>
                <a:spcPts val="0"/>
              </a:spcAft>
            </a:pPr>
            <a:r>
              <a:rPr lang="en-US" sz="2600" b="1" spc="-60" dirty="0" err="1" smtClean="0">
                <a:solidFill>
                  <a:srgbClr val="002060"/>
                </a:solidFill>
                <a:latin typeface="Times New Roman" panose="02020603050405020304" pitchFamily="18" charset="0"/>
                <a:ea typeface="Times New Roman" panose="02020603050405020304" pitchFamily="18" charset="0"/>
              </a:rPr>
              <a:t>Tuyên</a:t>
            </a:r>
            <a:r>
              <a:rPr lang="en-US" sz="2600" b="1" spc="-60" dirty="0" smtClean="0">
                <a:solidFill>
                  <a:srgbClr val="002060"/>
                </a:solidFill>
                <a:latin typeface="Times New Roman" panose="02020603050405020304" pitchFamily="18" charset="0"/>
                <a:ea typeface="Times New Roman" panose="02020603050405020304" pitchFamily="18" charset="0"/>
              </a:rPr>
              <a:t> </a:t>
            </a:r>
            <a:r>
              <a:rPr lang="en-US" sz="2600" b="1" spc="-60" dirty="0" err="1" smtClean="0">
                <a:solidFill>
                  <a:srgbClr val="002060"/>
                </a:solidFill>
                <a:latin typeface="Times New Roman" panose="02020603050405020304" pitchFamily="18" charset="0"/>
                <a:ea typeface="Times New Roman" panose="02020603050405020304" pitchFamily="18" charset="0"/>
              </a:rPr>
              <a:t>truyền</a:t>
            </a:r>
            <a:r>
              <a:rPr lang="en-US" sz="2600" b="1" spc="-60" dirty="0" smtClean="0">
                <a:solidFill>
                  <a:srgbClr val="002060"/>
                </a:solidFill>
                <a:latin typeface="Times New Roman" panose="02020603050405020304" pitchFamily="18" charset="0"/>
                <a:ea typeface="Times New Roman" panose="02020603050405020304" pitchFamily="18" charset="0"/>
              </a:rPr>
              <a:t> </a:t>
            </a:r>
            <a:r>
              <a:rPr lang="en-US" sz="2600" b="1" spc="-60" smtClean="0">
                <a:solidFill>
                  <a:srgbClr val="002060"/>
                </a:solidFill>
                <a:latin typeface="Times New Roman" panose="02020603050405020304" pitchFamily="18" charset="0"/>
                <a:ea typeface="Times New Roman" panose="02020603050405020304" pitchFamily="18" charset="0"/>
              </a:rPr>
              <a:t>viên</a:t>
            </a:r>
            <a:r>
              <a:rPr lang="vi-VN" sz="2600" b="1" spc="-60" smtClean="0">
                <a:solidFill>
                  <a:srgbClr val="002060"/>
                </a:solidFill>
                <a:latin typeface="Times New Roman" panose="02020603050405020304" pitchFamily="18" charset="0"/>
                <a:ea typeface="Times New Roman" panose="02020603050405020304" pitchFamily="18" charset="0"/>
              </a:rPr>
              <a:t>: </a:t>
            </a:r>
            <a:r>
              <a:rPr lang="vi-VN" sz="2600" b="1" spc="-60" dirty="0">
                <a:solidFill>
                  <a:srgbClr val="002060"/>
                </a:solidFill>
                <a:latin typeface="Times New Roman" panose="02020603050405020304" pitchFamily="18" charset="0"/>
                <a:ea typeface="Times New Roman" panose="02020603050405020304" pitchFamily="18" charset="0"/>
              </a:rPr>
              <a:t>Trần Trọng Huân  </a:t>
            </a:r>
            <a:r>
              <a:rPr lang="vi-VN" sz="2600" b="1" spc="-60" dirty="0" smtClean="0">
                <a:solidFill>
                  <a:srgbClr val="002060"/>
                </a:solidFill>
                <a:latin typeface="Times New Roman" panose="02020603050405020304" pitchFamily="18" charset="0"/>
                <a:ea typeface="Times New Roman" panose="02020603050405020304" pitchFamily="18" charset="0"/>
              </a:rPr>
              <a:t> </a:t>
            </a:r>
            <a:endParaRPr lang="en-US" sz="2600" b="1" dirty="0" smtClean="0">
              <a:solidFill>
                <a:srgbClr val="002060"/>
              </a:solidFill>
              <a:latin typeface="Times New Roman" panose="02020603050405020304" pitchFamily="18" charset="0"/>
              <a:ea typeface="Times New Roman" panose="02020603050405020304" pitchFamily="18" charset="0"/>
            </a:endParaRPr>
          </a:p>
          <a:p>
            <a:pPr marL="914400" marR="0">
              <a:spcBef>
                <a:spcPts val="0"/>
              </a:spcBef>
              <a:spcAft>
                <a:spcPts val="0"/>
              </a:spcAft>
            </a:pPr>
            <a:r>
              <a:rPr lang="vi-VN" sz="2600" b="1" spc="-60" dirty="0" smtClean="0">
                <a:solidFill>
                  <a:srgbClr val="002060"/>
                </a:solidFill>
                <a:latin typeface="Times New Roman" panose="02020603050405020304" pitchFamily="18" charset="0"/>
                <a:ea typeface="Times New Roman" panose="02020603050405020304" pitchFamily="18" charset="0"/>
              </a:rPr>
              <a:t>Đơn vị công tác: Ban Dân vận Tỉnh ủy</a:t>
            </a:r>
            <a:endParaRPr lang="en-US" sz="2600" b="1"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750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162050" y="1831539"/>
            <a:ext cx="10191750" cy="2400657"/>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Khái </a:t>
            </a:r>
            <a:r>
              <a:rPr lang="vi-VN" sz="3000">
                <a:latin typeface="Times New Roman" pitchFamily="18" charset="0"/>
                <a:cs typeface="Times New Roman" pitchFamily="18" charset="0"/>
              </a:rPr>
              <a:t>niệm Dân vận được hiểu là: “</a:t>
            </a:r>
            <a:r>
              <a:rPr lang="vi-VN" sz="3000" b="1" i="1">
                <a:latin typeface="Times New Roman" pitchFamily="18" charset="0"/>
                <a:cs typeface="Times New Roman" pitchFamily="18" charset="0"/>
              </a:rPr>
              <a:t>Dân vận là vận động tất cả lực lượng của mỗi một người dân không để sót một người dân nào, góp thành lực lượng toàn dân, để thực hành những công việc nên làm, những công việc Chính phủ và Đoàn thể đã giao cho</a:t>
            </a:r>
            <a:r>
              <a:rPr lang="vi-VN" sz="300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7772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80720" y="1483360"/>
            <a:ext cx="10908714" cy="4247317"/>
          </a:xfrm>
          <a:prstGeom prst="rect">
            <a:avLst/>
          </a:prstGeom>
        </p:spPr>
        <p:txBody>
          <a:bodyPr wrap="square">
            <a:spAutoFit/>
          </a:bodyPr>
          <a:lstStyle/>
          <a:p>
            <a:pPr algn="just"/>
            <a:r>
              <a:rPr lang="en-US" sz="3000" err="1" smtClean="0">
                <a:latin typeface="Times New Roman" pitchFamily="18" charset="0"/>
                <a:cs typeface="Times New Roman" pitchFamily="18" charset="0"/>
              </a:rPr>
              <a:t>Trong</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cuốn</a:t>
            </a:r>
            <a:r>
              <a:rPr lang="en-US" sz="3000">
                <a:latin typeface="Times New Roman" pitchFamily="18" charset="0"/>
                <a:cs typeface="Times New Roman" pitchFamily="18" charset="0"/>
              </a:rPr>
              <a:t> </a:t>
            </a:r>
            <a:r>
              <a:rPr lang="en-US" sz="3000" b="1" err="1">
                <a:latin typeface="Times New Roman" pitchFamily="18" charset="0"/>
                <a:cs typeface="Times New Roman" pitchFamily="18" charset="0"/>
              </a:rPr>
              <a:t>Đường</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cách</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mệnh</a:t>
            </a:r>
            <a:r>
              <a:rPr lang="en-US" sz="3000" b="1">
                <a:latin typeface="Times New Roman" pitchFamily="18" charset="0"/>
                <a:cs typeface="Times New Roman" pitchFamily="18" charset="0"/>
              </a:rPr>
              <a:t> </a:t>
            </a:r>
            <a:r>
              <a:rPr lang="en-US" sz="3000">
                <a:latin typeface="Times New Roman" pitchFamily="18" charset="0"/>
                <a:cs typeface="Times New Roman" pitchFamily="18" charset="0"/>
              </a:rPr>
              <a:t>(1927), </a:t>
            </a:r>
            <a:r>
              <a:rPr lang="en-US" sz="3000" smtClean="0">
                <a:latin typeface="Times New Roman" pitchFamily="18" charset="0"/>
                <a:cs typeface="Times New Roman" pitchFamily="18" charset="0"/>
              </a:rPr>
              <a:t>Người đã từng khẳng </a:t>
            </a:r>
            <a:r>
              <a:rPr lang="en-US" sz="3000" err="1">
                <a:latin typeface="Times New Roman" pitchFamily="18" charset="0"/>
                <a:cs typeface="Times New Roman" pitchFamily="18" charset="0"/>
              </a:rPr>
              <a:t>định</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Cách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mệnh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chung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cả</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chúng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phải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một</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hai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người</a:t>
            </a:r>
            <a:r>
              <a:rPr lang="en-US" sz="3000">
                <a:latin typeface="Times New Roman" pitchFamily="18" charset="0"/>
                <a:cs typeface="Times New Roman" pitchFamily="18" charset="0"/>
              </a:rPr>
              <a:t>”. </a:t>
            </a:r>
            <a:endParaRPr lang="en-US" sz="3000" smtClean="0">
              <a:latin typeface="Times New Roman" pitchFamily="18" charset="0"/>
              <a:cs typeface="Times New Roman" pitchFamily="18" charset="0"/>
            </a:endParaRPr>
          </a:p>
          <a:p>
            <a:pPr algn="just"/>
            <a:endParaRPr lang="en-US" sz="3000" smtClean="0">
              <a:latin typeface="Times New Roman" pitchFamily="18" charset="0"/>
              <a:cs typeface="Times New Roman" pitchFamily="18" charset="0"/>
            </a:endParaRPr>
          </a:p>
          <a:p>
            <a:pPr algn="just"/>
            <a:r>
              <a:rPr lang="en-US" sz="3000" err="1" smtClean="0">
                <a:latin typeface="Times New Roman" pitchFamily="18" charset="0"/>
                <a:cs typeface="Times New Roman" pitchFamily="18" charset="0"/>
              </a:rPr>
              <a:t>Xuất</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từ</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sở</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khoa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học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nghiệp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chúng</a:t>
            </a:r>
            <a:r>
              <a:rPr lang="en-US" sz="3000" smtClean="0">
                <a:latin typeface="Times New Roman" pitchFamily="18" charset="0"/>
                <a:cs typeface="Times New Roman" pitchFamily="18" charset="0"/>
              </a:rPr>
              <a:t>.</a:t>
            </a:r>
          </a:p>
          <a:p>
            <a:pPr algn="just"/>
            <a:endParaRPr lang="en-US" sz="3000" smtClean="0">
              <a:latin typeface="Times New Roman" pitchFamily="18" charset="0"/>
              <a:cs typeface="Times New Roman" pitchFamily="18" charset="0"/>
            </a:endParaRPr>
          </a:p>
          <a:p>
            <a:pPr algn="just"/>
            <a:r>
              <a:rPr lang="en-US" sz="3000" err="1" smtClean="0">
                <a:latin typeface="Times New Roman" pitchFamily="18" charset="0"/>
                <a:cs typeface="Times New Roman" pitchFamily="18" charset="0"/>
              </a:rPr>
              <a:t>Luận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đề</a:t>
            </a:r>
            <a:r>
              <a:rPr lang="en-US" sz="3000" smtClean="0">
                <a:latin typeface="Times New Roman" pitchFamily="18" charset="0"/>
                <a:cs typeface="Times New Roman" pitchFamily="18" charset="0"/>
              </a:rPr>
              <a:t>: </a:t>
            </a:r>
            <a:r>
              <a:rPr lang="en-US" sz="3000">
                <a:latin typeface="Times New Roman" pitchFamily="18" charset="0"/>
                <a:cs typeface="Times New Roman" pitchFamily="18" charset="0"/>
              </a:rPr>
              <a:t>“</a:t>
            </a:r>
            <a:r>
              <a:rPr lang="en-US" sz="3000" i="1" err="1">
                <a:latin typeface="Times New Roman" pitchFamily="18" charset="0"/>
                <a:cs typeface="Times New Roman" pitchFamily="18" charset="0"/>
              </a:rPr>
              <a:t>Lực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lượng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rất</a:t>
            </a:r>
            <a:r>
              <a:rPr lang="en-US" sz="3000" i="1">
                <a:latin typeface="Times New Roman" pitchFamily="18" charset="0"/>
                <a:cs typeface="Times New Roman" pitchFamily="18" charset="0"/>
              </a:rPr>
              <a:t> to.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vận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rất</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quan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trọng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vận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kém</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cũng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kém</a:t>
            </a:r>
            <a:r>
              <a:rPr lang="en-US" sz="3000" i="1">
                <a:latin typeface="Times New Roman" pitchFamily="18" charset="0"/>
                <a:cs typeface="Times New Roman" pitchFamily="18" charset="0"/>
              </a:rPr>
              <a:t>. </a:t>
            </a:r>
            <a:r>
              <a:rPr lang="en-US" sz="3000" b="1" i="1" err="1">
                <a:latin typeface="Times New Roman" pitchFamily="18" charset="0"/>
                <a:cs typeface="Times New Roman" pitchFamily="18" charset="0"/>
              </a:rPr>
              <a:t>Dân</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vận</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khéo</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cũng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thành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công</a:t>
            </a:r>
            <a:r>
              <a:rPr lang="en-US" sz="3000">
                <a:latin typeface="Times New Roman" pitchFamily="18" charset="0"/>
                <a:cs typeface="Times New Roman" pitchFamily="18" charset="0"/>
              </a:rPr>
              <a:t>”.</a:t>
            </a:r>
          </a:p>
        </p:txBody>
      </p:sp>
    </p:spTree>
    <p:extLst>
      <p:ext uri="{BB962C8B-B14F-4D97-AF65-F5344CB8AC3E}">
        <p14:creationId xmlns:p14="http://schemas.microsoft.com/office/powerpoint/2010/main" val="22738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869406" y="1387401"/>
            <a:ext cx="10484394" cy="3323987"/>
          </a:xfrm>
          <a:prstGeom prst="rect">
            <a:avLst/>
          </a:prstGeom>
        </p:spPr>
        <p:txBody>
          <a:bodyPr wrap="square">
            <a:spAutoFit/>
          </a:bodyPr>
          <a:lstStyle/>
          <a:p>
            <a:pPr algn="just"/>
            <a:r>
              <a:rPr lang="en-US" sz="3000" err="1" smtClean="0">
                <a:latin typeface="Times New Roman" pitchFamily="18" charset="0"/>
                <a:cs typeface="Times New Roman" pitchFamily="18" charset="0"/>
              </a:rPr>
              <a:t>Cơ</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sở</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tưởng</a:t>
            </a:r>
            <a:r>
              <a:rPr lang="en-US" sz="3000">
                <a:latin typeface="Times New Roman" pitchFamily="18" charset="0"/>
                <a:cs typeface="Times New Roman" pitchFamily="18" charset="0"/>
              </a:rPr>
              <a:t> </a:t>
            </a:r>
            <a:r>
              <a:rPr lang="vi-VN" sz="3000">
                <a:latin typeface="Times New Roman" pitchFamily="18" charset="0"/>
                <a:cs typeface="Times New Roman" pitchFamily="18" charset="0"/>
              </a:rPr>
              <a:t>dân 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smtClean="0">
                <a:latin typeface="Times New Roman" pitchFamily="18" charset="0"/>
                <a:cs typeface="Times New Roman" pitchFamily="18" charset="0"/>
              </a:rPr>
              <a:t>Người</a:t>
            </a:r>
            <a:r>
              <a:rPr lang="en-US" sz="3000" smtClean="0">
                <a:latin typeface="Times New Roman" pitchFamily="18" charset="0"/>
                <a:cs typeface="Times New Roman" pitchFamily="18" charset="0"/>
              </a:rPr>
              <a:t>: </a:t>
            </a:r>
          </a:p>
          <a:p>
            <a:pPr algn="just"/>
            <a:r>
              <a:rPr lang="en-US" sz="3000" smtClean="0">
                <a:latin typeface="Times New Roman" pitchFamily="18" charset="0"/>
                <a:cs typeface="Times New Roman" pitchFamily="18" charset="0"/>
              </a:rPr>
              <a:t>“</a:t>
            </a:r>
            <a:r>
              <a:rPr lang="en-US" sz="3000" i="1" err="1">
                <a:latin typeface="Times New Roman" pitchFamily="18" charset="0"/>
                <a:cs typeface="Times New Roman" pitchFamily="18" charset="0"/>
              </a:rPr>
              <a:t>Trong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bầu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trời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quý</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bằng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trong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thế</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giới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mạnh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bằng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lực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lượng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đoàn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kết</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a:t>
            </a:r>
            <a:r>
              <a:rPr lang="en-US" sz="3000">
                <a:latin typeface="Times New Roman" pitchFamily="18" charset="0"/>
                <a:cs typeface="Times New Roman" pitchFamily="18" charset="0"/>
              </a:rPr>
              <a:t>”; </a:t>
            </a:r>
            <a:endParaRPr lang="en-US" sz="3000" smtClean="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a:t>
            </a:r>
            <a:r>
              <a:rPr lang="en-US" sz="3000" i="1">
                <a:latin typeface="Times New Roman" pitchFamily="18" charset="0"/>
                <a:cs typeface="Times New Roman" pitchFamily="18" charset="0"/>
              </a:rPr>
              <a:t>Ở </a:t>
            </a:r>
            <a:r>
              <a:rPr lang="en-US" sz="3000" i="1" err="1">
                <a:latin typeface="Times New Roman" pitchFamily="18" charset="0"/>
                <a:cs typeface="Times New Roman" pitchFamily="18" charset="0"/>
              </a:rPr>
              <a:t>trong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xã</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hội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muốn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thành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phải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có</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điều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kiện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thiên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thời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địa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hòa</a:t>
            </a:r>
            <a:r>
              <a:rPr lang="vi-VN" sz="3000" i="1">
                <a:latin typeface="Times New Roman" pitchFamily="18" charset="0"/>
                <a:cs typeface="Times New Roman" pitchFamily="18" charset="0"/>
              </a:rPr>
              <a:t>. </a:t>
            </a:r>
            <a:r>
              <a:rPr lang="en-US" sz="3000" i="1" err="1">
                <a:latin typeface="Times New Roman" pitchFamily="18" charset="0"/>
                <a:cs typeface="Times New Roman" pitchFamily="18" charset="0"/>
              </a:rPr>
              <a:t>Ba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điều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kiện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ấy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đều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quan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trọng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cả</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Nhưng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thiên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thời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quan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trọng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bằng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địa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địa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quan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trọng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bằng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hòa</a:t>
            </a:r>
            <a:r>
              <a:rPr lang="en-US" sz="3000" i="1">
                <a:latin typeface="Times New Roman" pitchFamily="18" charset="0"/>
                <a:cs typeface="Times New Roman" pitchFamily="18" charset="0"/>
              </a:rPr>
              <a:t>.</a:t>
            </a:r>
            <a:r>
              <a:rPr lang="vi-VN" sz="3000" i="1">
                <a:latin typeface="Times New Roman" pitchFamily="18" charset="0"/>
                <a:cs typeface="Times New Roman" pitchFamily="18" charset="0"/>
              </a:rPr>
              <a:t>...</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hòa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quan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trọng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hơn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hết</a:t>
            </a:r>
            <a:r>
              <a:rPr lang="en-US" sz="3000">
                <a:latin typeface="Times New Roman" pitchFamily="18" charset="0"/>
                <a:cs typeface="Times New Roman" pitchFamily="18" charset="0"/>
              </a:rPr>
              <a:t>”</a:t>
            </a:r>
            <a:r>
              <a:rPr lang="vi-VN" sz="3000">
                <a:latin typeface="Times New Roman" pitchFamily="18" charset="0"/>
                <a:cs typeface="Times New Roman" pitchFamily="18" charset="0"/>
              </a:rPr>
              <a:t>.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11070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996288" y="1831539"/>
            <a:ext cx="10417650" cy="3323987"/>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Thực </a:t>
            </a:r>
            <a:r>
              <a:rPr lang="vi-VN" sz="3000">
                <a:latin typeface="Times New Roman" pitchFamily="18" charset="0"/>
                <a:cs typeface="Times New Roman" pitchFamily="18" charset="0"/>
              </a:rPr>
              <a:t>hiện tư tưởng dân vận của Chủ tịch  Hồ Chí Minh, Đảng ta </a:t>
            </a:r>
            <a:r>
              <a:rPr lang="vi-VN" sz="3000" smtClean="0">
                <a:latin typeface="Times New Roman" pitchFamily="18" charset="0"/>
                <a:cs typeface="Times New Roman" pitchFamily="18" charset="0"/>
              </a:rPr>
              <a:t>xác </a:t>
            </a:r>
            <a:r>
              <a:rPr lang="vi-VN" sz="3000">
                <a:latin typeface="Times New Roman" pitchFamily="18" charset="0"/>
                <a:cs typeface="Times New Roman" pitchFamily="18" charset="0"/>
              </a:rPr>
              <a:t>định CTDV là trách nhiệm của cả hệ thống chính trị</a:t>
            </a:r>
            <a:r>
              <a:rPr lang="en-US" sz="3000">
                <a:latin typeface="Times New Roman" pitchFamily="18" charset="0"/>
                <a:cs typeface="Times New Roman" pitchFamily="18" charset="0"/>
              </a:rPr>
              <a:t> (HTCT)</a:t>
            </a:r>
            <a:r>
              <a:rPr lang="vi-VN" sz="3000">
                <a:latin typeface="Times New Roman" pitchFamily="18" charset="0"/>
                <a:cs typeface="Times New Roman" pitchFamily="18" charset="0"/>
              </a:rPr>
              <a:t>, của mọi cán bộ, đảng viên, CC-VC, đoàn viên, hội viên, cán bộ, chiến sỹ lực lượng vũ trang và các tầng l</a:t>
            </a:r>
            <a:r>
              <a:rPr lang="en-US" sz="3000">
                <a:latin typeface="Times New Roman" pitchFamily="18" charset="0"/>
                <a:cs typeface="Times New Roman" pitchFamily="18" charset="0"/>
              </a:rPr>
              <a:t>ớ</a:t>
            </a:r>
            <a:r>
              <a:rPr lang="vi-VN" sz="3000">
                <a:latin typeface="Times New Roman" pitchFamily="18" charset="0"/>
                <a:cs typeface="Times New Roman" pitchFamily="18" charset="0"/>
              </a:rPr>
              <a:t>p nhân dân. </a:t>
            </a:r>
            <a:r>
              <a:rPr lang="vi-VN" sz="3000" smtClean="0">
                <a:latin typeface="Times New Roman" pitchFamily="18" charset="0"/>
                <a:cs typeface="Times New Roman" pitchFamily="18" charset="0"/>
              </a:rPr>
              <a:t>Điều đó thể hiện một cách nhất quán trong đường lối, chủ trương, chính sách của Đảng, Nhà nước phù hợp với yêu cầu, nhiệm vụ trong từng giai đoạn cách mạng.</a:t>
            </a:r>
            <a:r>
              <a:rPr lang="en-US" sz="3000" smtClean="0">
                <a:latin typeface="Times New Roman" pitchFamily="18" charset="0"/>
                <a:cs typeface="Times New Roman" pitchFamily="18" charset="0"/>
              </a:rPr>
              <a:t>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26468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167137"/>
            <a:ext cx="10952480" cy="4247317"/>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Cương </a:t>
            </a:r>
            <a:r>
              <a:rPr lang="vi-VN" sz="3000">
                <a:latin typeface="Times New Roman" pitchFamily="18" charset="0"/>
                <a:cs typeface="Times New Roman" pitchFamily="18" charset="0"/>
              </a:rPr>
              <a:t>lĩnh xây dựng đất nước trong thời kỳ quá độ lên CNXH; Hiến pháp nước CHXHCN Việt Nam; các Nghị quyết Đại hội đại biểu toàn quốc đều thể hiện rõ quan điểm và tư tưởng sâu sắc về CTDV. </a:t>
            </a:r>
            <a:endParaRPr lang="en-US" sz="3000" smtClean="0">
              <a:latin typeface="Times New Roman" pitchFamily="18" charset="0"/>
              <a:cs typeface="Times New Roman" pitchFamily="18" charset="0"/>
            </a:endParaRPr>
          </a:p>
          <a:p>
            <a:pPr algn="just" fontAlgn="base"/>
            <a:r>
              <a:rPr lang="en-US" sz="3000" smtClean="0">
                <a:latin typeface="Times New Roman" pitchFamily="18" charset="0"/>
                <a:cs typeface="Times New Roman" pitchFamily="18" charset="0"/>
              </a:rPr>
              <a:t>  </a:t>
            </a:r>
            <a:r>
              <a:rPr lang="vi-VN" sz="3000" smtClean="0">
                <a:latin typeface="Times New Roman" pitchFamily="18" charset="0"/>
                <a:cs typeface="Times New Roman" pitchFamily="18" charset="0"/>
              </a:rPr>
              <a:t>   Nghị </a:t>
            </a:r>
            <a:r>
              <a:rPr lang="vi-VN" sz="3000">
                <a:latin typeface="Times New Roman" pitchFamily="18" charset="0"/>
                <a:cs typeface="Times New Roman" pitchFamily="18" charset="0"/>
              </a:rPr>
              <a:t>quyết 8B-NQ/HNTW, ngày 27/3/1990 của Ban Chấp hành TW Đảng (khóa VI) “</a:t>
            </a:r>
            <a:r>
              <a:rPr lang="vi-VN" sz="3000" i="1">
                <a:latin typeface="Times New Roman" pitchFamily="18" charset="0"/>
                <a:cs typeface="Times New Roman" pitchFamily="18" charset="0"/>
              </a:rPr>
              <a:t>về đổi mới công tác quần chúng của Đảng, tăng cường mối quan hệ giữa Đảng và nhân dân</a:t>
            </a:r>
            <a:r>
              <a:rPr lang="vi-VN" sz="3000">
                <a:latin typeface="Times New Roman" pitchFamily="18" charset="0"/>
                <a:cs typeface="Times New Roman" pitchFamily="18" charset="0"/>
              </a:rPr>
              <a:t>”; </a:t>
            </a:r>
            <a:endParaRPr lang="en-US" sz="3000" smtClean="0">
              <a:latin typeface="Times New Roman" pitchFamily="18" charset="0"/>
              <a:cs typeface="Times New Roman" pitchFamily="18" charset="0"/>
            </a:endParaRPr>
          </a:p>
          <a:p>
            <a:pPr algn="just" fontAlgn="base"/>
            <a:r>
              <a:rPr lang="en-US" sz="3000" smtClean="0">
                <a:latin typeface="Times New Roman" pitchFamily="18" charset="0"/>
                <a:cs typeface="Times New Roman" pitchFamily="18" charset="0"/>
              </a:rPr>
              <a:t>  </a:t>
            </a:r>
            <a:r>
              <a:rPr lang="vi-VN" sz="3000" smtClean="0">
                <a:latin typeface="Times New Roman" pitchFamily="18" charset="0"/>
                <a:cs typeface="Times New Roman" pitchFamily="18" charset="0"/>
              </a:rPr>
              <a:t>   Nghị </a:t>
            </a:r>
            <a:r>
              <a:rPr lang="vi-VN" sz="3000">
                <a:latin typeface="Times New Roman" pitchFamily="18" charset="0"/>
                <a:cs typeface="Times New Roman" pitchFamily="18" charset="0"/>
              </a:rPr>
              <a:t>quyết số 25-NQ/TW, ngày 3/6/2013, của Hội nghị Trung ương 7 (khóa XI), </a:t>
            </a:r>
            <a:r>
              <a:rPr lang="en-US" sz="3000" err="1" smtClean="0">
                <a:latin typeface="Times New Roman" pitchFamily="18" charset="0"/>
                <a:cs typeface="Times New Roman" pitchFamily="18" charset="0"/>
              </a:rPr>
              <a:t>về</a:t>
            </a:r>
            <a:r>
              <a:rPr lang="en-US" sz="3000" smtClean="0">
                <a:latin typeface="Times New Roman" pitchFamily="18" charset="0"/>
                <a:cs typeface="Times New Roman" pitchFamily="18" charset="0"/>
              </a:rPr>
              <a:t> </a:t>
            </a:r>
            <a:r>
              <a:rPr lang="en-US" sz="3000" i="1" smtClean="0">
                <a:latin typeface="Times New Roman" pitchFamily="18" charset="0"/>
                <a:cs typeface="Times New Roman" pitchFamily="18" charset="0"/>
              </a:rPr>
              <a:t>“</a:t>
            </a:r>
            <a:r>
              <a:rPr lang="en-US" sz="3000" i="1" err="1" smtClean="0">
                <a:latin typeface="Times New Roman" pitchFamily="18" charset="0"/>
                <a:cs typeface="Times New Roman" pitchFamily="18" charset="0"/>
              </a:rPr>
              <a:t>Tăng</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cường</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và</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đổi</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mới</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sự</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lãnh</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đạo</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của</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Đảng</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đối</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với</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công</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tác</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dân</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vận</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trong</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tình</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hình</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mới</a:t>
            </a:r>
            <a:r>
              <a:rPr lang="en-US" sz="3000" i="1" smtClean="0">
                <a:latin typeface="Times New Roman" pitchFamily="18" charset="0"/>
                <a:cs typeface="Times New Roman" pitchFamily="18" charset="0"/>
              </a:rPr>
              <a:t>”</a:t>
            </a:r>
            <a:r>
              <a:rPr lang="en-US" sz="3000" smtClean="0">
                <a:latin typeface="Times New Roman" pitchFamily="18" charset="0"/>
                <a:cs typeface="Times New Roman" pitchFamily="18" charset="0"/>
              </a:rPr>
              <a:t> </a:t>
            </a:r>
          </a:p>
        </p:txBody>
      </p:sp>
    </p:spTree>
    <p:extLst>
      <p:ext uri="{BB962C8B-B14F-4D97-AF65-F5344CB8AC3E}">
        <p14:creationId xmlns:p14="http://schemas.microsoft.com/office/powerpoint/2010/main" val="42978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359825"/>
            <a:ext cx="11112500" cy="1015663"/>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Nghị quyết số 25-NQ/TW đã </a:t>
            </a:r>
            <a:r>
              <a:rPr lang="en-US" sz="3000" err="1" smtClean="0">
                <a:latin typeface="Times New Roman" pitchFamily="18" charset="0"/>
                <a:cs typeface="Times New Roman" pitchFamily="18" charset="0"/>
              </a:rPr>
              <a:t>chỉ</a:t>
            </a:r>
            <a:r>
              <a:rPr lang="vi-VN" sz="3000" smtClean="0">
                <a:latin typeface="Times New Roman" pitchFamily="18" charset="0"/>
                <a:cs typeface="Times New Roman" pitchFamily="18" charset="0"/>
              </a:rPr>
              <a:t> rõ 04 mục </a:t>
            </a:r>
            <a:r>
              <a:rPr lang="vi-VN" sz="3000">
                <a:latin typeface="Times New Roman" pitchFamily="18" charset="0"/>
                <a:cs typeface="Times New Roman" pitchFamily="18" charset="0"/>
              </a:rPr>
              <a:t>tiêu, </a:t>
            </a:r>
            <a:r>
              <a:rPr lang="vi-VN" sz="3000" smtClean="0">
                <a:latin typeface="Times New Roman" pitchFamily="18" charset="0"/>
                <a:cs typeface="Times New Roman" pitchFamily="18" charset="0"/>
              </a:rPr>
              <a:t>05 quan điểm</a:t>
            </a:r>
            <a:r>
              <a:rPr lang="en-US" sz="3000">
                <a:latin typeface="Times New Roman" pitchFamily="18" charset="0"/>
                <a:cs typeface="Times New Roman" pitchFamily="18" charset="0"/>
              </a:rPr>
              <a:t> </a:t>
            </a:r>
            <a:r>
              <a:rPr lang="en-US" sz="3000" err="1" smtClean="0">
                <a:latin typeface="Times New Roman" pitchFamily="18" charset="0"/>
                <a:cs typeface="Times New Roman" pitchFamily="18" charset="0"/>
              </a:rPr>
              <a:t>và</a:t>
            </a:r>
            <a:r>
              <a:rPr lang="en-US" sz="3000" smtClean="0">
                <a:latin typeface="Times New Roman" pitchFamily="18" charset="0"/>
                <a:cs typeface="Times New Roman" pitchFamily="18" charset="0"/>
              </a:rPr>
              <a:t> 07 </a:t>
            </a:r>
            <a:r>
              <a:rPr lang="en-US" sz="3000" err="1" smtClean="0">
                <a:latin typeface="Times New Roman" pitchFamily="18" charset="0"/>
                <a:cs typeface="Times New Roman" pitchFamily="18" charset="0"/>
              </a:rPr>
              <a:t>nhiệm</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vụ</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giải</a:t>
            </a:r>
            <a:r>
              <a:rPr lang="en-US" sz="3000">
                <a:latin typeface="Times New Roman" pitchFamily="18" charset="0"/>
                <a:cs typeface="Times New Roman" pitchFamily="18" charset="0"/>
              </a:rPr>
              <a:t> </a:t>
            </a:r>
            <a:r>
              <a:rPr lang="en-US" sz="3000" err="1" smtClean="0">
                <a:latin typeface="Times New Roman" pitchFamily="18" charset="0"/>
                <a:cs typeface="Times New Roman" pitchFamily="18" charset="0"/>
              </a:rPr>
              <a:t>pháp</a:t>
            </a:r>
            <a:r>
              <a:rPr lang="vi-VN" sz="3000" smtClean="0">
                <a:latin typeface="Times New Roman" pitchFamily="18" charset="0"/>
                <a:cs typeface="Times New Roman" pitchFamily="18" charset="0"/>
              </a:rPr>
              <a:t> cụ thểvề CTDV: </a:t>
            </a:r>
            <a:endParaRPr lang="en-US" sz="3000" smtClean="0">
              <a:latin typeface="Times New Roman" pitchFamily="18" charset="0"/>
              <a:cs typeface="Times New Roman" pitchFamily="18" charset="0"/>
            </a:endParaRPr>
          </a:p>
        </p:txBody>
      </p:sp>
    </p:spTree>
    <p:extLst>
      <p:ext uri="{BB962C8B-B14F-4D97-AF65-F5344CB8AC3E}">
        <p14:creationId xmlns:p14="http://schemas.microsoft.com/office/powerpoint/2010/main" val="357931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5788"/>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97067" y="1858835"/>
            <a:ext cx="10616870" cy="4247317"/>
          </a:xfrm>
          <a:prstGeom prst="rect">
            <a:avLst/>
          </a:prstGeom>
        </p:spPr>
        <p:txBody>
          <a:bodyPr wrap="square">
            <a:spAutoFit/>
          </a:bodyPr>
          <a:lstStyle/>
          <a:p>
            <a:pPr algn="just"/>
            <a:r>
              <a:rPr lang="vi-VN" sz="3000" i="1">
                <a:latin typeface="Times New Roman" pitchFamily="18" charset="0"/>
                <a:cs typeface="Times New Roman" pitchFamily="18" charset="0"/>
              </a:rPr>
              <a:t>(1)</a:t>
            </a:r>
            <a:r>
              <a:rPr lang="vi-VN" sz="3000">
                <a:latin typeface="Times New Roman" pitchFamily="18" charset="0"/>
                <a:cs typeface="Times New Roman" pitchFamily="18" charset="0"/>
              </a:rPr>
              <a:t> Tăng cường và đổi mới sự lãnh đạo của Đảng đối với công tác dân vận trong tình hình mới nhằm củng cố</a:t>
            </a:r>
            <a:r>
              <a:rPr lang="vi-VN" sz="3000" i="1">
                <a:latin typeface="Times New Roman" pitchFamily="18" charset="0"/>
                <a:cs typeface="Times New Roman" pitchFamily="18" charset="0"/>
              </a:rPr>
              <a:t> </a:t>
            </a:r>
            <a:r>
              <a:rPr lang="vi-VN" sz="3000">
                <a:latin typeface="Times New Roman" pitchFamily="18" charset="0"/>
                <a:cs typeface="Times New Roman" pitchFamily="18" charset="0"/>
              </a:rPr>
              <a:t>vững chắc</a:t>
            </a:r>
            <a:r>
              <a:rPr lang="vi-VN" sz="3000" i="1">
                <a:latin typeface="Times New Roman" pitchFamily="18" charset="0"/>
                <a:cs typeface="Times New Roman" pitchFamily="18" charset="0"/>
              </a:rPr>
              <a:t> </a:t>
            </a:r>
            <a:r>
              <a:rPr lang="vi-VN" sz="3000">
                <a:latin typeface="Times New Roman" pitchFamily="18" charset="0"/>
                <a:cs typeface="Times New Roman" pitchFamily="18" charset="0"/>
              </a:rPr>
              <a:t>lòng tin của nhân dân đối với Đảng; </a:t>
            </a:r>
            <a:r>
              <a:rPr lang="vi-VN" sz="3000" i="1">
                <a:latin typeface="Times New Roman" pitchFamily="18" charset="0"/>
                <a:cs typeface="Times New Roman" pitchFamily="18" charset="0"/>
              </a:rPr>
              <a:t>(2)</a:t>
            </a:r>
            <a:r>
              <a:rPr lang="vi-VN" sz="3000">
                <a:latin typeface="Times New Roman" pitchFamily="18" charset="0"/>
                <a:cs typeface="Times New Roman" pitchFamily="18" charset="0"/>
              </a:rPr>
              <a:t> tăng cường khối đại đoàn kết toàn dân tộc và mối quan hệ máu thịt giữa Đảng với nhân dân; </a:t>
            </a:r>
            <a:r>
              <a:rPr lang="vi-VN" sz="3000" i="1">
                <a:latin typeface="Times New Roman" pitchFamily="18" charset="0"/>
                <a:cs typeface="Times New Roman" pitchFamily="18" charset="0"/>
              </a:rPr>
              <a:t>(3)</a:t>
            </a:r>
            <a:r>
              <a:rPr lang="vi-VN" sz="3000">
                <a:latin typeface="Times New Roman" pitchFamily="18" charset="0"/>
                <a:cs typeface="Times New Roman" pitchFamily="18" charset="0"/>
              </a:rPr>
              <a:t> tập hợp, vận động nhân dân thực hiện tốt các chủ trương của Đảng và chính sách, pháp luật của Nhà nước; </a:t>
            </a:r>
            <a:r>
              <a:rPr lang="vi-VN" sz="3000" i="1">
                <a:latin typeface="Times New Roman" pitchFamily="18" charset="0"/>
                <a:cs typeface="Times New Roman" pitchFamily="18" charset="0"/>
              </a:rPr>
              <a:t>(4)</a:t>
            </a:r>
            <a:r>
              <a:rPr lang="vi-VN" sz="3000">
                <a:latin typeface="Times New Roman" pitchFamily="18" charset="0"/>
                <a:cs typeface="Times New Roman" pitchFamily="18" charset="0"/>
              </a:rPr>
              <a:t> phát huy</a:t>
            </a:r>
            <a:r>
              <a:rPr lang="vi-VN" sz="3000" i="1">
                <a:latin typeface="Times New Roman" pitchFamily="18" charset="0"/>
                <a:cs typeface="Times New Roman" pitchFamily="18" charset="0"/>
              </a:rPr>
              <a:t> </a:t>
            </a:r>
            <a:r>
              <a:rPr lang="vi-VN" sz="3000">
                <a:latin typeface="Times New Roman" pitchFamily="18" charset="0"/>
                <a:cs typeface="Times New Roman" pitchFamily="18" charset="0"/>
              </a:rPr>
              <a:t>sức mạnh to lớn của nhân dân, tạo phong trào cách mạng rộng lớn xây dựng và bảo vệ Tổ quốc, thực hiện thành công sự nghiệp công nghiệp hoá, hiện đại hoá đất nước.</a:t>
            </a:r>
            <a:endParaRPr lang="en-US" sz="3000">
              <a:latin typeface="Times New Roman" pitchFamily="18" charset="0"/>
              <a:cs typeface="Times New Roman" pitchFamily="18" charset="0"/>
            </a:endParaRPr>
          </a:p>
        </p:txBody>
      </p:sp>
      <p:sp>
        <p:nvSpPr>
          <p:cNvPr id="2" name="TextBox 1"/>
          <p:cNvSpPr txBox="1"/>
          <p:nvPr/>
        </p:nvSpPr>
        <p:spPr>
          <a:xfrm>
            <a:off x="660400" y="1196643"/>
            <a:ext cx="2959100" cy="553998"/>
          </a:xfrm>
          <a:prstGeom prst="rect">
            <a:avLst/>
          </a:prstGeom>
          <a:noFill/>
        </p:spPr>
        <p:txBody>
          <a:bodyPr wrap="square" rtlCol="0">
            <a:spAutoFit/>
          </a:bodyPr>
          <a:lstStyle/>
          <a:p>
            <a:r>
              <a:rPr lang="vi-VN" sz="3000" b="1">
                <a:latin typeface="Times New Roman" pitchFamily="18" charset="0"/>
                <a:cs typeface="Times New Roman" pitchFamily="18" charset="0"/>
              </a:rPr>
              <a:t>1. Mục tiêu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36094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13907" y="1460361"/>
            <a:ext cx="11419367" cy="5262979"/>
          </a:xfrm>
          <a:prstGeom prst="rect">
            <a:avLst/>
          </a:prstGeom>
        </p:spPr>
        <p:txBody>
          <a:bodyPr wrap="square">
            <a:spAutoFit/>
          </a:bodyPr>
          <a:lstStyle/>
          <a:p>
            <a:pPr algn="just"/>
            <a:r>
              <a:rPr lang="vi-VN" sz="2800" i="1">
                <a:latin typeface="Times New Roman" pitchFamily="18" charset="0"/>
                <a:cs typeface="Times New Roman" pitchFamily="18" charset="0"/>
              </a:rPr>
              <a:t>(1)</a:t>
            </a:r>
            <a:r>
              <a:rPr lang="vi-VN" sz="2800">
                <a:latin typeface="Times New Roman" pitchFamily="18" charset="0"/>
                <a:cs typeface="Times New Roman" pitchFamily="18" charset="0"/>
              </a:rPr>
              <a:t> Cách mạng là sự nghiệp của nhân dân, do nhân dân, vì nhân dân; nhân dân là chủ, nhân dân làm chủ. </a:t>
            </a:r>
            <a:endParaRPr lang="en-US" sz="2800">
              <a:latin typeface="Times New Roman" pitchFamily="18" charset="0"/>
              <a:cs typeface="Times New Roman" pitchFamily="18" charset="0"/>
            </a:endParaRPr>
          </a:p>
          <a:p>
            <a:pPr algn="just"/>
            <a:r>
              <a:rPr lang="vi-VN" sz="2800" i="1">
                <a:latin typeface="Times New Roman" pitchFamily="18" charset="0"/>
                <a:cs typeface="Times New Roman" pitchFamily="18" charset="0"/>
              </a:rPr>
              <a:t>(2)</a:t>
            </a:r>
            <a:r>
              <a:rPr lang="vi-VN" sz="2800">
                <a:latin typeface="Times New Roman" pitchFamily="18" charset="0"/>
                <a:cs typeface="Times New Roman" pitchFamily="18" charset="0"/>
              </a:rPr>
              <a:t> Động lực thúc đẩy phong trào nhân dân là phát huy quyền làm chủ, đáp ứng lợi ích thiết thực của nhân dân; kết hợp hài hoà các lợi ích; quyền lợi phải đi đôi với nghĩa vụ công dân; chú trọng lợi ích trực tiếp của người dân; huy động sức dân phải đi đôi với bồi dưỡng sức dân; những gì có lợi cho dân thì hết sức làm, những gì có hại cho dân thì hết sức tránh</a:t>
            </a:r>
            <a:r>
              <a:rPr lang="vi-VN" sz="2800" smtClean="0">
                <a:latin typeface="Times New Roman" pitchFamily="18" charset="0"/>
                <a:cs typeface="Times New Roman" pitchFamily="18" charset="0"/>
              </a:rPr>
              <a:t>.</a:t>
            </a:r>
            <a:r>
              <a:rPr lang="vi-VN" sz="2800" i="1" smtClean="0">
                <a:latin typeface="Times New Roman" pitchFamily="18" charset="0"/>
                <a:cs typeface="Times New Roman" pitchFamily="18" charset="0"/>
              </a:rPr>
              <a:t> </a:t>
            </a:r>
          </a:p>
          <a:p>
            <a:pPr algn="just"/>
            <a:r>
              <a:rPr lang="vi-VN" sz="2800" i="1" smtClean="0">
                <a:latin typeface="Times New Roman" pitchFamily="18" charset="0"/>
                <a:cs typeface="Times New Roman" pitchFamily="18" charset="0"/>
              </a:rPr>
              <a:t>(3)</a:t>
            </a:r>
            <a:r>
              <a:rPr lang="vi-VN" sz="2800" smtClean="0">
                <a:latin typeface="Times New Roman" pitchFamily="18" charset="0"/>
                <a:cs typeface="Times New Roman" pitchFamily="18" charset="0"/>
              </a:rPr>
              <a:t> Phương thức lãnh đạo CTDV của Đảng phải gắn liền với công tác xây dựng Đảng, Nhà nước trong sạch, vững mạnh. Mọi quan điểm, chủ trương của Đảng, pháp luật của Nhà nước phải phù hợp với lợi ích của nhân dân, do nhân dân, vì nhân dân. Mỗi cán bộ, đảng viên, CCVC phải gương mẫu để nhân dân tin tưởng, noi theo. </a:t>
            </a:r>
            <a:endParaRPr lang="en-US" sz="2800">
              <a:latin typeface="Times New Roman" pitchFamily="18" charset="0"/>
              <a:cs typeface="Times New Roman" pitchFamily="18" charset="0"/>
            </a:endParaRPr>
          </a:p>
        </p:txBody>
      </p:sp>
      <p:sp>
        <p:nvSpPr>
          <p:cNvPr id="2" name="TextBox 1"/>
          <p:cNvSpPr txBox="1"/>
          <p:nvPr/>
        </p:nvSpPr>
        <p:spPr>
          <a:xfrm>
            <a:off x="660400" y="906363"/>
            <a:ext cx="2959100" cy="553998"/>
          </a:xfrm>
          <a:prstGeom prst="rect">
            <a:avLst/>
          </a:prstGeom>
          <a:noFill/>
        </p:spPr>
        <p:txBody>
          <a:bodyPr wrap="square" rtlCol="0">
            <a:spAutoFit/>
          </a:bodyPr>
          <a:lstStyle/>
          <a:p>
            <a:r>
              <a:rPr lang="vi-VN" sz="3000" b="1">
                <a:latin typeface="Times New Roman" pitchFamily="18" charset="0"/>
                <a:cs typeface="Times New Roman" pitchFamily="18" charset="0"/>
              </a:rPr>
              <a:t>2. Quan điểm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17584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831539"/>
            <a:ext cx="10941050" cy="4247317"/>
          </a:xfrm>
          <a:prstGeom prst="rect">
            <a:avLst/>
          </a:prstGeom>
        </p:spPr>
        <p:txBody>
          <a:bodyPr wrap="square">
            <a:spAutoFit/>
          </a:bodyPr>
          <a:lstStyle/>
          <a:p>
            <a:pPr algn="just"/>
            <a:r>
              <a:rPr lang="vi-VN" sz="3000" i="1">
                <a:latin typeface="Times New Roman" pitchFamily="18" charset="0"/>
                <a:cs typeface="Times New Roman" pitchFamily="18" charset="0"/>
              </a:rPr>
              <a:t>(4)</a:t>
            </a:r>
            <a:r>
              <a:rPr lang="vi-VN" sz="3000">
                <a:latin typeface="Times New Roman" pitchFamily="18" charset="0"/>
                <a:cs typeface="Times New Roman" pitchFamily="18" charset="0"/>
              </a:rPr>
              <a:t> CTDV là trách nhiệm của cả HTCT, của cán bộ, đảng viên, </a:t>
            </a:r>
            <a:r>
              <a:rPr lang="vi-VN" sz="3000" smtClean="0">
                <a:latin typeface="Times New Roman" pitchFamily="18" charset="0"/>
                <a:cs typeface="Times New Roman" pitchFamily="18" charset="0"/>
              </a:rPr>
              <a:t>CCVC, </a:t>
            </a:r>
            <a:r>
              <a:rPr lang="vi-VN" sz="3000">
                <a:latin typeface="Times New Roman" pitchFamily="18" charset="0"/>
                <a:cs typeface="Times New Roman" pitchFamily="18" charset="0"/>
              </a:rPr>
              <a:t>đoàn viên, hội viên các đoàn thể nhân dân, cán bộ, chiến sĩ lực lượng vũ trang. Trong đó, Đảng lãnh đạo, chính quyền tổ chức thực hiện, Mặt trận, đoàn thể làm tham mưu và nòng cốt.</a:t>
            </a:r>
            <a:endParaRPr lang="en-US" sz="3000">
              <a:latin typeface="Times New Roman" pitchFamily="18" charset="0"/>
              <a:cs typeface="Times New Roman" pitchFamily="18" charset="0"/>
            </a:endParaRPr>
          </a:p>
          <a:p>
            <a:pPr algn="just"/>
            <a:r>
              <a:rPr lang="vi-VN" sz="3000" i="1">
                <a:latin typeface="Times New Roman" pitchFamily="18" charset="0"/>
                <a:cs typeface="Times New Roman" pitchFamily="18" charset="0"/>
              </a:rPr>
              <a:t>(5)</a:t>
            </a:r>
            <a:r>
              <a:rPr lang="vi-VN" sz="3000">
                <a:latin typeface="Times New Roman" pitchFamily="18" charset="0"/>
                <a:cs typeface="Times New Roman" pitchFamily="18" charset="0"/>
              </a:rPr>
              <a:t> Nhà nước tiếp tục thể chế hoá cơ chế "Đảng lãnh đạo, Nhà nước quản lý, nhân dân làm chủ" thành quy chế, quy định để các tổ chức trong HTCT; cán bộ, đảng viên, </a:t>
            </a:r>
            <a:r>
              <a:rPr lang="vi-VN" sz="3000" smtClean="0">
                <a:latin typeface="Times New Roman" pitchFamily="18" charset="0"/>
                <a:cs typeface="Times New Roman" pitchFamily="18" charset="0"/>
              </a:rPr>
              <a:t>CCVC </a:t>
            </a:r>
            <a:r>
              <a:rPr lang="vi-VN" sz="3000">
                <a:latin typeface="Times New Roman" pitchFamily="18" charset="0"/>
                <a:cs typeface="Times New Roman" pitchFamily="18" charset="0"/>
              </a:rPr>
              <a:t>và cán bộ, chiến sĩ lực lượng vũ trang thực hiện CTDV; các hình thức tập hợp nhân dân phải phong phú, đa dạng, khoa học, hiệu quả.</a:t>
            </a:r>
            <a:endParaRPr lang="en-US" sz="3000">
              <a:latin typeface="Times New Roman" pitchFamily="18" charset="0"/>
              <a:cs typeface="Times New Roman" pitchFamily="18" charset="0"/>
            </a:endParaRPr>
          </a:p>
        </p:txBody>
      </p:sp>
      <p:sp>
        <p:nvSpPr>
          <p:cNvPr id="2" name="TextBox 1"/>
          <p:cNvSpPr txBox="1"/>
          <p:nvPr/>
        </p:nvSpPr>
        <p:spPr>
          <a:xfrm>
            <a:off x="660400" y="1196643"/>
            <a:ext cx="2959100" cy="553998"/>
          </a:xfrm>
          <a:prstGeom prst="rect">
            <a:avLst/>
          </a:prstGeom>
          <a:noFill/>
        </p:spPr>
        <p:txBody>
          <a:bodyPr wrap="square" rtlCol="0">
            <a:spAutoFit/>
          </a:bodyPr>
          <a:lstStyle/>
          <a:p>
            <a:r>
              <a:rPr lang="vi-VN" sz="3000" b="1">
                <a:latin typeface="Times New Roman" pitchFamily="18" charset="0"/>
                <a:cs typeface="Times New Roman" pitchFamily="18" charset="0"/>
              </a:rPr>
              <a:t>2. Quan điểm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127150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616898"/>
            <a:ext cx="10971619" cy="4247317"/>
          </a:xfrm>
          <a:prstGeom prst="rect">
            <a:avLst/>
          </a:prstGeom>
        </p:spPr>
        <p:txBody>
          <a:bodyPr wrap="square">
            <a:spAutoFit/>
          </a:bodyPr>
          <a:lstStyle/>
          <a:p>
            <a:pPr algn="just"/>
            <a:r>
              <a:rPr lang="vi-VN" i="1" smtClean="0"/>
              <a:t>(</a:t>
            </a:r>
            <a:r>
              <a:rPr lang="vi-VN" sz="3000" i="1" smtClean="0">
                <a:latin typeface="Times New Roman" pitchFamily="18" charset="0"/>
                <a:cs typeface="Times New Roman" pitchFamily="18" charset="0"/>
              </a:rPr>
              <a:t>1)</a:t>
            </a:r>
            <a:r>
              <a:rPr lang="vi-VN" sz="3000" smtClean="0">
                <a:latin typeface="Times New Roman" pitchFamily="18" charset="0"/>
                <a:cs typeface="Times New Roman" pitchFamily="18" charset="0"/>
              </a:rPr>
              <a:t> Tăng cường xây dựng Đảng về chính trị, tư tưởng và tổ chức, cán bộ; tập trung giải quyết kịp thời, có hiệu quả những bức xúc chính đáng của nhân dân; làm cho nhân dân tin tưởng vào sự lãnh đạo của Đảng, tăng cường mối quan hệ máu thịt của nhân dân với Đảng và Nhà nước.</a:t>
            </a:r>
          </a:p>
          <a:p>
            <a:pPr algn="just"/>
            <a:r>
              <a:rPr lang="vi-VN" sz="3000" i="1" smtClean="0">
                <a:latin typeface="Times New Roman" pitchFamily="18" charset="0"/>
                <a:cs typeface="Times New Roman" pitchFamily="18" charset="0"/>
              </a:rPr>
              <a:t>(2)</a:t>
            </a:r>
            <a:r>
              <a:rPr lang="vi-VN" sz="3000" smtClean="0">
                <a:latin typeface="Times New Roman" pitchFamily="18" charset="0"/>
                <a:cs typeface="Times New Roman" pitchFamily="18" charset="0"/>
              </a:rPr>
              <a:t> Nâng </a:t>
            </a:r>
            <a:r>
              <a:rPr lang="vi-VN" sz="3000">
                <a:latin typeface="Times New Roman" pitchFamily="18" charset="0"/>
                <a:cs typeface="Times New Roman" pitchFamily="18" charset="0"/>
              </a:rPr>
              <a:t>cao nhận thức của đội ngũ cán bộ Đảng, Nhà nước, Mặt trận, đoàn thể </a:t>
            </a:r>
            <a:r>
              <a:rPr lang="vi-VN" sz="3000" smtClean="0">
                <a:latin typeface="Times New Roman" pitchFamily="18" charset="0"/>
                <a:cs typeface="Times New Roman" pitchFamily="18" charset="0"/>
              </a:rPr>
              <a:t>CT-XH và </a:t>
            </a:r>
            <a:r>
              <a:rPr lang="vi-VN" sz="3000">
                <a:latin typeface="Times New Roman" pitchFamily="18" charset="0"/>
                <a:cs typeface="Times New Roman" pitchFamily="18" charset="0"/>
              </a:rPr>
              <a:t>các tầng lớp nhân dân về vai trò, vị trí CTDV trong tình hình </a:t>
            </a:r>
            <a:r>
              <a:rPr lang="vi-VN" sz="3000" smtClean="0">
                <a:latin typeface="Times New Roman" pitchFamily="18" charset="0"/>
                <a:cs typeface="Times New Roman" pitchFamily="18" charset="0"/>
              </a:rPr>
              <a:t>mới.</a:t>
            </a:r>
          </a:p>
          <a:p>
            <a:pPr algn="just"/>
            <a:r>
              <a:rPr lang="vi-VN" sz="3000" i="1">
                <a:latin typeface="Times New Roman" pitchFamily="18" charset="0"/>
                <a:cs typeface="Times New Roman" pitchFamily="18" charset="0"/>
              </a:rPr>
              <a:t>(3)</a:t>
            </a:r>
            <a:r>
              <a:rPr lang="vi-VN" sz="3000">
                <a:latin typeface="Times New Roman" pitchFamily="18" charset="0"/>
                <a:cs typeface="Times New Roman" pitchFamily="18" charset="0"/>
              </a:rPr>
              <a:t> </a:t>
            </a:r>
            <a:r>
              <a:rPr lang="vi-VN" sz="3000" smtClean="0">
                <a:latin typeface="Times New Roman" pitchFamily="18" charset="0"/>
                <a:cs typeface="Times New Roman" pitchFamily="18" charset="0"/>
              </a:rPr>
              <a:t>Tăng </a:t>
            </a:r>
            <a:r>
              <a:rPr lang="vi-VN" sz="3000">
                <a:latin typeface="Times New Roman" pitchFamily="18" charset="0"/>
                <a:cs typeface="Times New Roman" pitchFamily="18" charset="0"/>
              </a:rPr>
              <a:t>cường và đổi mới CTDV của các cơ quan nhà </a:t>
            </a:r>
            <a:r>
              <a:rPr lang="vi-VN" sz="3000" smtClean="0">
                <a:latin typeface="Times New Roman" pitchFamily="18" charset="0"/>
                <a:cs typeface="Times New Roman" pitchFamily="18" charset="0"/>
              </a:rPr>
              <a:t>nước.</a:t>
            </a:r>
            <a:endParaRPr lang="en-US" sz="3000">
              <a:latin typeface="Times New Roman" pitchFamily="18" charset="0"/>
              <a:cs typeface="Times New Roman" pitchFamily="18" charset="0"/>
            </a:endParaRPr>
          </a:p>
        </p:txBody>
      </p:sp>
      <p:sp>
        <p:nvSpPr>
          <p:cNvPr id="2" name="TextBox 1"/>
          <p:cNvSpPr txBox="1"/>
          <p:nvPr/>
        </p:nvSpPr>
        <p:spPr>
          <a:xfrm>
            <a:off x="660400" y="1062900"/>
            <a:ext cx="4361543" cy="553998"/>
          </a:xfrm>
          <a:prstGeom prst="rect">
            <a:avLst/>
          </a:prstGeom>
          <a:noFill/>
        </p:spPr>
        <p:txBody>
          <a:bodyPr wrap="square" rtlCol="0">
            <a:spAutoFit/>
          </a:bodyPr>
          <a:lstStyle/>
          <a:p>
            <a:r>
              <a:rPr lang="vi-VN" sz="3000" b="1">
                <a:latin typeface="Times New Roman" pitchFamily="18" charset="0"/>
                <a:cs typeface="Times New Roman" pitchFamily="18" charset="0"/>
              </a:rPr>
              <a:t>3. Nhiệm vụ, giải pháp</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281344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0"/>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76927" y="78267"/>
            <a:ext cx="2095446" cy="740652"/>
          </a:xfrm>
          <a:prstGeom prst="rect">
            <a:avLst/>
          </a:prstGeom>
        </p:spPr>
        <p:txBody>
          <a:bodyPr wrap="none">
            <a:spAutoFit/>
          </a:bodyPr>
          <a:lstStyle/>
          <a:p>
            <a:pPr algn="ctr">
              <a:lnSpc>
                <a:spcPct val="130000"/>
              </a:lnSpc>
            </a:pPr>
            <a:r>
              <a:rPr lang="en-US" sz="3600" b="1">
                <a:solidFill>
                  <a:srgbClr val="F3FD00"/>
                </a:solidFill>
                <a:latin typeface="Times New Roman" panose="02020603050405020304" pitchFamily="18" charset="0"/>
                <a:ea typeface="Times New Roman" panose="02020603050405020304" pitchFamily="18" charset="0"/>
              </a:rPr>
              <a:t>MỞ ĐẦU</a:t>
            </a:r>
            <a:endParaRPr lang="en-US" sz="3600">
              <a:solidFill>
                <a:srgbClr val="F3FD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876300" y="1831539"/>
            <a:ext cx="10477500" cy="2926442"/>
          </a:xfrm>
          <a:prstGeom prst="rect">
            <a:avLst/>
          </a:prstGeom>
        </p:spPr>
        <p:txBody>
          <a:bodyPr wrap="square">
            <a:spAutoFit/>
          </a:bodyPr>
          <a:lstStyle/>
          <a:p>
            <a:pPr indent="457200" algn="just">
              <a:spcBef>
                <a:spcPts val="500"/>
              </a:spcBef>
            </a:pPr>
            <a:r>
              <a:rPr lang="vi-VN" sz="3000" smtClean="0">
                <a:latin typeface="Times New Roman" panose="02020603050405020304" pitchFamily="18" charset="0"/>
                <a:ea typeface="Times New Roman" panose="02020603050405020304" pitchFamily="18" charset="0"/>
              </a:rPr>
              <a:t>“</a:t>
            </a:r>
            <a:r>
              <a:rPr lang="vi-VN" sz="3000" b="1" i="1" smtClean="0">
                <a:latin typeface="Times New Roman" panose="02020603050405020304" pitchFamily="18" charset="0"/>
                <a:ea typeface="Times New Roman" panose="02020603050405020304" pitchFamily="18" charset="0"/>
              </a:rPr>
              <a:t>Cách mạng là sự nghiệp của quần chúng, chứ không phải là sự nghiệp của cá nhân anh hùng nào</a:t>
            </a:r>
            <a:r>
              <a:rPr lang="vi-VN" sz="3000" smtClean="0">
                <a:latin typeface="Times New Roman" panose="02020603050405020304" pitchFamily="18" charset="0"/>
                <a:ea typeface="Times New Roman" panose="02020603050405020304" pitchFamily="18" charset="0"/>
              </a:rPr>
              <a:t>”</a:t>
            </a:r>
            <a:endParaRPr lang="en-US" sz="3000" smtClean="0">
              <a:latin typeface="Times New Roman" panose="02020603050405020304" pitchFamily="18" charset="0"/>
              <a:ea typeface="Times New Roman" panose="02020603050405020304" pitchFamily="18" charset="0"/>
            </a:endParaRPr>
          </a:p>
          <a:p>
            <a:pPr indent="457200" algn="just">
              <a:spcBef>
                <a:spcPts val="500"/>
              </a:spcBef>
            </a:pPr>
            <a:r>
              <a:rPr lang="vi-VN" sz="3000" smtClean="0">
                <a:latin typeface="Times New Roman" panose="02020603050405020304" pitchFamily="18" charset="0"/>
                <a:ea typeface="Times New Roman" panose="02020603050405020304" pitchFamily="18" charset="0"/>
              </a:rPr>
              <a:t>Công tác dân vận (CTDV) có ý nghĩa chiến lược đối với toàn bộ sự nghiệp cách mạng, là điều kiện quan trọng bảo đảm sự lãnh đạo của Đảng và tăng cường mối quan hệ mật thiết giữa Đảng với nhân dân.</a:t>
            </a:r>
            <a:r>
              <a:rPr lang="en-US" sz="3000" smtClean="0">
                <a:latin typeface="Times New Roman" panose="02020603050405020304" pitchFamily="18" charset="0"/>
                <a:ea typeface="Times New Roman" panose="02020603050405020304" pitchFamily="18" charset="0"/>
              </a:rPr>
              <a:t> </a:t>
            </a:r>
            <a:endParaRPr lang="en-US" sz="3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17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7671" y="214639"/>
            <a:ext cx="9776266"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III. QUAN ĐIỂM CỦA ĐẢNG VỀ CÔNG TÁC DÂN VẬN </a:t>
            </a:r>
            <a:endParaRPr lang="en-US" sz="24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616898"/>
            <a:ext cx="11112500" cy="4708981"/>
          </a:xfrm>
          <a:prstGeom prst="rect">
            <a:avLst/>
          </a:prstGeom>
        </p:spPr>
        <p:txBody>
          <a:bodyPr wrap="square">
            <a:spAutoFit/>
          </a:bodyPr>
          <a:lstStyle/>
          <a:p>
            <a:pPr algn="just"/>
            <a:r>
              <a:rPr lang="vi-VN" sz="3000" i="1" smtClean="0">
                <a:latin typeface="Times New Roman" pitchFamily="18" charset="0"/>
                <a:cs typeface="Times New Roman" pitchFamily="18" charset="0"/>
              </a:rPr>
              <a:t>(</a:t>
            </a:r>
            <a:r>
              <a:rPr lang="vi-VN" sz="3000" i="1">
                <a:latin typeface="Times New Roman" pitchFamily="18" charset="0"/>
                <a:cs typeface="Times New Roman" pitchFamily="18" charset="0"/>
              </a:rPr>
              <a:t>4)</a:t>
            </a:r>
            <a:r>
              <a:rPr lang="vi-VN" sz="3000">
                <a:latin typeface="Times New Roman" pitchFamily="18" charset="0"/>
                <a:cs typeface="Times New Roman" pitchFamily="18" charset="0"/>
              </a:rPr>
              <a:t>  Đẩy mạnh phong trào thi đua yêu nước, góp phần thúc đẩy quá trình công nghiệp hoá, hiện đại hoá, hội nhập quốc tế, giữ vững độc lập chủ quyền, an ninh chính </a:t>
            </a:r>
            <a:r>
              <a:rPr lang="vi-VN" sz="3000" smtClean="0">
                <a:latin typeface="Times New Roman" pitchFamily="18" charset="0"/>
                <a:cs typeface="Times New Roman" pitchFamily="18" charset="0"/>
              </a:rPr>
              <a:t>trị.</a:t>
            </a:r>
            <a:endParaRPr lang="en-US" sz="3000">
              <a:latin typeface="Times New Roman" pitchFamily="18" charset="0"/>
              <a:cs typeface="Times New Roman" pitchFamily="18" charset="0"/>
            </a:endParaRPr>
          </a:p>
          <a:p>
            <a:pPr algn="just"/>
            <a:r>
              <a:rPr lang="vi-VN" sz="3000" i="1" smtClean="0">
                <a:latin typeface="Times New Roman" pitchFamily="18" charset="0"/>
                <a:cs typeface="Times New Roman" pitchFamily="18" charset="0"/>
              </a:rPr>
              <a:t>(</a:t>
            </a:r>
            <a:r>
              <a:rPr lang="vi-VN" sz="3000" i="1">
                <a:latin typeface="Times New Roman" pitchFamily="18" charset="0"/>
                <a:cs typeface="Times New Roman" pitchFamily="18" charset="0"/>
              </a:rPr>
              <a:t>5)</a:t>
            </a:r>
            <a:r>
              <a:rPr lang="vi-VN" sz="3000">
                <a:latin typeface="Times New Roman" pitchFamily="18" charset="0"/>
                <a:cs typeface="Times New Roman" pitchFamily="18" charset="0"/>
              </a:rPr>
              <a:t>  Đổi mới nội dung, phương thức hoạt động của Mặt trận Tổ quốc và các đoàn thể chính trị - xã hội, các hội quần chúng để tập hợp nhân dân, đáp ứng yêu cầu nhiệm vụ trong tình hình </a:t>
            </a:r>
            <a:r>
              <a:rPr lang="vi-VN" sz="3000" smtClean="0">
                <a:latin typeface="Times New Roman" pitchFamily="18" charset="0"/>
                <a:cs typeface="Times New Roman" pitchFamily="18" charset="0"/>
              </a:rPr>
              <a:t>mới.</a:t>
            </a:r>
            <a:endParaRPr lang="en-US" sz="3000" smtClean="0">
              <a:latin typeface="Times New Roman" pitchFamily="18" charset="0"/>
              <a:cs typeface="Times New Roman" pitchFamily="18" charset="0"/>
            </a:endParaRPr>
          </a:p>
          <a:p>
            <a:pPr algn="just"/>
            <a:r>
              <a:rPr lang="vi-VN" sz="3000" i="1" smtClean="0">
                <a:latin typeface="Times New Roman" pitchFamily="18" charset="0"/>
                <a:cs typeface="Times New Roman" pitchFamily="18" charset="0"/>
              </a:rPr>
              <a:t>(6)</a:t>
            </a:r>
            <a:r>
              <a:rPr lang="vi-VN" sz="3000" smtClean="0">
                <a:latin typeface="Times New Roman" pitchFamily="18" charset="0"/>
                <a:cs typeface="Times New Roman" pitchFamily="18" charset="0"/>
              </a:rPr>
              <a:t>  Quan tâm xây dựng, củng cố tổ chức, bộ máy, đội ngũ cán bộ Ban Dân vận, Mặt trận, đoàn thể nhân dân các cấp vững mạnh.</a:t>
            </a:r>
            <a:endParaRPr lang="en-US" sz="3000" smtClean="0">
              <a:latin typeface="Times New Roman" pitchFamily="18" charset="0"/>
              <a:cs typeface="Times New Roman" pitchFamily="18" charset="0"/>
            </a:endParaRPr>
          </a:p>
          <a:p>
            <a:pPr algn="just"/>
            <a:r>
              <a:rPr lang="vi-VN" sz="3000" i="1" smtClean="0">
                <a:latin typeface="Times New Roman" pitchFamily="18" charset="0"/>
                <a:cs typeface="Times New Roman" pitchFamily="18" charset="0"/>
              </a:rPr>
              <a:t>(</a:t>
            </a:r>
            <a:r>
              <a:rPr lang="vi-VN" sz="3000" i="1">
                <a:latin typeface="Times New Roman" pitchFamily="18" charset="0"/>
                <a:cs typeface="Times New Roman" pitchFamily="18" charset="0"/>
              </a:rPr>
              <a:t>7)</a:t>
            </a:r>
            <a:r>
              <a:rPr lang="vi-VN" sz="3000">
                <a:latin typeface="Times New Roman" pitchFamily="18" charset="0"/>
                <a:cs typeface="Times New Roman" pitchFamily="18" charset="0"/>
              </a:rPr>
              <a:t>  Tăng cường lãnh đạo, chỉ đạo, kiểm tra và giám sát</a:t>
            </a:r>
            <a:r>
              <a:rPr lang="vi-VN" sz="3000" i="1">
                <a:latin typeface="Times New Roman" pitchFamily="18" charset="0"/>
                <a:cs typeface="Times New Roman" pitchFamily="18" charset="0"/>
              </a:rPr>
              <a:t> </a:t>
            </a:r>
            <a:r>
              <a:rPr lang="vi-VN" sz="3000">
                <a:latin typeface="Times New Roman" pitchFamily="18" charset="0"/>
                <a:cs typeface="Times New Roman" pitchFamily="18" charset="0"/>
              </a:rPr>
              <a:t>việc thực hiện </a:t>
            </a:r>
            <a:r>
              <a:rPr lang="vi-VN" sz="3000" smtClean="0">
                <a:latin typeface="Times New Roman" pitchFamily="18" charset="0"/>
                <a:cs typeface="Times New Roman" pitchFamily="18" charset="0"/>
              </a:rPr>
              <a:t>CTDV. </a:t>
            </a:r>
            <a:endParaRPr lang="en-US" sz="3000">
              <a:latin typeface="Times New Roman" pitchFamily="18" charset="0"/>
              <a:cs typeface="Times New Roman" pitchFamily="18" charset="0"/>
            </a:endParaRPr>
          </a:p>
        </p:txBody>
      </p:sp>
      <p:sp>
        <p:nvSpPr>
          <p:cNvPr id="2" name="TextBox 1"/>
          <p:cNvSpPr txBox="1"/>
          <p:nvPr/>
        </p:nvSpPr>
        <p:spPr>
          <a:xfrm>
            <a:off x="660400" y="1062900"/>
            <a:ext cx="4884057" cy="553998"/>
          </a:xfrm>
          <a:prstGeom prst="rect">
            <a:avLst/>
          </a:prstGeom>
          <a:noFill/>
        </p:spPr>
        <p:txBody>
          <a:bodyPr wrap="square" rtlCol="0">
            <a:spAutoFit/>
          </a:bodyPr>
          <a:lstStyle/>
          <a:p>
            <a:r>
              <a:rPr lang="vi-VN" sz="3000" b="1">
                <a:latin typeface="Times New Roman" pitchFamily="18" charset="0"/>
                <a:cs typeface="Times New Roman" pitchFamily="18" charset="0"/>
              </a:rPr>
              <a:t>3. Nhiệm vụ, giải pháp</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374031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00082"/>
            <a:ext cx="8947150" cy="830997"/>
          </a:xfrm>
          <a:prstGeom prst="rect">
            <a:avLst/>
          </a:prstGeom>
        </p:spPr>
        <p:txBody>
          <a:bodyPr wrap="square">
            <a:spAutoFit/>
          </a:bodyPr>
          <a:lstStyle/>
          <a:p>
            <a:pPr algn="just" fontAlgn="base"/>
            <a:r>
              <a:rPr lang="en-US" sz="2400" b="1">
                <a:solidFill>
                  <a:srgbClr val="FFFF00"/>
                </a:solidFill>
                <a:latin typeface="Times New Roman" panose="02020603050405020304" pitchFamily="18" charset="0"/>
                <a:cs typeface="Times New Roman" panose="02020603050405020304" pitchFamily="18" charset="0"/>
              </a:rPr>
              <a:t>IV. ĐÁNH GIÁ CÔNG TÁC </a:t>
            </a:r>
            <a:r>
              <a:rPr lang="en-US" sz="2400" b="1" smtClean="0">
                <a:solidFill>
                  <a:srgbClr val="FFFF00"/>
                </a:solidFill>
                <a:latin typeface="Times New Roman" panose="02020603050405020304" pitchFamily="18" charset="0"/>
                <a:cs typeface="Times New Roman" panose="02020603050405020304" pitchFamily="18" charset="0"/>
              </a:rPr>
              <a:t>DÂN </a:t>
            </a:r>
            <a:r>
              <a:rPr lang="en-US" sz="2400" b="1">
                <a:solidFill>
                  <a:srgbClr val="FFFF00"/>
                </a:solidFill>
                <a:latin typeface="Times New Roman" panose="02020603050405020304" pitchFamily="18" charset="0"/>
                <a:cs typeface="Times New Roman" panose="02020603050405020304" pitchFamily="18" charset="0"/>
              </a:rPr>
              <a:t>VẬN CỦA ĐẢNG BỘ TỈNH </a:t>
            </a:r>
            <a:endParaRPr lang="en-US" sz="2400" b="1" smtClean="0">
              <a:solidFill>
                <a:srgbClr val="FFFF00"/>
              </a:solidFill>
              <a:latin typeface="Times New Roman" panose="02020603050405020304" pitchFamily="18" charset="0"/>
              <a:cs typeface="Times New Roman" panose="02020603050405020304" pitchFamily="18" charset="0"/>
            </a:endParaRPr>
          </a:p>
          <a:p>
            <a:pPr fontAlgn="base"/>
            <a:r>
              <a:rPr lang="en-US" sz="2400" b="1" smtClean="0">
                <a:solidFill>
                  <a:srgbClr val="FFFF00"/>
                </a:solidFill>
                <a:latin typeface="Times New Roman" panose="02020603050405020304" pitchFamily="18" charset="0"/>
                <a:cs typeface="Times New Roman" panose="02020603050405020304" pitchFamily="18" charset="0"/>
              </a:rPr>
              <a:t>     GIAI </a:t>
            </a:r>
            <a:r>
              <a:rPr lang="en-US" sz="2400" b="1">
                <a:solidFill>
                  <a:srgbClr val="FFFF00"/>
                </a:solidFill>
                <a:latin typeface="Times New Roman" panose="02020603050405020304" pitchFamily="18" charset="0"/>
                <a:cs typeface="Times New Roman" panose="02020603050405020304" pitchFamily="18" charset="0"/>
              </a:rPr>
              <a:t>ĐOẠN 2015-2020 </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2384" y="981992"/>
            <a:ext cx="11008436" cy="5170646"/>
          </a:xfrm>
          <a:prstGeom prst="rect">
            <a:avLst/>
          </a:prstGeom>
        </p:spPr>
        <p:txBody>
          <a:bodyPr wrap="square">
            <a:spAutoFit/>
          </a:bodyPr>
          <a:lstStyle/>
          <a:p>
            <a:pPr algn="just" fontAlgn="base"/>
            <a:r>
              <a:rPr lang="vi-VN" sz="3000" smtClean="0">
                <a:solidFill>
                  <a:srgbClr val="0000CC"/>
                </a:solidFill>
                <a:latin typeface="Times New Roman" pitchFamily="18" charset="0"/>
                <a:cs typeface="Times New Roman" pitchFamily="18" charset="0"/>
              </a:rPr>
              <a:t>    </a:t>
            </a:r>
            <a:r>
              <a:rPr lang="vi-VN" sz="3000" smtClean="0">
                <a:latin typeface="Times New Roman" pitchFamily="18" charset="0"/>
                <a:cs typeface="Times New Roman" pitchFamily="18" charset="0"/>
              </a:rPr>
              <a:t>Sau </a:t>
            </a:r>
            <a:r>
              <a:rPr lang="vi-VN" sz="3000">
                <a:latin typeface="Times New Roman" pitchFamily="18" charset="0"/>
                <a:cs typeface="Times New Roman" pitchFamily="18" charset="0"/>
              </a:rPr>
              <a:t>5 năm thực hiện Nghị quyết Đại hội XII của Đảng, Nghị quyết Đại hội XVI Đảng bộ tỉnh được đánh giá là</a:t>
            </a:r>
            <a:r>
              <a:rPr lang="vi-VN" sz="3000" smtClean="0">
                <a:latin typeface="Times New Roman" pitchFamily="18" charset="0"/>
                <a:cs typeface="Times New Roman" pitchFamily="18" charset="0"/>
              </a:rPr>
              <a:t>:</a:t>
            </a:r>
            <a:endParaRPr lang="en-US" sz="3000" smtClean="0">
              <a:latin typeface="Times New Roman" pitchFamily="18" charset="0"/>
              <a:cs typeface="Times New Roman" pitchFamily="18" charset="0"/>
            </a:endParaRPr>
          </a:p>
          <a:p>
            <a:pPr algn="just" fontAlgn="base"/>
            <a:r>
              <a:rPr lang="vi-VN" sz="3000" b="1">
                <a:latin typeface="Times New Roman" pitchFamily="18" charset="0"/>
                <a:cs typeface="Times New Roman" pitchFamily="18" charset="0"/>
              </a:rPr>
              <a:t>1. Ưu điểm</a:t>
            </a:r>
            <a:endParaRPr lang="en-US" sz="3000">
              <a:latin typeface="Times New Roman" pitchFamily="18" charset="0"/>
              <a:cs typeface="Times New Roman" pitchFamily="18" charset="0"/>
            </a:endParaRPr>
          </a:p>
          <a:p>
            <a:pPr algn="just" fontAlgn="base"/>
            <a:r>
              <a:rPr lang="vi-VN" sz="3000" smtClean="0">
                <a:latin typeface="Times New Roman" pitchFamily="18" charset="0"/>
                <a:cs typeface="Times New Roman" pitchFamily="18" charset="0"/>
              </a:rPr>
              <a:t>     CTDV </a:t>
            </a:r>
            <a:r>
              <a:rPr lang="vi-VN" sz="3000">
                <a:latin typeface="Times New Roman" pitchFamily="18" charset="0"/>
                <a:cs typeface="Times New Roman" pitchFamily="18" charset="0"/>
              </a:rPr>
              <a:t>được chú trọng và tiếp tục đổi mới; quan điểm “</a:t>
            </a:r>
            <a:r>
              <a:rPr lang="vi-VN" sz="3000" i="1">
                <a:latin typeface="Times New Roman" pitchFamily="18" charset="0"/>
                <a:cs typeface="Times New Roman" pitchFamily="18" charset="0"/>
              </a:rPr>
              <a:t>Dân là gốc</a:t>
            </a:r>
            <a:r>
              <a:rPr lang="vi-VN" sz="3000">
                <a:latin typeface="Times New Roman" pitchFamily="18" charset="0"/>
                <a:cs typeface="Times New Roman" pitchFamily="18" charset="0"/>
              </a:rPr>
              <a:t>” là chủ thể của công cuộc đổi mới được nhận thức và thực hiện ngày càng sâu sắc, đầy đủ hơn; nhận thức, trách nhiệm của cấp ủy, tổ chức đảng và HTCT về CTDV được nâng cao; coi trọng việc lắng nghe, nắm, dự báo tình hình và giải quyết những nguyện vọng, kiến nghị chính đáng, bức xúc của nhân dân góp phần củng cố, tăng cường mối quan hệ mật thiết giữa Đảng với nhân dân và pháy huy vai trò của nhân dân trong tham gia xây dựng Đảng; </a:t>
            </a:r>
            <a:endParaRPr lang="en-US" sz="3000"/>
          </a:p>
        </p:txBody>
      </p:sp>
    </p:spTree>
    <p:extLst>
      <p:ext uri="{BB962C8B-B14F-4D97-AF65-F5344CB8AC3E}">
        <p14:creationId xmlns:p14="http://schemas.microsoft.com/office/powerpoint/2010/main" val="14439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00082"/>
            <a:ext cx="8947150" cy="830997"/>
          </a:xfrm>
          <a:prstGeom prst="rect">
            <a:avLst/>
          </a:prstGeom>
        </p:spPr>
        <p:txBody>
          <a:bodyPr wrap="square">
            <a:spAutoFit/>
          </a:bodyPr>
          <a:lstStyle/>
          <a:p>
            <a:pPr algn="just" fontAlgn="base"/>
            <a:r>
              <a:rPr lang="en-US" sz="2400" b="1">
                <a:solidFill>
                  <a:srgbClr val="FFFF00"/>
                </a:solidFill>
                <a:latin typeface="Times New Roman" panose="02020603050405020304" pitchFamily="18" charset="0"/>
                <a:cs typeface="Times New Roman" panose="02020603050405020304" pitchFamily="18" charset="0"/>
              </a:rPr>
              <a:t>IV. ĐÁNH GIÁ CÔNG TÁC </a:t>
            </a:r>
            <a:r>
              <a:rPr lang="en-US" sz="2400" b="1" smtClean="0">
                <a:solidFill>
                  <a:srgbClr val="FFFF00"/>
                </a:solidFill>
                <a:latin typeface="Times New Roman" panose="02020603050405020304" pitchFamily="18" charset="0"/>
                <a:cs typeface="Times New Roman" panose="02020603050405020304" pitchFamily="18" charset="0"/>
              </a:rPr>
              <a:t>DÂN </a:t>
            </a:r>
            <a:r>
              <a:rPr lang="en-US" sz="2400" b="1">
                <a:solidFill>
                  <a:srgbClr val="FFFF00"/>
                </a:solidFill>
                <a:latin typeface="Times New Roman" panose="02020603050405020304" pitchFamily="18" charset="0"/>
                <a:cs typeface="Times New Roman" panose="02020603050405020304" pitchFamily="18" charset="0"/>
              </a:rPr>
              <a:t>VẬN CỦA ĐẢNG BỘ TỈNH </a:t>
            </a:r>
            <a:endParaRPr lang="en-US" sz="2400" b="1" smtClean="0">
              <a:solidFill>
                <a:srgbClr val="FFFF00"/>
              </a:solidFill>
              <a:latin typeface="Times New Roman" panose="02020603050405020304" pitchFamily="18" charset="0"/>
              <a:cs typeface="Times New Roman" panose="02020603050405020304" pitchFamily="18" charset="0"/>
            </a:endParaRPr>
          </a:p>
          <a:p>
            <a:pPr fontAlgn="base"/>
            <a:r>
              <a:rPr lang="en-US" sz="2400" b="1" smtClean="0">
                <a:solidFill>
                  <a:srgbClr val="FFFF00"/>
                </a:solidFill>
                <a:latin typeface="Times New Roman" panose="02020603050405020304" pitchFamily="18" charset="0"/>
                <a:cs typeface="Times New Roman" panose="02020603050405020304" pitchFamily="18" charset="0"/>
              </a:rPr>
              <a:t>     GIAI </a:t>
            </a:r>
            <a:r>
              <a:rPr lang="en-US" sz="2400" b="1">
                <a:solidFill>
                  <a:srgbClr val="FFFF00"/>
                </a:solidFill>
                <a:latin typeface="Times New Roman" panose="02020603050405020304" pitchFamily="18" charset="0"/>
                <a:cs typeface="Times New Roman" panose="02020603050405020304" pitchFamily="18" charset="0"/>
              </a:rPr>
              <a:t>ĐOẠN 2015-2020 </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91570" y="1453399"/>
            <a:ext cx="10562230" cy="4524315"/>
          </a:xfrm>
          <a:prstGeom prst="rect">
            <a:avLst/>
          </a:prstGeom>
        </p:spPr>
        <p:txBody>
          <a:bodyPr wrap="square">
            <a:spAutoFit/>
          </a:bodyPr>
          <a:lstStyle/>
          <a:p>
            <a:pPr algn="just" fontAlgn="base"/>
            <a:r>
              <a:rPr lang="vi-VN" sz="3000">
                <a:latin typeface="Times New Roman" pitchFamily="18" charset="0"/>
                <a:cs typeface="Times New Roman" pitchFamily="18" charset="0"/>
              </a:rPr>
              <a:t>Sau 5 năm thực hiện Nghị quyết Đại hội XII của Đảng, Nghị quyết Đại hội XVI Đảng bộ tỉnh được đánh giá là</a:t>
            </a:r>
            <a:r>
              <a:rPr lang="vi-VN" sz="3000" smtClean="0">
                <a:latin typeface="Times New Roman" pitchFamily="18" charset="0"/>
                <a:cs typeface="Times New Roman" pitchFamily="18" charset="0"/>
              </a:rPr>
              <a:t>:</a:t>
            </a:r>
            <a:endParaRPr lang="en-US" sz="3000" smtClean="0">
              <a:latin typeface="Times New Roman" pitchFamily="18" charset="0"/>
              <a:cs typeface="Times New Roman" pitchFamily="18" charset="0"/>
            </a:endParaRPr>
          </a:p>
          <a:p>
            <a:pPr algn="just" fontAlgn="base"/>
            <a:r>
              <a:rPr lang="vi-VN" sz="3000" b="1">
                <a:latin typeface="Times New Roman" pitchFamily="18" charset="0"/>
                <a:cs typeface="Times New Roman" pitchFamily="18" charset="0"/>
              </a:rPr>
              <a:t>1. Ưu điểm</a:t>
            </a:r>
            <a:endParaRPr lang="en-US" sz="3000">
              <a:latin typeface="Times New Roman" pitchFamily="18" charset="0"/>
              <a:cs typeface="Times New Roman" pitchFamily="18" charset="0"/>
            </a:endParaRPr>
          </a:p>
          <a:p>
            <a:pPr algn="just" fontAlgn="base"/>
            <a:r>
              <a:rPr lang="vi-VN" sz="3000" smtClean="0">
                <a:latin typeface="Times New Roman" pitchFamily="18" charset="0"/>
                <a:cs typeface="Times New Roman" pitchFamily="18" charset="0"/>
              </a:rPr>
              <a:t>     CTDV </a:t>
            </a:r>
            <a:r>
              <a:rPr lang="vi-VN" sz="3000">
                <a:latin typeface="Times New Roman" pitchFamily="18" charset="0"/>
                <a:cs typeface="Times New Roman" pitchFamily="18" charset="0"/>
              </a:rPr>
              <a:t>của chính quyền được đẩy mạnh và thực hiện khá đồng bộ ở các cấp, ngành tạo chuyển biến về nhận thức và nâng cao trách nhiệm phục vụ nhân dân của đội ngũ CBCC-VC; phong trào thi đua “</a:t>
            </a:r>
            <a:r>
              <a:rPr lang="vi-VN" sz="3000" i="1">
                <a:latin typeface="Times New Roman" pitchFamily="18" charset="0"/>
                <a:cs typeface="Times New Roman" pitchFamily="18" charset="0"/>
              </a:rPr>
              <a:t>Dân vận khéo</a:t>
            </a:r>
            <a:r>
              <a:rPr lang="vi-VN" sz="3000">
                <a:latin typeface="Times New Roman" pitchFamily="18" charset="0"/>
                <a:cs typeface="Times New Roman" pitchFamily="18" charset="0"/>
              </a:rPr>
              <a:t>” được mở rộng; công tác tiếp dân và đối thoại trực tiếp với nhân dân của người đứng đầu cấp ủy, chính quyền từng bước đi vào nền nếp...</a:t>
            </a:r>
            <a:endParaRPr lang="en-US" sz="3000">
              <a:latin typeface="Times New Roman" pitchFamily="18" charset="0"/>
              <a:cs typeface="Times New Roman" pitchFamily="18" charset="0"/>
            </a:endParaRPr>
          </a:p>
          <a:p>
            <a:pPr fontAlgn="base"/>
            <a:endParaRPr lang="en-US"/>
          </a:p>
        </p:txBody>
      </p:sp>
    </p:spTree>
    <p:extLst>
      <p:ext uri="{BB962C8B-B14F-4D97-AF65-F5344CB8AC3E}">
        <p14:creationId xmlns:p14="http://schemas.microsoft.com/office/powerpoint/2010/main" val="245938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00082"/>
            <a:ext cx="8947150" cy="830997"/>
          </a:xfrm>
          <a:prstGeom prst="rect">
            <a:avLst/>
          </a:prstGeom>
        </p:spPr>
        <p:txBody>
          <a:bodyPr wrap="square">
            <a:spAutoFit/>
          </a:bodyPr>
          <a:lstStyle/>
          <a:p>
            <a:pPr algn="just" fontAlgn="base"/>
            <a:r>
              <a:rPr lang="en-US" sz="2400" b="1">
                <a:solidFill>
                  <a:srgbClr val="FFFF00"/>
                </a:solidFill>
                <a:latin typeface="Times New Roman" panose="02020603050405020304" pitchFamily="18" charset="0"/>
                <a:cs typeface="Times New Roman" panose="02020603050405020304" pitchFamily="18" charset="0"/>
              </a:rPr>
              <a:t>IV. ĐÁNH GIÁ CÔNG TÁC </a:t>
            </a:r>
            <a:r>
              <a:rPr lang="en-US" sz="2400" b="1" smtClean="0">
                <a:solidFill>
                  <a:srgbClr val="FFFF00"/>
                </a:solidFill>
                <a:latin typeface="Times New Roman" panose="02020603050405020304" pitchFamily="18" charset="0"/>
                <a:cs typeface="Times New Roman" panose="02020603050405020304" pitchFamily="18" charset="0"/>
              </a:rPr>
              <a:t>DÂN </a:t>
            </a:r>
            <a:r>
              <a:rPr lang="en-US" sz="2400" b="1">
                <a:solidFill>
                  <a:srgbClr val="FFFF00"/>
                </a:solidFill>
                <a:latin typeface="Times New Roman" panose="02020603050405020304" pitchFamily="18" charset="0"/>
                <a:cs typeface="Times New Roman" panose="02020603050405020304" pitchFamily="18" charset="0"/>
              </a:rPr>
              <a:t>VẬN CỦA ĐẢNG BỘ TỈNH </a:t>
            </a:r>
            <a:endParaRPr lang="en-US" sz="2400" b="1" smtClean="0">
              <a:solidFill>
                <a:srgbClr val="FFFF00"/>
              </a:solidFill>
              <a:latin typeface="Times New Roman" panose="02020603050405020304" pitchFamily="18" charset="0"/>
              <a:cs typeface="Times New Roman" panose="02020603050405020304" pitchFamily="18" charset="0"/>
            </a:endParaRPr>
          </a:p>
          <a:p>
            <a:pPr fontAlgn="base"/>
            <a:r>
              <a:rPr lang="en-US" sz="2400" b="1" smtClean="0">
                <a:solidFill>
                  <a:srgbClr val="FFFF00"/>
                </a:solidFill>
                <a:latin typeface="Times New Roman" panose="02020603050405020304" pitchFamily="18" charset="0"/>
                <a:cs typeface="Times New Roman" panose="02020603050405020304" pitchFamily="18" charset="0"/>
              </a:rPr>
              <a:t>     GIAI </a:t>
            </a:r>
            <a:r>
              <a:rPr lang="en-US" sz="2400" b="1">
                <a:solidFill>
                  <a:srgbClr val="FFFF00"/>
                </a:solidFill>
                <a:latin typeface="Times New Roman" panose="02020603050405020304" pitchFamily="18" charset="0"/>
                <a:cs typeface="Times New Roman" panose="02020603050405020304" pitchFamily="18" charset="0"/>
              </a:rPr>
              <a:t>ĐOẠN 2015-2020 </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0400" y="949905"/>
            <a:ext cx="2959100" cy="553998"/>
          </a:xfrm>
          <a:prstGeom prst="rect">
            <a:avLst/>
          </a:prstGeom>
          <a:noFill/>
        </p:spPr>
        <p:txBody>
          <a:bodyPr wrap="square" rtlCol="0">
            <a:spAutoFit/>
          </a:bodyPr>
          <a:lstStyle/>
          <a:p>
            <a:pPr fontAlgn="base"/>
            <a:r>
              <a:rPr lang="vi-VN" sz="3000" b="1" smtClean="0">
                <a:latin typeface="Times New Roman" pitchFamily="18" charset="0"/>
                <a:cs typeface="Times New Roman" pitchFamily="18" charset="0"/>
              </a:rPr>
              <a:t>1. Ưu điểm</a:t>
            </a:r>
            <a:endParaRPr lang="en-US" sz="3000">
              <a:latin typeface="Times New Roman" pitchFamily="18" charset="0"/>
              <a:cs typeface="Times New Roman" pitchFamily="18" charset="0"/>
            </a:endParaRPr>
          </a:p>
        </p:txBody>
      </p:sp>
      <p:sp>
        <p:nvSpPr>
          <p:cNvPr id="2" name="Rectangle 1"/>
          <p:cNvSpPr/>
          <p:nvPr/>
        </p:nvSpPr>
        <p:spPr>
          <a:xfrm>
            <a:off x="660399" y="1404500"/>
            <a:ext cx="10791371" cy="4708981"/>
          </a:xfrm>
          <a:prstGeom prst="rect">
            <a:avLst/>
          </a:prstGeom>
        </p:spPr>
        <p:txBody>
          <a:bodyPr wrap="square">
            <a:spAutoFit/>
          </a:bodyPr>
          <a:lstStyle/>
          <a:p>
            <a:pPr indent="457200" algn="just" fontAlgn="base"/>
            <a:r>
              <a:rPr lang="vi-VN" sz="3000">
                <a:latin typeface="Times New Roman" panose="02020603050405020304" pitchFamily="18" charset="0"/>
                <a:ea typeface="Times New Roman" panose="02020603050405020304" pitchFamily="18" charset="0"/>
              </a:rPr>
              <a:t>Các cấp ủy, tổ chức đảng trong tỉnh làm tốt công tác quán triệt, tuyên truyền, triển khai, hướng dẫn, chỉ đạo, đôn đốc, kiểm tra, giám sát, sơ kết, tổng kết thực tiễn việc thực hiện các quan điểm, chủ trương, nghị quyết, chỉ thị, quy định, quyết định, kết luận của Đảng, Nhà nước liên quan đến lĩnh vực CTDV, công tác dân tộc, tôn giáo, xây dựng và thực hiện QCDC ở cơ sở, CTDV của các lực lượng vũ trang và công tác hội quần chúng;</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phát</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huy</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hiệu</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quả</a:t>
            </a:r>
            <a:r>
              <a:rPr lang="en-US" sz="3000">
                <a:latin typeface="Times New Roman" panose="02020603050405020304" pitchFamily="18" charset="0"/>
                <a:ea typeface="Times New Roman" panose="02020603050405020304" pitchFamily="18" charset="0"/>
              </a:rPr>
              <a:t>,</a:t>
            </a:r>
            <a:r>
              <a:rPr lang="vi-VN" sz="3000">
                <a:latin typeface="Times New Roman" panose="02020603050405020304" pitchFamily="18" charset="0"/>
                <a:ea typeface="Times New Roman" panose="02020603050405020304" pitchFamily="18" charset="0"/>
              </a:rPr>
              <a:t> vai trò</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trách</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nhiệm</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của</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cả</a:t>
            </a:r>
            <a:r>
              <a:rPr lang="en-US" sz="3000">
                <a:latin typeface="Times New Roman" panose="02020603050405020304" pitchFamily="18" charset="0"/>
                <a:ea typeface="Times New Roman" panose="02020603050405020304" pitchFamily="18" charset="0"/>
              </a:rPr>
              <a:t> HTCT</a:t>
            </a:r>
            <a:r>
              <a:rPr lang="vi-VN" sz="3000">
                <a:latin typeface="Times New Roman" panose="02020603050405020304" pitchFamily="18" charset="0"/>
                <a:ea typeface="Times New Roman" panose="02020603050405020304" pitchFamily="18" charset="0"/>
              </a:rPr>
              <a:t>; cấp ủy viên, người đứng đầu</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và</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đảng</a:t>
            </a:r>
            <a:r>
              <a:rPr lang="en-US" sz="3000">
                <a:latin typeface="Times New Roman" panose="02020603050405020304" pitchFamily="18" charset="0"/>
                <a:ea typeface="Times New Roman" panose="02020603050405020304" pitchFamily="18" charset="0"/>
              </a:rPr>
              <a:t> </a:t>
            </a:r>
            <a:r>
              <a:rPr lang="en-US" sz="3000" err="1">
                <a:latin typeface="Times New Roman" panose="02020603050405020304" pitchFamily="18" charset="0"/>
                <a:ea typeface="Times New Roman" panose="02020603050405020304" pitchFamily="18" charset="0"/>
              </a:rPr>
              <a:t>viên</a:t>
            </a:r>
            <a:r>
              <a:rPr lang="vi-VN" sz="3000">
                <a:latin typeface="Times New Roman" panose="02020603050405020304" pitchFamily="18" charset="0"/>
                <a:ea typeface="Times New Roman" panose="02020603050405020304" pitchFamily="18" charset="0"/>
              </a:rPr>
              <a:t> trong thực hiện nhiệm vụ CTDV</a:t>
            </a:r>
            <a:r>
              <a:rPr lang="vi-VN" sz="3000" smtClean="0">
                <a:latin typeface="Times New Roman" panose="02020603050405020304" pitchFamily="18" charset="0"/>
                <a:ea typeface="Times New Roman" panose="02020603050405020304" pitchFamily="18" charset="0"/>
              </a:rPr>
              <a:t>;</a:t>
            </a:r>
          </a:p>
          <a:p>
            <a:pPr indent="457200" algn="just" fontAlgn="base"/>
            <a:r>
              <a:rPr lang="vi-VN" sz="3000" smtClean="0">
                <a:solidFill>
                  <a:srgbClr val="0000CC"/>
                </a:solidFill>
                <a:latin typeface="Times New Roman" panose="02020603050405020304" pitchFamily="18" charset="0"/>
                <a:ea typeface="Times New Roman" panose="02020603050405020304" pitchFamily="18" charset="0"/>
              </a:rPr>
              <a:t> </a:t>
            </a:r>
            <a:endParaRPr lang="en-US" sz="3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701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24713"/>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00082"/>
            <a:ext cx="8947150" cy="954107"/>
          </a:xfrm>
          <a:prstGeom prst="rect">
            <a:avLst/>
          </a:prstGeom>
        </p:spPr>
        <p:txBody>
          <a:bodyPr wrap="square">
            <a:spAutoFit/>
          </a:bodyPr>
          <a:lstStyle/>
          <a:p>
            <a:pPr algn="just" fontAlgn="base"/>
            <a:r>
              <a:rPr lang="en-US" sz="2800" b="1">
                <a:solidFill>
                  <a:srgbClr val="FFFF00"/>
                </a:solidFill>
                <a:latin typeface="Times New Roman" panose="02020603050405020304" pitchFamily="18" charset="0"/>
                <a:cs typeface="Times New Roman" panose="02020603050405020304" pitchFamily="18" charset="0"/>
              </a:rPr>
              <a:t>IV. ĐÁNH GIÁ CÔNG TÁC </a:t>
            </a:r>
            <a:r>
              <a:rPr lang="en-US" sz="2800" b="1" smtClean="0">
                <a:solidFill>
                  <a:srgbClr val="FFFF00"/>
                </a:solidFill>
                <a:latin typeface="Times New Roman" panose="02020603050405020304" pitchFamily="18" charset="0"/>
                <a:cs typeface="Times New Roman" panose="02020603050405020304" pitchFamily="18" charset="0"/>
              </a:rPr>
              <a:t>DÂN </a:t>
            </a:r>
            <a:r>
              <a:rPr lang="en-US" sz="2800" b="1">
                <a:solidFill>
                  <a:srgbClr val="FFFF00"/>
                </a:solidFill>
                <a:latin typeface="Times New Roman" panose="02020603050405020304" pitchFamily="18" charset="0"/>
                <a:cs typeface="Times New Roman" panose="02020603050405020304" pitchFamily="18" charset="0"/>
              </a:rPr>
              <a:t>VẬN CỦA ĐẢNG BỘ TỈNH </a:t>
            </a:r>
            <a:r>
              <a:rPr lang="en-US" sz="2800" b="1" smtClean="0">
                <a:solidFill>
                  <a:srgbClr val="FFFF00"/>
                </a:solidFill>
                <a:latin typeface="Times New Roman" panose="02020603050405020304" pitchFamily="18" charset="0"/>
                <a:cs typeface="Times New Roman" panose="02020603050405020304" pitchFamily="18" charset="0"/>
              </a:rPr>
              <a:t>GIAI </a:t>
            </a:r>
            <a:r>
              <a:rPr lang="en-US" sz="2800" b="1">
                <a:solidFill>
                  <a:srgbClr val="FFFF00"/>
                </a:solidFill>
                <a:latin typeface="Times New Roman" panose="02020603050405020304" pitchFamily="18" charset="0"/>
                <a:cs typeface="Times New Roman" panose="02020603050405020304" pitchFamily="18" charset="0"/>
              </a:rPr>
              <a:t>ĐOẠN 2015-2020 </a:t>
            </a:r>
            <a:endParaRPr lang="en-US" sz="28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0400" y="949905"/>
            <a:ext cx="2959100" cy="553998"/>
          </a:xfrm>
          <a:prstGeom prst="rect">
            <a:avLst/>
          </a:prstGeom>
          <a:noFill/>
        </p:spPr>
        <p:txBody>
          <a:bodyPr wrap="square" rtlCol="0">
            <a:spAutoFit/>
          </a:bodyPr>
          <a:lstStyle/>
          <a:p>
            <a:pPr fontAlgn="base"/>
            <a:r>
              <a:rPr lang="vi-VN" sz="3000" b="1" smtClean="0">
                <a:latin typeface="Times New Roman" pitchFamily="18" charset="0"/>
                <a:cs typeface="Times New Roman" pitchFamily="18" charset="0"/>
              </a:rPr>
              <a:t>1. Ưu điểm</a:t>
            </a:r>
            <a:endParaRPr lang="en-US" sz="3000">
              <a:latin typeface="Times New Roman" pitchFamily="18" charset="0"/>
              <a:cs typeface="Times New Roman" pitchFamily="18" charset="0"/>
            </a:endParaRPr>
          </a:p>
        </p:txBody>
      </p:sp>
      <p:sp>
        <p:nvSpPr>
          <p:cNvPr id="2" name="Rectangle 1"/>
          <p:cNvSpPr/>
          <p:nvPr/>
        </p:nvSpPr>
        <p:spPr>
          <a:xfrm>
            <a:off x="660399" y="1404500"/>
            <a:ext cx="10791371" cy="4247317"/>
          </a:xfrm>
          <a:prstGeom prst="rect">
            <a:avLst/>
          </a:prstGeom>
        </p:spPr>
        <p:txBody>
          <a:bodyPr wrap="square">
            <a:spAutoFit/>
          </a:bodyPr>
          <a:lstStyle/>
          <a:p>
            <a:pPr indent="457200" algn="just" fontAlgn="base"/>
            <a:r>
              <a:rPr lang="vi-VN" sz="3000" smtClean="0">
                <a:latin typeface="Times New Roman" panose="02020603050405020304" pitchFamily="18" charset="0"/>
                <a:ea typeface="Times New Roman" panose="02020603050405020304" pitchFamily="18" charset="0"/>
              </a:rPr>
              <a:t>; </a:t>
            </a:r>
            <a:r>
              <a:rPr lang="vi-VN" sz="3000">
                <a:latin typeface="Times New Roman" panose="02020603050405020304" pitchFamily="18" charset="0"/>
                <a:ea typeface="Times New Roman" panose="02020603050405020304" pitchFamily="18" charset="0"/>
              </a:rPr>
              <a:t>nhiều phong trào, cuộc vận động, phong trào thi đua “</a:t>
            </a:r>
            <a:r>
              <a:rPr lang="vi-VN" sz="3000" i="1">
                <a:latin typeface="Times New Roman" panose="02020603050405020304" pitchFamily="18" charset="0"/>
                <a:ea typeface="Times New Roman" panose="02020603050405020304" pitchFamily="18" charset="0"/>
              </a:rPr>
              <a:t>Dân vận khéo</a:t>
            </a:r>
            <a:r>
              <a:rPr lang="vi-VN" sz="3000">
                <a:latin typeface="Times New Roman" panose="02020603050405020304" pitchFamily="18" charset="0"/>
                <a:ea typeface="Times New Roman" panose="02020603050405020304" pitchFamily="18" charset="0"/>
              </a:rPr>
              <a:t>” thu hút đông </a:t>
            </a:r>
            <a:r>
              <a:rPr lang="vi-VN" sz="3000" smtClean="0">
                <a:latin typeface="Times New Roman" panose="02020603050405020304" pitchFamily="18" charset="0"/>
                <a:ea typeface="Times New Roman" panose="02020603050405020304" pitchFamily="18" charset="0"/>
              </a:rPr>
              <a:t>đảo </a:t>
            </a:r>
            <a:r>
              <a:rPr lang="vi-VN" sz="3000">
                <a:latin typeface="Times New Roman" panose="02020603050405020304" pitchFamily="18" charset="0"/>
                <a:ea typeface="Times New Roman" panose="02020603050405020304" pitchFamily="18" charset="0"/>
              </a:rPr>
              <a:t>các tầng lớp nhân dân tham gia tạo sự lan tỏa tích cực trong công đồng xã hội. CTDV của chính quyền các cấp có bước tiến bộ rõ nét trong cụ thể hóa thực hiện các chủ trương, nghị quyết của Đảng thành các chương trình, đề án phát triển KT-XH phù hợp với thực tiễn của địa phương, đảm bảo xuất phát từ lợi ích, nguyện vọng chính đáng của nhân dân... góp phần giữ vững an ninh chính trị, trật tự an toàn xã hội, củng cố niềm tin và mối quan hệ mật thiết giữa nhân dân với Đảng và chính quyền</a:t>
            </a:r>
            <a:r>
              <a:rPr lang="vi-VN" sz="2400">
                <a:latin typeface="Times New Roman" panose="02020603050405020304" pitchFamily="18" charset="0"/>
                <a:ea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18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226"/>
            <a:ext cx="8947150" cy="954107"/>
          </a:xfrm>
          <a:prstGeom prst="rect">
            <a:avLst/>
          </a:prstGeom>
        </p:spPr>
        <p:txBody>
          <a:bodyPr wrap="square">
            <a:spAutoFit/>
          </a:bodyPr>
          <a:lstStyle/>
          <a:p>
            <a:pPr algn="just" fontAlgn="base"/>
            <a:r>
              <a:rPr lang="en-US" sz="2800" b="1">
                <a:solidFill>
                  <a:srgbClr val="FFFF00"/>
                </a:solidFill>
                <a:latin typeface="Times New Roman" panose="02020603050405020304" pitchFamily="18" charset="0"/>
                <a:cs typeface="Times New Roman" panose="02020603050405020304" pitchFamily="18" charset="0"/>
              </a:rPr>
              <a:t>IV. ĐÁNH GIÁ CÔNG TÁC </a:t>
            </a:r>
            <a:r>
              <a:rPr lang="en-US" sz="2800" b="1" smtClean="0">
                <a:solidFill>
                  <a:srgbClr val="FFFF00"/>
                </a:solidFill>
                <a:latin typeface="Times New Roman" panose="02020603050405020304" pitchFamily="18" charset="0"/>
                <a:cs typeface="Times New Roman" panose="02020603050405020304" pitchFamily="18" charset="0"/>
              </a:rPr>
              <a:t>DÂN </a:t>
            </a:r>
            <a:r>
              <a:rPr lang="en-US" sz="2800" b="1">
                <a:solidFill>
                  <a:srgbClr val="FFFF00"/>
                </a:solidFill>
                <a:latin typeface="Times New Roman" panose="02020603050405020304" pitchFamily="18" charset="0"/>
                <a:cs typeface="Times New Roman" panose="02020603050405020304" pitchFamily="18" charset="0"/>
              </a:rPr>
              <a:t>VẬN CỦA ĐẢNG BỘ TỈNH </a:t>
            </a:r>
            <a:r>
              <a:rPr lang="en-US" sz="2800" b="1" smtClean="0">
                <a:solidFill>
                  <a:srgbClr val="FFFF00"/>
                </a:solidFill>
                <a:latin typeface="Times New Roman" panose="02020603050405020304" pitchFamily="18" charset="0"/>
                <a:cs typeface="Times New Roman" panose="02020603050405020304" pitchFamily="18" charset="0"/>
              </a:rPr>
              <a:t>GIAI </a:t>
            </a:r>
            <a:r>
              <a:rPr lang="en-US" sz="2800" b="1">
                <a:solidFill>
                  <a:srgbClr val="FFFF00"/>
                </a:solidFill>
                <a:latin typeface="Times New Roman" panose="02020603050405020304" pitchFamily="18" charset="0"/>
                <a:cs typeface="Times New Roman" panose="02020603050405020304" pitchFamily="18" charset="0"/>
              </a:rPr>
              <a:t>ĐOẠN 2015-2020 </a:t>
            </a:r>
            <a:endParaRPr lang="en-US" sz="28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60400" y="878312"/>
            <a:ext cx="2959100" cy="553998"/>
          </a:xfrm>
          <a:prstGeom prst="rect">
            <a:avLst/>
          </a:prstGeom>
          <a:noFill/>
        </p:spPr>
        <p:txBody>
          <a:bodyPr wrap="square" rtlCol="0">
            <a:spAutoFit/>
          </a:bodyPr>
          <a:lstStyle/>
          <a:p>
            <a:pPr fontAlgn="base"/>
            <a:r>
              <a:rPr lang="vi-VN" sz="3000" b="1">
                <a:latin typeface="Times New Roman" pitchFamily="18" charset="0"/>
                <a:cs typeface="Times New Roman" pitchFamily="18" charset="0"/>
              </a:rPr>
              <a:t>2. Hạn chế</a:t>
            </a:r>
            <a:endParaRPr lang="en-US" sz="3000">
              <a:latin typeface="Times New Roman" pitchFamily="18" charset="0"/>
              <a:cs typeface="Times New Roman" pitchFamily="18" charset="0"/>
            </a:endParaRPr>
          </a:p>
        </p:txBody>
      </p:sp>
      <p:sp>
        <p:nvSpPr>
          <p:cNvPr id="2" name="Rectangle 1"/>
          <p:cNvSpPr/>
          <p:nvPr/>
        </p:nvSpPr>
        <p:spPr>
          <a:xfrm>
            <a:off x="484032" y="1295644"/>
            <a:ext cx="11417643" cy="4708981"/>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Bên </a:t>
            </a:r>
            <a:r>
              <a:rPr lang="vi-VN" sz="3000">
                <a:latin typeface="Times New Roman" pitchFamily="18" charset="0"/>
                <a:cs typeface="Times New Roman" pitchFamily="18" charset="0"/>
              </a:rPr>
              <a:t>cạnh những ưu điểm nổi bật nêu trên, CTDV còn bọc lộ những hạn chế đó là: Một số cấp ủy, tổ chức đảng còn xem nhẹ CTDV; việc nắm, đánh giá, dự báo tình hình nhân dân có lúc, có nơi còn thiếu kịp thời; công tác vận động, tuyên truyền đường lối, chủ trương của Đảng, chính sách pháp luật của Nhà nước, nhất là những vấn đề bức xúc, kiến nghị liên quan đến quyền, lợi ích hợp pháp và trách nhiệm của người dân còn một số bất cập, hạn chế; việc đổi mới nội dung, phương thức hoạt động, tập hợp, xây dựng khối đại đoàn kết dân tộc chưa được đáp ứng yêu cầu trong tình hình mới; vai trò giám sát, phản biện xã hội của MTTQ và các đoàn thể nhân dân còn chưa thường xuyên, hiệu quả </a:t>
            </a:r>
            <a:r>
              <a:rPr lang="en-US" sz="3000" err="1">
                <a:latin typeface="Times New Roman" pitchFamily="18" charset="0"/>
                <a:cs typeface="Times New Roman" pitchFamily="18" charset="0"/>
              </a:rPr>
              <a:t>còn</a:t>
            </a:r>
            <a:r>
              <a:rPr lang="en-US" sz="3000">
                <a:latin typeface="Times New Roman" pitchFamily="18" charset="0"/>
                <a:cs typeface="Times New Roman" pitchFamily="18" charset="0"/>
              </a:rPr>
              <a:t> </a:t>
            </a:r>
            <a:r>
              <a:rPr lang="vi-VN" sz="3000" smtClean="0">
                <a:latin typeface="Times New Roman" pitchFamily="18" charset="0"/>
                <a:cs typeface="Times New Roman" pitchFamily="18" charset="0"/>
              </a:rPr>
              <a:t>thấp...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56660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39950" y="100082"/>
            <a:ext cx="8947150" cy="954107"/>
          </a:xfrm>
          <a:prstGeom prst="rect">
            <a:avLst/>
          </a:prstGeom>
        </p:spPr>
        <p:txBody>
          <a:bodyPr wrap="square">
            <a:spAutoFit/>
          </a:bodyPr>
          <a:lstStyle/>
          <a:p>
            <a:pPr algn="just" fontAlgn="base"/>
            <a:r>
              <a:rPr lang="en-US" sz="2800" b="1">
                <a:solidFill>
                  <a:srgbClr val="FFFF00"/>
                </a:solidFill>
                <a:latin typeface="Times New Roman" panose="02020603050405020304" pitchFamily="18" charset="0"/>
                <a:cs typeface="Times New Roman" panose="02020603050405020304" pitchFamily="18" charset="0"/>
              </a:rPr>
              <a:t>IV. ĐÁNH GIÁ CÔNG TÁC </a:t>
            </a:r>
            <a:r>
              <a:rPr lang="en-US" sz="2800" b="1" smtClean="0">
                <a:solidFill>
                  <a:srgbClr val="FFFF00"/>
                </a:solidFill>
                <a:latin typeface="Times New Roman" panose="02020603050405020304" pitchFamily="18" charset="0"/>
                <a:cs typeface="Times New Roman" panose="02020603050405020304" pitchFamily="18" charset="0"/>
              </a:rPr>
              <a:t>DÂN </a:t>
            </a:r>
            <a:r>
              <a:rPr lang="en-US" sz="2800" b="1">
                <a:solidFill>
                  <a:srgbClr val="FFFF00"/>
                </a:solidFill>
                <a:latin typeface="Times New Roman" panose="02020603050405020304" pitchFamily="18" charset="0"/>
                <a:cs typeface="Times New Roman" panose="02020603050405020304" pitchFamily="18" charset="0"/>
              </a:rPr>
              <a:t>VẬN CỦA ĐẢNG BỘ </a:t>
            </a:r>
            <a:r>
              <a:rPr lang="en-US" sz="2800" b="1" smtClean="0">
                <a:solidFill>
                  <a:srgbClr val="FFFF00"/>
                </a:solidFill>
                <a:latin typeface="Times New Roman" panose="02020603050405020304" pitchFamily="18" charset="0"/>
                <a:cs typeface="Times New Roman" panose="02020603050405020304" pitchFamily="18" charset="0"/>
              </a:rPr>
              <a:t>TỈNH GIAI </a:t>
            </a:r>
            <a:r>
              <a:rPr lang="en-US" sz="2800" b="1">
                <a:solidFill>
                  <a:srgbClr val="FFFF00"/>
                </a:solidFill>
                <a:latin typeface="Times New Roman" panose="02020603050405020304" pitchFamily="18" charset="0"/>
                <a:cs typeface="Times New Roman" panose="02020603050405020304" pitchFamily="18" charset="0"/>
              </a:rPr>
              <a:t>ĐOẠN 2015-2020 </a:t>
            </a:r>
            <a:endParaRPr lang="en-US" sz="280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69406" y="900978"/>
            <a:ext cx="2959100" cy="553998"/>
          </a:xfrm>
          <a:prstGeom prst="rect">
            <a:avLst/>
          </a:prstGeom>
          <a:noFill/>
        </p:spPr>
        <p:txBody>
          <a:bodyPr wrap="square" rtlCol="0">
            <a:spAutoFit/>
          </a:bodyPr>
          <a:lstStyle/>
          <a:p>
            <a:pPr fontAlgn="base"/>
            <a:r>
              <a:rPr lang="vi-VN" sz="3000" b="1">
                <a:latin typeface="Times New Roman" pitchFamily="18" charset="0"/>
                <a:cs typeface="Times New Roman" pitchFamily="18" charset="0"/>
              </a:rPr>
              <a:t>2. Hạn chế</a:t>
            </a:r>
            <a:endParaRPr lang="en-US" sz="3000">
              <a:latin typeface="Times New Roman" pitchFamily="18" charset="0"/>
              <a:cs typeface="Times New Roman" pitchFamily="18" charset="0"/>
            </a:endParaRPr>
          </a:p>
        </p:txBody>
      </p:sp>
      <p:sp>
        <p:nvSpPr>
          <p:cNvPr id="2" name="Rectangle 1"/>
          <p:cNvSpPr/>
          <p:nvPr/>
        </p:nvSpPr>
        <p:spPr>
          <a:xfrm>
            <a:off x="582023" y="1252897"/>
            <a:ext cx="11122297" cy="4734611"/>
          </a:xfrm>
          <a:prstGeom prst="rect">
            <a:avLst/>
          </a:prstGeom>
        </p:spPr>
        <p:txBody>
          <a:bodyPr wrap="square">
            <a:spAutoFit/>
          </a:bodyPr>
          <a:lstStyle/>
          <a:p>
            <a:pPr algn="just" fontAlgn="base"/>
            <a:r>
              <a:rPr lang="vi-VN" sz="3000" smtClean="0">
                <a:latin typeface="Times New Roman" pitchFamily="18" charset="0"/>
                <a:cs typeface="Times New Roman" pitchFamily="18" charset="0"/>
              </a:rPr>
              <a:t>   Nhận </a:t>
            </a:r>
            <a:r>
              <a:rPr lang="vi-VN" sz="3000">
                <a:latin typeface="Times New Roman" pitchFamily="18" charset="0"/>
                <a:cs typeface="Times New Roman" pitchFamily="18" charset="0"/>
              </a:rPr>
              <a:t>thức, trách nhiệm của một số cấp ủy trong tỉnh về CTDV còn chưa được quan tâm đầy đủ; sự phối hợp giữa các tổ chức trong HTCT về lĩnh vực CTDV có lúc còn thiếu đồng bộ, chặt chẽ; việc xây dựng và thực hiện QCDC ở cơ sở trong các loại hình còn chưa đồng đều, hiệu quả còn hạn chế; CTDV chính quyền, cải cách thủ tục hành chính liên quan đến người dân và doanh nghiệp có mặt còn chậm, kết quả chưa cao; vẫn còn tình trạng một bộ phận CBCC-VC nhũng nhiễu, gây phiền hà cho người dân và doanh nghiệp; công tác đi cơ sở nắm tình hình nhân dân và giải quyết những vấn đề liên quan đến người dân còn thiếu kịp thời.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2159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0"/>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5500" y="15168"/>
            <a:ext cx="8947150" cy="954107"/>
          </a:xfrm>
          <a:prstGeom prst="rect">
            <a:avLst/>
          </a:prstGeom>
        </p:spPr>
        <p:txBody>
          <a:bodyPr wrap="square">
            <a:spAutoFit/>
          </a:bodyPr>
          <a:lstStyle/>
          <a:p>
            <a:pPr algn="just" fontAlgn="base"/>
            <a:r>
              <a:rPr lang="vi-VN" sz="2800" b="1" spc="-4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 CÔNG TÁC DÂN VẬN CỦA ĐẢNG TRONG GIAI ĐOẠN HIỆN NAY</a:t>
            </a:r>
            <a:endParaRPr lang="en-US" sz="280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80143" y="1361440"/>
            <a:ext cx="10573657" cy="4247317"/>
          </a:xfrm>
          <a:prstGeom prst="rect">
            <a:avLst/>
          </a:prstGeom>
        </p:spPr>
        <p:txBody>
          <a:bodyPr wrap="square">
            <a:spAutoFit/>
          </a:bodyPr>
          <a:lstStyle/>
          <a:p>
            <a:pPr algn="just" fontAlgn="base"/>
            <a:r>
              <a:rPr lang="en-US" sz="3000" b="1">
                <a:latin typeface="Times New Roman" pitchFamily="18" charset="0"/>
                <a:cs typeface="Times New Roman" pitchFamily="18" charset="0"/>
              </a:rPr>
              <a:t>1. </a:t>
            </a:r>
            <a:r>
              <a:rPr lang="vi-VN" sz="3000" b="1">
                <a:latin typeface="Times New Roman" pitchFamily="18" charset="0"/>
                <a:cs typeface="Times New Roman" pitchFamily="18" charset="0"/>
              </a:rPr>
              <a:t>Văn kiện Đại hội XIII của Đảng</a:t>
            </a:r>
            <a:endParaRPr lang="en-US" sz="3000">
              <a:latin typeface="Times New Roman" pitchFamily="18" charset="0"/>
              <a:cs typeface="Times New Roman" pitchFamily="18" charset="0"/>
            </a:endParaRPr>
          </a:p>
          <a:p>
            <a:pPr algn="just" fontAlgn="base"/>
            <a:r>
              <a:rPr lang="en-US" sz="3000">
                <a:latin typeface="Times New Roman" pitchFamily="18" charset="0"/>
                <a:cs typeface="Times New Roman" pitchFamily="18" charset="0"/>
              </a:rPr>
              <a:t>“</a:t>
            </a:r>
            <a:r>
              <a:rPr lang="en-US" sz="3000" err="1">
                <a:latin typeface="Times New Roman" pitchFamily="18" charset="0"/>
                <a:cs typeface="Times New Roman" pitchFamily="18" charset="0"/>
              </a:rPr>
              <a:t>Tiếp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đổi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nêu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cả</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nhất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quan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nước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quyền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gương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mẫu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ngũ</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viên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trọng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tin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hiểu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học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có</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thắt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chặt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nữa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quan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hệ</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mật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thiết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giữa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cố</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ngừng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nâng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niềm</a:t>
            </a:r>
            <a:r>
              <a:rPr lang="en-US" sz="3000">
                <a:latin typeface="Times New Roman" pitchFamily="18" charset="0"/>
                <a:cs typeface="Times New Roman" pitchFamily="18" charset="0"/>
              </a:rPr>
              <a:t> tin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a:t>
            </a:r>
          </a:p>
        </p:txBody>
      </p:sp>
    </p:spTree>
    <p:extLst>
      <p:ext uri="{BB962C8B-B14F-4D97-AF65-F5344CB8AC3E}">
        <p14:creationId xmlns:p14="http://schemas.microsoft.com/office/powerpoint/2010/main" val="314688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617"/>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1405" y="1804086"/>
            <a:ext cx="10565223" cy="3323987"/>
          </a:xfrm>
          <a:prstGeom prst="rect">
            <a:avLst/>
          </a:prstGeom>
        </p:spPr>
        <p:txBody>
          <a:bodyPr wrap="square">
            <a:spAutoFit/>
          </a:bodyPr>
          <a:lstStyle/>
          <a:p>
            <a:pPr algn="just" fontAlgn="base"/>
            <a:r>
              <a:rPr lang="en-US" sz="3000" b="1">
                <a:latin typeface="Times New Roman" pitchFamily="18" charset="0"/>
                <a:cs typeface="Times New Roman" pitchFamily="18" charset="0"/>
              </a:rPr>
              <a:t>2. </a:t>
            </a:r>
            <a:r>
              <a:rPr lang="en-US" sz="3000" b="1" err="1">
                <a:latin typeface="Times New Roman" pitchFamily="18" charset="0"/>
                <a:cs typeface="Times New Roman" pitchFamily="18" charset="0"/>
              </a:rPr>
              <a:t>Văn</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kiện</a:t>
            </a:r>
            <a:r>
              <a:rPr lang="en-US" sz="3000" b="1">
                <a:latin typeface="Times New Roman" pitchFamily="18" charset="0"/>
                <a:cs typeface="Times New Roman" pitchFamily="18" charset="0"/>
              </a:rPr>
              <a:t> </a:t>
            </a:r>
            <a:r>
              <a:rPr lang="vi-VN" sz="3000" b="1">
                <a:latin typeface="Times New Roman" pitchFamily="18" charset="0"/>
                <a:cs typeface="Times New Roman" pitchFamily="18" charset="0"/>
              </a:rPr>
              <a:t>Đại hội XVII Đảng bộ tỉnh</a:t>
            </a:r>
            <a:endParaRPr lang="en-US" sz="3000">
              <a:latin typeface="Times New Roman" pitchFamily="18" charset="0"/>
              <a:cs typeface="Times New Roman" pitchFamily="18" charset="0"/>
            </a:endParaRPr>
          </a:p>
          <a:p>
            <a:pPr algn="just" fontAlgn="base"/>
            <a:r>
              <a:rPr lang="en-US" sz="3000">
                <a:latin typeface="Times New Roman" pitchFamily="18" charset="0"/>
                <a:cs typeface="Times New Roman" pitchFamily="18" charset="0"/>
              </a:rPr>
              <a:t>“</a:t>
            </a:r>
            <a:r>
              <a:rPr lang="en-US" sz="3000" err="1">
                <a:latin typeface="Times New Roman" pitchFamily="18" charset="0"/>
                <a:cs typeface="Times New Roman" pitchFamily="18" charset="0"/>
              </a:rPr>
              <a:t>Tiếp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đổi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chuyển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biến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mẽ</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cả</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đoàn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toàn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triển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kinh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tế</a:t>
            </a:r>
            <a:r>
              <a:rPr lang="en-US" sz="3000">
                <a:latin typeface="Times New Roman" pitchFamily="18" charset="0"/>
                <a:cs typeface="Times New Roman" pitchFamily="18" charset="0"/>
              </a:rPr>
              <a:t> - </a:t>
            </a:r>
            <a:r>
              <a:rPr lang="en-US" sz="3000" err="1">
                <a:latin typeface="Times New Roman" pitchFamily="18" charset="0"/>
                <a:cs typeface="Times New Roman" pitchFamily="18" charset="0"/>
              </a:rPr>
              <a:t>xã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 </a:t>
            </a:r>
            <a:r>
              <a:rPr lang="en-US" sz="3000" err="1">
                <a:latin typeface="Times New Roman" pitchFamily="18" charset="0"/>
                <a:cs typeface="Times New Roman" pitchFamily="18" charset="0"/>
              </a:rPr>
              <a:t>chú</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a:t>
            </a:r>
            <a:r>
              <a:rPr lang="vi-VN" sz="3000">
                <a:latin typeface="Times New Roman" pitchFamily="18" charset="0"/>
                <a:cs typeface="Times New Roman" pitchFamily="18" charset="0"/>
              </a:rPr>
              <a:t>ọ</a:t>
            </a:r>
            <a:r>
              <a:rPr lang="en-US" sz="3000" err="1">
                <a:latin typeface="Times New Roman" pitchFamily="18" charset="0"/>
                <a:cs typeface="Times New Roman" pitchFamily="18" charset="0"/>
              </a:rPr>
              <a:t>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quyền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tôn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nhất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đồng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thuận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giữ</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niềm</a:t>
            </a:r>
            <a:r>
              <a:rPr lang="en-US" sz="3000">
                <a:latin typeface="Times New Roman" pitchFamily="18" charset="0"/>
                <a:cs typeface="Times New Roman" pitchFamily="18" charset="0"/>
              </a:rPr>
              <a:t> tin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quyền</a:t>
            </a:r>
            <a:r>
              <a:rPr lang="en-US" sz="3000">
                <a:latin typeface="Times New Roman" pitchFamily="18" charset="0"/>
                <a:cs typeface="Times New Roman" pitchFamily="18" charset="0"/>
              </a:rPr>
              <a:t>”</a:t>
            </a:r>
          </a:p>
        </p:txBody>
      </p:sp>
      <p:sp>
        <p:nvSpPr>
          <p:cNvPr id="5" name="Rectangle 4"/>
          <p:cNvSpPr/>
          <p:nvPr/>
        </p:nvSpPr>
        <p:spPr>
          <a:xfrm>
            <a:off x="2115065" y="96069"/>
            <a:ext cx="8877300" cy="954107"/>
          </a:xfrm>
          <a:prstGeom prst="rect">
            <a:avLst/>
          </a:prstGeom>
        </p:spPr>
        <p:txBody>
          <a:bodyPr wrap="square">
            <a:spAutoFit/>
          </a:bodyPr>
          <a:lstStyle/>
          <a:p>
            <a:pPr algn="just" fontAlgn="base"/>
            <a:r>
              <a:rPr lang="vi-VN" sz="2800" b="1" spc="-40" smtClean="0">
                <a:solidFill>
                  <a:srgbClr val="FFFF00"/>
                </a:solidFill>
                <a:effectLst/>
                <a:latin typeface="+mj-lt"/>
                <a:ea typeface="Times New Roman" panose="02020603050405020304" pitchFamily="18" charset="0"/>
                <a:cs typeface="Times New Roman" panose="02020603050405020304" pitchFamily="18" charset="0"/>
              </a:rPr>
              <a:t>V. CÔNG TÁC DÂN VẬN CỦA ĐẢNG TRONG GIAI ĐOẠN HIỆN NAY</a:t>
            </a:r>
            <a:endParaRPr lang="en-US" sz="280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8181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5500" y="39882"/>
            <a:ext cx="8947150" cy="954107"/>
          </a:xfrm>
          <a:prstGeom prst="rect">
            <a:avLst/>
          </a:prstGeom>
        </p:spPr>
        <p:txBody>
          <a:bodyPr wrap="square">
            <a:spAutoFit/>
          </a:bodyPr>
          <a:lstStyle/>
          <a:p>
            <a:pPr algn="just" fontAlgn="base"/>
            <a:r>
              <a:rPr lang="vi-VN" sz="2800" b="1" spc="-40">
                <a:solidFill>
                  <a:srgbClr val="FFFF00"/>
                </a:solidFill>
                <a:latin typeface="+mj-lt"/>
                <a:ea typeface="Times New Roman" panose="02020603050405020304" pitchFamily="18" charset="0"/>
                <a:cs typeface="Times New Roman" panose="02020603050405020304" pitchFamily="18" charset="0"/>
              </a:rPr>
              <a:t>V. CÔNG TÁC DÂN VẬN CỦA ĐẢNG TRONG GIAI ĐOẠN HIỆN NAY</a:t>
            </a:r>
            <a:endParaRPr lang="en-US" sz="2800">
              <a:solidFill>
                <a:srgbClr val="FFFF00"/>
              </a:solidFill>
              <a:latin typeface="+mj-lt"/>
              <a:cs typeface="Times New Roman" panose="02020603050405020304" pitchFamily="18" charset="0"/>
            </a:endParaRPr>
          </a:p>
        </p:txBody>
      </p:sp>
      <p:sp>
        <p:nvSpPr>
          <p:cNvPr id="2" name="Rectangle 1"/>
          <p:cNvSpPr/>
          <p:nvPr/>
        </p:nvSpPr>
        <p:spPr>
          <a:xfrm>
            <a:off x="561704" y="1033871"/>
            <a:ext cx="11025050" cy="4708981"/>
          </a:xfrm>
          <a:prstGeom prst="rect">
            <a:avLst/>
          </a:prstGeom>
        </p:spPr>
        <p:txBody>
          <a:bodyPr wrap="square">
            <a:spAutoFit/>
          </a:bodyPr>
          <a:lstStyle/>
          <a:p>
            <a:pPr algn="just" fontAlgn="base"/>
            <a:r>
              <a:rPr lang="en-US" sz="3000" b="1">
                <a:latin typeface="Times New Roman" pitchFamily="18" charset="0"/>
                <a:cs typeface="Times New Roman" pitchFamily="18" charset="0"/>
              </a:rPr>
              <a:t>2. </a:t>
            </a:r>
            <a:r>
              <a:rPr lang="en-US" sz="3000" b="1" err="1">
                <a:latin typeface="Times New Roman" pitchFamily="18" charset="0"/>
                <a:cs typeface="Times New Roman" pitchFamily="18" charset="0"/>
              </a:rPr>
              <a:t>Văn</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kiện</a:t>
            </a:r>
            <a:r>
              <a:rPr lang="en-US" sz="3000" b="1">
                <a:latin typeface="Times New Roman" pitchFamily="18" charset="0"/>
                <a:cs typeface="Times New Roman" pitchFamily="18" charset="0"/>
              </a:rPr>
              <a:t> </a:t>
            </a:r>
            <a:r>
              <a:rPr lang="vi-VN" sz="3000" b="1">
                <a:latin typeface="Times New Roman" pitchFamily="18" charset="0"/>
                <a:cs typeface="Times New Roman" pitchFamily="18" charset="0"/>
              </a:rPr>
              <a:t>Đại hội XVII Đảng bộ tỉnh</a:t>
            </a:r>
            <a:endParaRPr lang="en-US" sz="3000">
              <a:latin typeface="Times New Roman" pitchFamily="18" charset="0"/>
              <a:cs typeface="Times New Roman" pitchFamily="18" charset="0"/>
            </a:endParaRPr>
          </a:p>
          <a:p>
            <a:pPr algn="just" fontAlgn="base"/>
            <a:r>
              <a:rPr lang="en-US" sz="3000" b="1" i="1" smtClean="0">
                <a:latin typeface="Times New Roman" pitchFamily="18" charset="0"/>
                <a:cs typeface="Times New Roman" pitchFamily="18" charset="0"/>
              </a:rPr>
              <a:t>   * </a:t>
            </a:r>
            <a:r>
              <a:rPr lang="en-US" sz="3000" b="1" i="1" err="1">
                <a:latin typeface="Times New Roman" pitchFamily="18" charset="0"/>
                <a:cs typeface="Times New Roman" pitchFamily="18" charset="0"/>
              </a:rPr>
              <a:t>Một</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số</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điểm</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mới</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của</a:t>
            </a:r>
            <a:r>
              <a:rPr lang="en-US" sz="3000" b="1" i="1">
                <a:latin typeface="Times New Roman" pitchFamily="18" charset="0"/>
                <a:cs typeface="Times New Roman" pitchFamily="18" charset="0"/>
              </a:rPr>
              <a:t> </a:t>
            </a:r>
            <a:r>
              <a:rPr lang="vi-VN" sz="3000" b="1" i="1">
                <a:latin typeface="Times New Roman" pitchFamily="18" charset="0"/>
                <a:cs typeface="Times New Roman" pitchFamily="18" charset="0"/>
              </a:rPr>
              <a:t>Đại hội XVII </a:t>
            </a:r>
            <a:r>
              <a:rPr lang="en-US" sz="3000" b="1" i="1" smtClean="0">
                <a:latin typeface="Times New Roman" pitchFamily="18" charset="0"/>
                <a:cs typeface="Times New Roman" pitchFamily="18" charset="0"/>
              </a:rPr>
              <a:t>so </a:t>
            </a:r>
            <a:r>
              <a:rPr lang="en-US" sz="3000" b="1" i="1" err="1">
                <a:latin typeface="Times New Roman" pitchFamily="18" charset="0"/>
                <a:cs typeface="Times New Roman" pitchFamily="18" charset="0"/>
              </a:rPr>
              <a:t>với</a:t>
            </a:r>
            <a:r>
              <a:rPr lang="en-US" sz="3000" b="1" i="1">
                <a:latin typeface="Times New Roman" pitchFamily="18" charset="0"/>
                <a:cs typeface="Times New Roman" pitchFamily="18" charset="0"/>
              </a:rPr>
              <a:t> </a:t>
            </a:r>
            <a:r>
              <a:rPr lang="vi-VN" sz="3000" b="1" i="1">
                <a:latin typeface="Times New Roman" pitchFamily="18" charset="0"/>
                <a:cs typeface="Times New Roman" pitchFamily="18" charset="0"/>
              </a:rPr>
              <a:t>Đại hội XVI</a:t>
            </a:r>
            <a:r>
              <a:rPr lang="en-US" sz="3000" b="1" i="1" smtClean="0">
                <a:latin typeface="Times New Roman" pitchFamily="18" charset="0"/>
                <a:cs typeface="Times New Roman" pitchFamily="18" charset="0"/>
              </a:rPr>
              <a:t>: </a:t>
            </a:r>
            <a:endParaRPr lang="vi-VN" sz="3000" b="1" i="1" smtClean="0">
              <a:latin typeface="Times New Roman" pitchFamily="18" charset="0"/>
              <a:cs typeface="Times New Roman" pitchFamily="18" charset="0"/>
            </a:endParaRPr>
          </a:p>
          <a:p>
            <a:pPr algn="just" fontAlgn="base"/>
            <a:r>
              <a:rPr lang="vi-VN" sz="3000" smtClean="0">
                <a:latin typeface="Times New Roman" pitchFamily="18" charset="0"/>
                <a:cs typeface="Times New Roman" pitchFamily="18" charset="0"/>
              </a:rPr>
              <a:t>Chủ </a:t>
            </a:r>
            <a:r>
              <a:rPr lang="vi-VN" sz="3000">
                <a:latin typeface="Times New Roman" pitchFamily="18" charset="0"/>
                <a:cs typeface="Times New Roman" pitchFamily="18" charset="0"/>
              </a:rPr>
              <a:t>đề Đại hội XVII </a:t>
            </a:r>
            <a:r>
              <a:rPr lang="vi-VN" sz="3000" smtClean="0">
                <a:latin typeface="Times New Roman" pitchFamily="18" charset="0"/>
                <a:cs typeface="Times New Roman" pitchFamily="18" charset="0"/>
              </a:rPr>
              <a:t>có </a:t>
            </a:r>
            <a:r>
              <a:rPr lang="vi-VN" sz="3000">
                <a:latin typeface="Times New Roman" pitchFamily="18" charset="0"/>
                <a:cs typeface="Times New Roman" pitchFamily="18" charset="0"/>
              </a:rPr>
              <a:t>một số điểm 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tố</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cụm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từ</a:t>
            </a:r>
            <a:r>
              <a:rPr lang="vi-VN" sz="3000">
                <a:latin typeface="Times New Roman" pitchFamily="18" charset="0"/>
                <a:cs typeface="Times New Roman" pitchFamily="18" charset="0"/>
              </a:rPr>
              <a:t>: </a:t>
            </a:r>
            <a:endParaRPr lang="en-US" sz="3000">
              <a:latin typeface="Times New Roman" pitchFamily="18" charset="0"/>
              <a:cs typeface="Times New Roman" pitchFamily="18" charset="0"/>
            </a:endParaRPr>
          </a:p>
          <a:p>
            <a:pPr algn="just"/>
            <a:r>
              <a:rPr lang="vi-VN" sz="3000" b="1" i="1" smtClean="0">
                <a:latin typeface="Times New Roman" pitchFamily="18" charset="0"/>
                <a:cs typeface="Times New Roman" pitchFamily="18" charset="0"/>
              </a:rPr>
              <a:t>- Thứ nhất, về công tác xây dựng Đảng</a:t>
            </a:r>
            <a:r>
              <a:rPr lang="vi-VN" sz="3000" smtClean="0">
                <a:latin typeface="Times New Roman" pitchFamily="18" charset="0"/>
                <a:cs typeface="Times New Roman" pitchFamily="18" charset="0"/>
              </a:rPr>
              <a:t>, chủ đề Đại hội XVII xác định “</a:t>
            </a:r>
            <a:r>
              <a:rPr lang="vi-VN" sz="3000" i="1" smtClean="0">
                <a:latin typeface="Times New Roman" pitchFamily="18" charset="0"/>
                <a:cs typeface="Times New Roman" pitchFamily="18" charset="0"/>
              </a:rPr>
              <a:t>tăng cường xây dựng Đảng</a:t>
            </a:r>
            <a:r>
              <a:rPr lang="vi-VN" sz="3000" smtClean="0">
                <a:latin typeface="Times New Roman" pitchFamily="18" charset="0"/>
                <a:cs typeface="Times New Roman" pitchFamily="18" charset="0"/>
              </a:rPr>
              <a:t>” và bổ sung thêm “</a:t>
            </a:r>
            <a:r>
              <a:rPr lang="vi-VN" sz="3000" i="1" smtClean="0">
                <a:latin typeface="Times New Roman" pitchFamily="18" charset="0"/>
                <a:cs typeface="Times New Roman" pitchFamily="18" charset="0"/>
              </a:rPr>
              <a:t>xây dựng HTCT</a:t>
            </a:r>
            <a:r>
              <a:rPr lang="vi-VN" sz="3000" smtClean="0">
                <a:latin typeface="Times New Roman" pitchFamily="18" charset="0"/>
                <a:cs typeface="Times New Roman" pitchFamily="18" charset="0"/>
              </a:rPr>
              <a:t>”.</a:t>
            </a:r>
          </a:p>
          <a:p>
            <a:pPr algn="just"/>
            <a:r>
              <a:rPr lang="vi-VN" sz="3000" b="1" i="1">
                <a:latin typeface="Times New Roman" pitchFamily="18" charset="0"/>
                <a:cs typeface="Times New Roman" pitchFamily="18" charset="0"/>
              </a:rPr>
              <a:t>- Thứ hai, về động lực phát triển của tỉnh</a:t>
            </a:r>
            <a:r>
              <a:rPr lang="vi-VN" sz="3000">
                <a:latin typeface="Times New Roman" pitchFamily="18" charset="0"/>
                <a:cs typeface="Times New Roman" pitchFamily="18" charset="0"/>
              </a:rPr>
              <a:t>, chủ đề Đại hội lần này xác định</a:t>
            </a:r>
            <a:r>
              <a:rPr lang="en-US" sz="3000">
                <a:latin typeface="Times New Roman" pitchFamily="18" charset="0"/>
                <a:cs typeface="Times New Roman" pitchFamily="18" charset="0"/>
              </a:rPr>
              <a:t> thành tố mới </a:t>
            </a:r>
            <a:r>
              <a:rPr lang="vi-VN" sz="3000">
                <a:latin typeface="Times New Roman" pitchFamily="18" charset="0"/>
                <a:cs typeface="Times New Roman" pitchFamily="18" charset="0"/>
              </a:rPr>
              <a:t>là “</a:t>
            </a:r>
            <a:r>
              <a:rPr lang="vi-VN" sz="3000" i="1">
                <a:latin typeface="Times New Roman" pitchFamily="18" charset="0"/>
                <a:cs typeface="Times New Roman" pitchFamily="18" charset="0"/>
              </a:rPr>
              <a:t>phát huy dân chủ và sức mạnh đại đoàn kết toàn dân, khát vọng vươn lên, đổi mới sáng tạo</a:t>
            </a:r>
            <a:r>
              <a:rPr lang="vi-VN" sz="3000" smtClean="0">
                <a:latin typeface="Times New Roman" pitchFamily="18" charset="0"/>
                <a:cs typeface="Times New Roman" pitchFamily="18" charset="0"/>
              </a:rPr>
              <a:t>”.</a:t>
            </a:r>
            <a:endParaRPr lang="vi-VN" sz="3000">
              <a:latin typeface="Times New Roman" pitchFamily="18" charset="0"/>
              <a:cs typeface="Times New Roman" pitchFamily="18" charset="0"/>
            </a:endParaRPr>
          </a:p>
        </p:txBody>
      </p:sp>
    </p:spTree>
    <p:extLst>
      <p:ext uri="{BB962C8B-B14F-4D97-AF65-F5344CB8AC3E}">
        <p14:creationId xmlns:p14="http://schemas.microsoft.com/office/powerpoint/2010/main" val="22023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0"/>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76927" y="78267"/>
            <a:ext cx="2095446" cy="740652"/>
          </a:xfrm>
          <a:prstGeom prst="rect">
            <a:avLst/>
          </a:prstGeom>
        </p:spPr>
        <p:txBody>
          <a:bodyPr wrap="none">
            <a:spAutoFit/>
          </a:bodyPr>
          <a:lstStyle/>
          <a:p>
            <a:pPr algn="ctr">
              <a:lnSpc>
                <a:spcPct val="130000"/>
              </a:lnSpc>
            </a:pPr>
            <a:r>
              <a:rPr lang="en-US" sz="3600" b="1">
                <a:solidFill>
                  <a:srgbClr val="F3FD00"/>
                </a:solidFill>
                <a:latin typeface="Times New Roman" panose="02020603050405020304" pitchFamily="18" charset="0"/>
                <a:ea typeface="Times New Roman" panose="02020603050405020304" pitchFamily="18" charset="0"/>
              </a:rPr>
              <a:t>MỞ ĐẦU</a:t>
            </a:r>
            <a:endParaRPr lang="en-US" sz="3600">
              <a:solidFill>
                <a:srgbClr val="F3FD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660400" y="1831539"/>
            <a:ext cx="11112500" cy="3913892"/>
          </a:xfrm>
          <a:prstGeom prst="rect">
            <a:avLst/>
          </a:prstGeom>
        </p:spPr>
        <p:txBody>
          <a:bodyPr wrap="square">
            <a:spAutoFit/>
          </a:bodyPr>
          <a:lstStyle/>
          <a:p>
            <a:pPr indent="457200" algn="just">
              <a:spcBef>
                <a:spcPts val="500"/>
              </a:spcBef>
            </a:pPr>
            <a:r>
              <a:rPr lang="vi-VN" sz="3000" smtClean="0">
                <a:latin typeface="Times New Roman" panose="02020603050405020304" pitchFamily="18" charset="0"/>
                <a:cs typeface="Times New Roman" panose="02020603050405020304" pitchFamily="18" charset="0"/>
              </a:rPr>
              <a:t>Bài </a:t>
            </a:r>
            <a:r>
              <a:rPr lang="vi-VN" sz="3000">
                <a:latin typeface="Times New Roman" panose="02020603050405020304" pitchFamily="18" charset="0"/>
                <a:cs typeface="Times New Roman" panose="02020603050405020304" pitchFamily="18" charset="0"/>
              </a:rPr>
              <a:t>học “</a:t>
            </a:r>
            <a:r>
              <a:rPr lang="vi-VN" sz="3000" b="1" i="1">
                <a:latin typeface="Times New Roman" panose="02020603050405020304" pitchFamily="18" charset="0"/>
                <a:cs typeface="Times New Roman" panose="02020603050405020304" pitchFamily="18" charset="0"/>
              </a:rPr>
              <a:t>Lấy dân làm </a:t>
            </a:r>
            <a:r>
              <a:rPr lang="vi-VN" sz="3000" b="1" i="1" smtClean="0">
                <a:latin typeface="Times New Roman" panose="02020603050405020304" pitchFamily="18" charset="0"/>
                <a:cs typeface="Times New Roman" panose="02020603050405020304" pitchFamily="18" charset="0"/>
              </a:rPr>
              <a:t>gốc</a:t>
            </a:r>
            <a:r>
              <a:rPr lang="vi-VN" sz="3000" smtClean="0">
                <a:latin typeface="Times New Roman" panose="02020603050405020304" pitchFamily="18" charset="0"/>
                <a:cs typeface="Times New Roman" panose="02020603050405020304" pitchFamily="18" charset="0"/>
              </a:rPr>
              <a:t>”</a:t>
            </a:r>
            <a:r>
              <a:rPr lang="en-US" sz="3000" smtClean="0">
                <a:latin typeface="Times New Roman" panose="02020603050405020304" pitchFamily="18" charset="0"/>
                <a:cs typeface="Times New Roman" panose="02020603050405020304" pitchFamily="18" charset="0"/>
              </a:rPr>
              <a:t> </a:t>
            </a:r>
            <a:r>
              <a:rPr lang="en-US" sz="3000" err="1" smtClean="0">
                <a:latin typeface="Times New Roman" panose="02020603050405020304" pitchFamily="18" charset="0"/>
                <a:cs typeface="Times New Roman" panose="02020603050405020304" pitchFamily="18" charset="0"/>
              </a:rPr>
              <a:t>không</a:t>
            </a:r>
            <a:r>
              <a:rPr lang="en-US" sz="3000" smtClean="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chỉ</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để</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làm</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nên</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Cách</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mạng</a:t>
            </a:r>
            <a:r>
              <a:rPr lang="en-US"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T</a:t>
            </a:r>
            <a:r>
              <a:rPr lang="en-US" sz="3000" err="1">
                <a:latin typeface="Times New Roman" panose="02020603050405020304" pitchFamily="18" charset="0"/>
                <a:cs typeface="Times New Roman" panose="02020603050405020304" pitchFamily="18" charset="0"/>
              </a:rPr>
              <a:t>háng</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Tám</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mà</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còn</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xuyên</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suốt</a:t>
            </a:r>
            <a:r>
              <a:rPr lang="en-US" sz="3000">
                <a:latin typeface="Times New Roman" panose="02020603050405020304" pitchFamily="18" charset="0"/>
                <a:cs typeface="Times New Roman" panose="02020603050405020304" pitchFamily="18" charset="0"/>
              </a:rPr>
              <a:t> 02 </a:t>
            </a:r>
            <a:r>
              <a:rPr lang="en-US" sz="3000" err="1">
                <a:latin typeface="Times New Roman" panose="02020603050405020304" pitchFamily="18" charset="0"/>
                <a:cs typeface="Times New Roman" panose="02020603050405020304" pitchFamily="18" charset="0"/>
              </a:rPr>
              <a:t>cuộc</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kháng</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chiến</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kiến</a:t>
            </a:r>
            <a:r>
              <a:rPr lang="en-US" sz="300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quốc</a:t>
            </a:r>
            <a:r>
              <a:rPr lang="en-US" sz="3000">
                <a:latin typeface="Times New Roman" panose="02020603050405020304" pitchFamily="18" charset="0"/>
                <a:cs typeface="Times New Roman" panose="02020603050405020304" pitchFamily="18" charset="0"/>
              </a:rPr>
              <a:t>. </a:t>
            </a:r>
            <a:r>
              <a:rPr lang="vi-VN" sz="3000">
                <a:latin typeface="Times New Roman" panose="02020603050405020304" pitchFamily="18" charset="0"/>
                <a:cs typeface="Times New Roman" panose="02020603050405020304" pitchFamily="18" charset="0"/>
              </a:rPr>
              <a:t>Đảng ta biết dựa vào dân, tạo được thế trận lòng dân và được dân tin yêu hết lòng ủng hộ. Chính nhân dân là người không tiếc máu xương, của cải </a:t>
            </a:r>
            <a:r>
              <a:rPr lang="vi-VN" sz="3000">
                <a:latin typeface="+mj-lt"/>
                <a:cs typeface="Times New Roman" panose="02020603050405020304" pitchFamily="18" charset="0"/>
              </a:rPr>
              <a:t>để bảo vệ Đảng, che chở cách </a:t>
            </a:r>
            <a:r>
              <a:rPr lang="vi-VN" sz="3000" smtClean="0">
                <a:latin typeface="+mj-lt"/>
                <a:cs typeface="Times New Roman" panose="02020603050405020304" pitchFamily="18" charset="0"/>
              </a:rPr>
              <a:t>mạng.</a:t>
            </a:r>
            <a:endParaRPr lang="vi-VN" sz="3000">
              <a:latin typeface="+mj-lt"/>
              <a:cs typeface="Times New Roman" panose="02020603050405020304" pitchFamily="18" charset="0"/>
            </a:endParaRPr>
          </a:p>
          <a:p>
            <a:pPr indent="457200" algn="just">
              <a:spcBef>
                <a:spcPts val="500"/>
              </a:spcBef>
            </a:pPr>
            <a:r>
              <a:rPr lang="vi-VN" sz="3000" smtClean="0">
                <a:latin typeface="+mj-lt"/>
              </a:rPr>
              <a:t>Trong </a:t>
            </a:r>
            <a:r>
              <a:rPr lang="vi-VN" sz="3000">
                <a:latin typeface="+mj-lt"/>
              </a:rPr>
              <a:t>công cuộc đổi mới gắn với sự nghiệp xây dựng và bảo vệ </a:t>
            </a:r>
            <a:r>
              <a:rPr lang="vi-VN" sz="3000" smtClean="0">
                <a:latin typeface="+mj-lt"/>
              </a:rPr>
              <a:t>Tổ quốc, </a:t>
            </a:r>
            <a:r>
              <a:rPr lang="vi-VN" sz="3000">
                <a:latin typeface="+mj-lt"/>
              </a:rPr>
              <a:t>Đảng ta luôn</a:t>
            </a:r>
            <a:r>
              <a:rPr lang="en-US" sz="3000">
                <a:latin typeface="+mj-lt"/>
              </a:rPr>
              <a:t> </a:t>
            </a:r>
            <a:r>
              <a:rPr lang="vi-VN" sz="3000">
                <a:latin typeface="+mj-lt"/>
              </a:rPr>
              <a:t>nhất quán quan điểm “</a:t>
            </a:r>
            <a:r>
              <a:rPr lang="vi-VN" sz="3000" b="1" i="1">
                <a:latin typeface="+mj-lt"/>
              </a:rPr>
              <a:t>Lấy dân làm gốc</a:t>
            </a:r>
            <a:r>
              <a:rPr lang="vi-VN" sz="3000">
                <a:latin typeface="+mj-lt"/>
              </a:rPr>
              <a:t>”. </a:t>
            </a:r>
            <a:endParaRPr lang="en-US" sz="3000">
              <a:latin typeface="+mj-lt"/>
              <a:ea typeface="Times New Roman" panose="02020603050405020304" pitchFamily="18" charset="0"/>
            </a:endParaRPr>
          </a:p>
          <a:p>
            <a:pPr indent="457200" algn="just">
              <a:spcBef>
                <a:spcPts val="500"/>
              </a:spcBef>
            </a:pP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6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95500" y="212880"/>
            <a:ext cx="8947150" cy="430887"/>
          </a:xfrm>
          <a:prstGeom prst="rect">
            <a:avLst/>
          </a:prstGeom>
        </p:spPr>
        <p:txBody>
          <a:bodyPr wrap="square">
            <a:spAutoFit/>
          </a:bodyPr>
          <a:lstStyle/>
          <a:p>
            <a:pPr algn="just" fontAlgn="base"/>
            <a:r>
              <a:rPr lang="vi-VN" sz="2200" b="1" spc="-40" smtClean="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 CÔNG TÁC DÂN VẬN CỦA ĐẢNG TRONG GIAI ĐOẠN HIỆN NAY</a:t>
            </a:r>
            <a:endParaRPr lang="en-US" sz="220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75640" y="1302642"/>
            <a:ext cx="10845800" cy="4739759"/>
          </a:xfrm>
          <a:prstGeom prst="rect">
            <a:avLst/>
          </a:prstGeom>
        </p:spPr>
        <p:txBody>
          <a:bodyPr wrap="square">
            <a:spAutoFit/>
          </a:bodyPr>
          <a:lstStyle/>
          <a:p>
            <a:pPr algn="just" fontAlgn="base"/>
            <a:r>
              <a:rPr lang="en-US" sz="3000" b="1">
                <a:latin typeface="Times New Roman" pitchFamily="18" charset="0"/>
                <a:cs typeface="Times New Roman" pitchFamily="18" charset="0"/>
              </a:rPr>
              <a:t>2. </a:t>
            </a:r>
            <a:r>
              <a:rPr lang="en-US" sz="3000" b="1" err="1">
                <a:latin typeface="Times New Roman" pitchFamily="18" charset="0"/>
                <a:cs typeface="Times New Roman" pitchFamily="18" charset="0"/>
              </a:rPr>
              <a:t>Văn</a:t>
            </a:r>
            <a:r>
              <a:rPr lang="en-US" sz="3000" b="1">
                <a:latin typeface="Times New Roman" pitchFamily="18" charset="0"/>
                <a:cs typeface="Times New Roman" pitchFamily="18" charset="0"/>
              </a:rPr>
              <a:t> </a:t>
            </a:r>
            <a:r>
              <a:rPr lang="en-US" sz="3000" b="1" err="1">
                <a:latin typeface="Times New Roman" pitchFamily="18" charset="0"/>
                <a:cs typeface="Times New Roman" pitchFamily="18" charset="0"/>
              </a:rPr>
              <a:t>kiện</a:t>
            </a:r>
            <a:r>
              <a:rPr lang="en-US" sz="3000" b="1">
                <a:latin typeface="Times New Roman" pitchFamily="18" charset="0"/>
                <a:cs typeface="Times New Roman" pitchFamily="18" charset="0"/>
              </a:rPr>
              <a:t> </a:t>
            </a:r>
            <a:r>
              <a:rPr lang="vi-VN" sz="3000" b="1">
                <a:latin typeface="Times New Roman" pitchFamily="18" charset="0"/>
                <a:cs typeface="Times New Roman" pitchFamily="18" charset="0"/>
              </a:rPr>
              <a:t>Đại hội XVII Đảng bộ </a:t>
            </a:r>
            <a:r>
              <a:rPr lang="vi-VN" sz="3000" b="1" smtClean="0">
                <a:latin typeface="Times New Roman" pitchFamily="18" charset="0"/>
                <a:cs typeface="Times New Roman" pitchFamily="18" charset="0"/>
              </a:rPr>
              <a:t>tỉnh</a:t>
            </a:r>
            <a:endParaRPr lang="vi-VN" sz="3000">
              <a:latin typeface="Times New Roman" pitchFamily="18" charset="0"/>
              <a:cs typeface="Times New Roman" pitchFamily="18" charset="0"/>
            </a:endParaRPr>
          </a:p>
          <a:p>
            <a:pPr algn="just" fontAlgn="base"/>
            <a:endParaRPr lang="vi-VN" sz="1600" b="1" i="1">
              <a:latin typeface="Times New Roman" pitchFamily="18" charset="0"/>
              <a:cs typeface="Times New Roman" pitchFamily="18" charset="0"/>
            </a:endParaRPr>
          </a:p>
          <a:p>
            <a:pPr algn="just" fontAlgn="base"/>
            <a:r>
              <a:rPr lang="vi-VN" sz="3000" i="1" smtClean="0">
                <a:latin typeface="Times New Roman" pitchFamily="18" charset="0"/>
                <a:cs typeface="Times New Roman" pitchFamily="18" charset="0"/>
              </a:rPr>
              <a:t>-</a:t>
            </a:r>
            <a:r>
              <a:rPr lang="vi-VN" sz="3000" b="1" i="1" smtClean="0">
                <a:latin typeface="Times New Roman" pitchFamily="18" charset="0"/>
                <a:cs typeface="Times New Roman" pitchFamily="18" charset="0"/>
              </a:rPr>
              <a:t>Thứ ba, về nhiệm vụ trọng tâm của tỉnh</a:t>
            </a:r>
            <a:r>
              <a:rPr lang="vi-VN" sz="3000" smtClean="0">
                <a:latin typeface="Times New Roman" pitchFamily="18" charset="0"/>
                <a:cs typeface="Times New Roman" pitchFamily="18" charset="0"/>
              </a:rPr>
              <a:t>: được xác định là “</a:t>
            </a:r>
            <a:r>
              <a:rPr lang="vi-VN" sz="3000" i="1" smtClean="0">
                <a:latin typeface="Times New Roman" pitchFamily="18" charset="0"/>
                <a:cs typeface="Times New Roman" pitchFamily="18" charset="0"/>
              </a:rPr>
              <a:t>huy động và sử dụng hiệu quả mọi nguồn lực, đẩy mạnh phát triển kinh tế - xã hội; giữ vững quốc phòng </a:t>
            </a:r>
            <a:r>
              <a:rPr lang="en-US" sz="3000" i="1" smtClean="0">
                <a:latin typeface="Times New Roman" pitchFamily="18" charset="0"/>
                <a:cs typeface="Times New Roman" pitchFamily="18" charset="0"/>
              </a:rPr>
              <a:t>-</a:t>
            </a:r>
            <a:r>
              <a:rPr lang="vi-VN" sz="3000" i="1" smtClean="0">
                <a:latin typeface="Times New Roman" pitchFamily="18" charset="0"/>
                <a:cs typeface="Times New Roman" pitchFamily="18" charset="0"/>
              </a:rPr>
              <a:t> an ninh</a:t>
            </a:r>
            <a:r>
              <a:rPr lang="vi-VN" sz="3000" smtClean="0">
                <a:latin typeface="Times New Roman" pitchFamily="18" charset="0"/>
                <a:cs typeface="Times New Roman" pitchFamily="18" charset="0"/>
              </a:rPr>
              <a:t>”.</a:t>
            </a:r>
          </a:p>
          <a:p>
            <a:pPr algn="just" fontAlgn="base"/>
            <a:endParaRPr lang="vi-VN" sz="1600" smtClean="0">
              <a:latin typeface="Times New Roman" pitchFamily="18" charset="0"/>
              <a:cs typeface="Times New Roman" pitchFamily="18" charset="0"/>
            </a:endParaRPr>
          </a:p>
          <a:p>
            <a:pPr algn="just" fontAlgn="base"/>
            <a:r>
              <a:rPr lang="vi-VN" sz="3000" b="1" i="1">
                <a:latin typeface="Times New Roman" pitchFamily="18" charset="0"/>
                <a:cs typeface="Times New Roman" pitchFamily="18" charset="0"/>
              </a:rPr>
              <a:t>- Thứ tư, về mục tiêu phấn đấu</a:t>
            </a:r>
            <a:r>
              <a:rPr lang="vi-VN" sz="3000" i="1">
                <a:latin typeface="Times New Roman" pitchFamily="18" charset="0"/>
                <a:cs typeface="Times New Roman" pitchFamily="18" charset="0"/>
              </a:rPr>
              <a:t>: </a:t>
            </a:r>
            <a:r>
              <a:rPr lang="vi-VN" sz="3000">
                <a:latin typeface="Times New Roman" pitchFamily="18" charset="0"/>
                <a:cs typeface="Times New Roman" pitchFamily="18" charset="0"/>
              </a:rPr>
              <a:t>Đại hội XVII xác định mục tiêu phấn đấu cao hơn so với Đại hội XVI; toàn Đảng bộ và Nhân dân tỉnh Quảng Trị cần phải quyết tâm, phấn đấu để “</a:t>
            </a:r>
            <a:r>
              <a:rPr lang="vi-VN" sz="3000" b="1" i="1">
                <a:solidFill>
                  <a:srgbClr val="0000CC"/>
                </a:solidFill>
                <a:latin typeface="Times New Roman" pitchFamily="18" charset="0"/>
                <a:cs typeface="Times New Roman" pitchFamily="18" charset="0"/>
              </a:rPr>
              <a:t>đến năm 2025, Quảng Trị trở thành tỉnh có trình độ phát triển thuộc nhóm trung bình cao của cả nước</a:t>
            </a:r>
            <a:r>
              <a:rPr lang="vi-VN"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18258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2513" y="885374"/>
            <a:ext cx="11247121" cy="5262979"/>
          </a:xfrm>
          <a:prstGeom prst="rect">
            <a:avLst/>
          </a:prstGeom>
        </p:spPr>
        <p:txBody>
          <a:bodyPr wrap="square">
            <a:spAutoFit/>
          </a:bodyPr>
          <a:lstStyle/>
          <a:p>
            <a:pPr algn="just"/>
            <a:r>
              <a:rPr lang="vi-VN" sz="2800" b="1">
                <a:latin typeface="Times New Roman" pitchFamily="18" charset="0"/>
                <a:cs typeface="Times New Roman" pitchFamily="18" charset="0"/>
              </a:rPr>
              <a:t>1. Phương hướng chung</a:t>
            </a:r>
            <a:endParaRPr lang="en-US" sz="2800">
              <a:latin typeface="Times New Roman" pitchFamily="18" charset="0"/>
              <a:cs typeface="Times New Roman" pitchFamily="18" charset="0"/>
            </a:endParaRPr>
          </a:p>
          <a:p>
            <a:pPr algn="just"/>
            <a:r>
              <a:rPr lang="vi-VN" sz="2800">
                <a:latin typeface="Times New Roman" pitchFamily="18" charset="0"/>
                <a:cs typeface="Times New Roman" pitchFamily="18" charset="0"/>
              </a:rPr>
              <a:t>Tham mưu cấp ủy lãnh đạo, chỉ đạo, đổi mới nội </a:t>
            </a:r>
            <a:r>
              <a:rPr lang="vi-VN" sz="2800" smtClean="0">
                <a:latin typeface="Times New Roman" pitchFamily="18" charset="0"/>
                <a:cs typeface="Times New Roman" pitchFamily="18" charset="0"/>
              </a:rPr>
              <a:t>dung, phương </a:t>
            </a:r>
            <a:r>
              <a:rPr lang="vi-VN" sz="2800">
                <a:latin typeface="Times New Roman" pitchFamily="18" charset="0"/>
                <a:cs typeface="Times New Roman" pitchFamily="18" charset="0"/>
              </a:rPr>
              <a:t>thức hoạt </a:t>
            </a:r>
            <a:r>
              <a:rPr lang="vi-VN" sz="2800" smtClean="0">
                <a:latin typeface="Times New Roman" pitchFamily="18" charset="0"/>
                <a:cs typeface="Times New Roman" pitchFamily="18" charset="0"/>
              </a:rPr>
              <a:t>động và nâng </a:t>
            </a:r>
            <a:r>
              <a:rPr lang="vi-VN" sz="2800">
                <a:latin typeface="Times New Roman" pitchFamily="18" charset="0"/>
                <a:cs typeface="Times New Roman" pitchFamily="18" charset="0"/>
              </a:rPr>
              <a:t>cao hiệu quả CTDV của HTCT, nhất là CTDV của các cơ quan Nhà nước, chính quyền các cấp, công tác dân tộc, tôn giáo; chăm lo đến đời sống vật chất, tinh thần, hỗ trợ người dân khắc phục khó khăn do thiên tai, dịch bệnh gây ra; giải quyết kịp thời thỏa đáng những băn khoăn, lo lắng, bức xúc, kiến nghị hợp pháp, chính đáng của các tầng lớp nhân dân. Phát huy dân chủ và sức mạnh đại đoàn kết toàn </a:t>
            </a:r>
            <a:r>
              <a:rPr lang="vi-VN" sz="2800" smtClean="0">
                <a:latin typeface="Times New Roman" pitchFamily="18" charset="0"/>
                <a:cs typeface="Times New Roman" pitchFamily="18" charset="0"/>
              </a:rPr>
              <a:t>dân. Quan </a:t>
            </a:r>
            <a:r>
              <a:rPr lang="vi-VN" sz="2800">
                <a:latin typeface="Times New Roman" pitchFamily="18" charset="0"/>
                <a:cs typeface="Times New Roman" pitchFamily="18" charset="0"/>
              </a:rPr>
              <a:t>tâm xây dựng đội ngũ cán bộ dân vận đáp ứng yêu cầu, nhiệm vụ mới</a:t>
            </a:r>
            <a:r>
              <a:rPr lang="vi-VN" sz="2800" smtClean="0">
                <a:latin typeface="Times New Roman" pitchFamily="18" charset="0"/>
                <a:cs typeface="Times New Roman" pitchFamily="18" charset="0"/>
              </a:rPr>
              <a:t>. Thực hiện tốt các </a:t>
            </a:r>
            <a:r>
              <a:rPr lang="vi-VN" sz="2800">
                <a:latin typeface="Times New Roman" pitchFamily="18" charset="0"/>
                <a:cs typeface="Times New Roman" pitchFamily="18" charset="0"/>
              </a:rPr>
              <a:t>chương trình phối </a:t>
            </a:r>
            <a:r>
              <a:rPr lang="vi-VN" sz="2800" smtClean="0">
                <a:latin typeface="Times New Roman" pitchFamily="18" charset="0"/>
                <a:cs typeface="Times New Roman" pitchFamily="18" charset="0"/>
              </a:rPr>
              <a:t>hợp CTDV</a:t>
            </a:r>
            <a:r>
              <a:rPr lang="vi-VN" sz="2800">
                <a:latin typeface="Times New Roman" pitchFamily="18" charset="0"/>
                <a:cs typeface="Times New Roman" pitchFamily="18" charset="0"/>
              </a:rPr>
              <a:t>. Nghiên cứu, xây dựng, đề xuất các chủ trương, nghị quyết, chỉ thị về CTDV mà yêu cầu của thực tiễn đặt ra, góp phần thắt chặt mối quan hệ mật thiết và lòng tin của nhân dân đối với Đảng, Nhà nước.</a:t>
            </a:r>
            <a:endParaRPr lang="en-US" sz="28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315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4582" y="1538514"/>
            <a:ext cx="10533017" cy="3323987"/>
          </a:xfrm>
          <a:prstGeom prst="rect">
            <a:avLst/>
          </a:prstGeom>
        </p:spPr>
        <p:txBody>
          <a:bodyPr wrap="square">
            <a:spAutoFit/>
          </a:bodyPr>
          <a:lstStyle/>
          <a:p>
            <a:pPr algn="just"/>
            <a:r>
              <a:rPr lang="vi-VN" sz="3000" b="1">
                <a:latin typeface="Times New Roman" pitchFamily="18" charset="0"/>
                <a:cs typeface="Times New Roman" pitchFamily="18" charset="0"/>
              </a:rPr>
              <a:t>2. Mục tiêu</a:t>
            </a:r>
            <a:endParaRPr lang="en-US" sz="3000">
              <a:latin typeface="Times New Roman" pitchFamily="18" charset="0"/>
              <a:cs typeface="Times New Roman" pitchFamily="18" charset="0"/>
            </a:endParaRPr>
          </a:p>
          <a:p>
            <a:pPr algn="just"/>
            <a:r>
              <a:rPr lang="vi-VN" sz="3000">
                <a:latin typeface="Times New Roman" pitchFamily="18" charset="0"/>
                <a:cs typeface="Times New Roman" pitchFamily="18" charset="0"/>
              </a:rPr>
              <a:t>Tham mưu cấp ủy quán triệt sâu sắc, thực hiện nghiêm túc quan điểm “</a:t>
            </a:r>
            <a:r>
              <a:rPr lang="vi-VN" sz="3000" i="1">
                <a:latin typeface="Times New Roman" pitchFamily="18" charset="0"/>
                <a:cs typeface="Times New Roman" pitchFamily="18" charset="0"/>
              </a:rPr>
              <a:t>Dân là gốc</a:t>
            </a:r>
            <a:r>
              <a:rPr lang="vi-VN" sz="3000">
                <a:latin typeface="Times New Roman" pitchFamily="18" charset="0"/>
                <a:cs typeface="Times New Roman" pitchFamily="18" charset="0"/>
              </a:rPr>
              <a:t>”, nhân dân là trung tâm, là chủ thể, là cội nguồn sức mạnh trong sự nghiệp đổi mới; khơi dậy truyền thống và khát vọng của toàn dân quyết tâm phấn đấu “</a:t>
            </a:r>
            <a:r>
              <a:rPr lang="vi-VN" sz="3000" i="1">
                <a:latin typeface="Times New Roman" pitchFamily="18" charset="0"/>
                <a:cs typeface="Times New Roman" pitchFamily="18" charset="0"/>
              </a:rPr>
              <a:t>đến năm 2025, Quảng Trị trở thành tỉnh có trình độ phát triển thuộc nhóm trung bình cao của cả nước</a:t>
            </a:r>
            <a:r>
              <a:rPr lang="vi-VN" sz="300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20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331" y="965561"/>
            <a:ext cx="10894423" cy="5170646"/>
          </a:xfrm>
          <a:prstGeom prst="rect">
            <a:avLst/>
          </a:prstGeom>
        </p:spPr>
        <p:txBody>
          <a:bodyPr wrap="square">
            <a:spAutoFit/>
          </a:bodyPr>
          <a:lstStyle/>
          <a:p>
            <a:r>
              <a:rPr lang="vi-VN" sz="3000" b="1">
                <a:latin typeface="Times New Roman" pitchFamily="18" charset="0"/>
                <a:cs typeface="Times New Roman" pitchFamily="18" charset="0"/>
              </a:rPr>
              <a:t>3. Nhiệm vụ và giải pháp</a:t>
            </a:r>
            <a:endParaRPr lang="en-US" sz="3000">
              <a:latin typeface="Times New Roman" pitchFamily="18" charset="0"/>
              <a:cs typeface="Times New Roman" pitchFamily="18" charset="0"/>
            </a:endParaRPr>
          </a:p>
          <a:p>
            <a:pPr algn="just"/>
            <a:r>
              <a:rPr lang="en-US" sz="3000" err="1">
                <a:latin typeface="Times New Roman" pitchFamily="18" charset="0"/>
                <a:cs typeface="Times New Roman" pitchFamily="18" charset="0"/>
              </a:rPr>
              <a:t>Quán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triệt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tuyên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truyền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đưa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cuộc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sớm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khắc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chế</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yếu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kém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gian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hệ</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tập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trung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tham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mưu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triển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khai</a:t>
            </a:r>
            <a:r>
              <a:rPr lang="vi-VN" sz="3000">
                <a:latin typeface="Times New Roman" pitchFamily="18" charset="0"/>
                <a:cs typeface="Times New Roman" pitchFamily="18" charset="0"/>
              </a:rPr>
              <a:t> thực 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một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số</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nội</a:t>
            </a:r>
            <a:r>
              <a:rPr lang="en-US" sz="3000">
                <a:latin typeface="Times New Roman" pitchFamily="18" charset="0"/>
                <a:cs typeface="Times New Roman" pitchFamily="18" charset="0"/>
              </a:rPr>
              <a:t> dung </a:t>
            </a:r>
            <a:r>
              <a:rPr lang="en-US" sz="3000" err="1">
                <a:latin typeface="Times New Roman" pitchFamily="18" charset="0"/>
                <a:cs typeface="Times New Roman" pitchFamily="18" charset="0"/>
              </a:rPr>
              <a:t>trọng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tâm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sau</a:t>
            </a:r>
            <a:r>
              <a:rPr lang="en-US" sz="3000">
                <a:latin typeface="Times New Roman" pitchFamily="18" charset="0"/>
                <a:cs typeface="Times New Roman" pitchFamily="18" charset="0"/>
              </a:rPr>
              <a:t>:</a:t>
            </a:r>
            <a:r>
              <a:rPr lang="vi-VN" sz="3000">
                <a:latin typeface="Times New Roman" pitchFamily="18" charset="0"/>
                <a:cs typeface="Times New Roman" pitchFamily="18" charset="0"/>
              </a:rPr>
              <a:t> </a:t>
            </a:r>
            <a:endParaRPr lang="vi-VN" sz="3000" smtClean="0">
              <a:latin typeface="Times New Roman" pitchFamily="18" charset="0"/>
              <a:cs typeface="Times New Roman" pitchFamily="18" charset="0"/>
            </a:endParaRPr>
          </a:p>
          <a:p>
            <a:pPr algn="just"/>
            <a:r>
              <a:rPr lang="en-US" sz="3000" b="1" i="1" smtClean="0">
                <a:latin typeface="Times New Roman" pitchFamily="18" charset="0"/>
                <a:cs typeface="Times New Roman" pitchFamily="18" charset="0"/>
              </a:rPr>
              <a:t>   Thứ </a:t>
            </a:r>
            <a:r>
              <a:rPr lang="en-US" sz="3000" b="1" i="1">
                <a:latin typeface="Times New Roman" pitchFamily="18" charset="0"/>
                <a:cs typeface="Times New Roman" pitchFamily="18" charset="0"/>
              </a:rPr>
              <a:t>nhất</a:t>
            </a:r>
            <a:r>
              <a:rPr lang="en-US" sz="3000">
                <a:latin typeface="Times New Roman" pitchFamily="18" charset="0"/>
                <a:cs typeface="Times New Roman" pitchFamily="18" charset="0"/>
              </a:rPr>
              <a:t>, quán triệt tuyên truyền, xây dựng chương trình hành động, kế hoạch cụ thể hóa các nội dung nêu trong </a:t>
            </a:r>
            <a:r>
              <a:rPr lang="vi-VN" sz="3000">
                <a:latin typeface="Times New Roman" pitchFamily="18" charset="0"/>
                <a:cs typeface="Times New Roman" pitchFamily="18" charset="0"/>
              </a:rPr>
              <a:t>Nghị quyết Đại hội XI</a:t>
            </a:r>
            <a:r>
              <a:rPr lang="en-US" sz="3000">
                <a:latin typeface="Times New Roman" pitchFamily="18" charset="0"/>
                <a:cs typeface="Times New Roman" pitchFamily="18" charset="0"/>
              </a:rPr>
              <a:t>I</a:t>
            </a:r>
            <a:r>
              <a:rPr lang="vi-VN" sz="3000">
                <a:latin typeface="Times New Roman" pitchFamily="18" charset="0"/>
                <a:cs typeface="Times New Roman" pitchFamily="18" charset="0"/>
              </a:rPr>
              <a:t>I của Đảng, Nghị quyết Đại hội XV</a:t>
            </a:r>
            <a:r>
              <a:rPr lang="en-US" sz="3000">
                <a:latin typeface="Times New Roman" pitchFamily="18" charset="0"/>
                <a:cs typeface="Times New Roman" pitchFamily="18" charset="0"/>
              </a:rPr>
              <a:t>I</a:t>
            </a:r>
            <a:r>
              <a:rPr lang="vi-VN" sz="3000">
                <a:latin typeface="Times New Roman" pitchFamily="18" charset="0"/>
                <a:cs typeface="Times New Roman" pitchFamily="18" charset="0"/>
              </a:rPr>
              <a:t>I Đảng bộ tỉnh</a:t>
            </a:r>
            <a:r>
              <a:rPr lang="en-US" sz="3000">
                <a:latin typeface="Times New Roman" pitchFamily="18" charset="0"/>
                <a:cs typeface="Times New Roman" pitchFamily="18" charset="0"/>
              </a:rPr>
              <a:t> gắn với tiếp tục triển khai thực hiện hiệu quả các quan điểm, chủ trương, nghị quyết, quyết </a:t>
            </a:r>
            <a:r>
              <a:rPr lang="en-US" sz="3000" smtClean="0">
                <a:latin typeface="Times New Roman" pitchFamily="18" charset="0"/>
                <a:cs typeface="Times New Roman" pitchFamily="18" charset="0"/>
              </a:rPr>
              <a:t>định, chỉ </a:t>
            </a:r>
            <a:r>
              <a:rPr lang="en-US" sz="3000">
                <a:latin typeface="Times New Roman" pitchFamily="18" charset="0"/>
                <a:cs typeface="Times New Roman" pitchFamily="18" charset="0"/>
              </a:rPr>
              <a:t>thị, kết </a:t>
            </a:r>
            <a:r>
              <a:rPr lang="en-US" sz="3000" smtClean="0">
                <a:latin typeface="Times New Roman" pitchFamily="18" charset="0"/>
                <a:cs typeface="Times New Roman" pitchFamily="18" charset="0"/>
              </a:rPr>
              <a:t>luận, quy chế, quy định của </a:t>
            </a:r>
            <a:r>
              <a:rPr lang="en-US" sz="3000">
                <a:latin typeface="Times New Roman" pitchFamily="18" charset="0"/>
                <a:cs typeface="Times New Roman" pitchFamily="18" charset="0"/>
              </a:rPr>
              <a:t>Đảng về CTDV</a:t>
            </a:r>
            <a:r>
              <a:rPr lang="en-US" sz="3000" smtClean="0">
                <a:latin typeface="Times New Roman" pitchFamily="18" charset="0"/>
                <a:cs typeface="Times New Roman" pitchFamily="18" charset="0"/>
              </a:rPr>
              <a:t>.</a:t>
            </a:r>
            <a:endParaRPr lang="vi-VN" sz="30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389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399" y="867693"/>
            <a:ext cx="11157857" cy="5632311"/>
          </a:xfrm>
          <a:prstGeom prst="rect">
            <a:avLst/>
          </a:prstGeom>
        </p:spPr>
        <p:txBody>
          <a:bodyPr wrap="square">
            <a:spAutoFit/>
          </a:bodyPr>
          <a:lstStyle/>
          <a:p>
            <a:pPr algn="just"/>
            <a:r>
              <a:rPr lang="vi-VN" sz="3000" b="1">
                <a:latin typeface="Times New Roman" pitchFamily="18" charset="0"/>
                <a:cs typeface="Times New Roman" pitchFamily="18" charset="0"/>
              </a:rPr>
              <a:t>3. Nhiệm vụ và giải pháp</a:t>
            </a:r>
            <a:endParaRPr lang="en-US" sz="300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   Đặc </a:t>
            </a:r>
            <a:r>
              <a:rPr lang="en-US" sz="3000" err="1">
                <a:latin typeface="Times New Roman" pitchFamily="18" charset="0"/>
                <a:cs typeface="Times New Roman" pitchFamily="18" charset="0"/>
              </a:rPr>
              <a:t>biệt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a:t>
            </a:r>
            <a:r>
              <a:rPr lang="en-US" sz="3000">
                <a:latin typeface="Times New Roman" pitchFamily="18" charset="0"/>
                <a:cs typeface="Times New Roman" pitchFamily="18" charset="0"/>
              </a:rPr>
              <a:t> </a:t>
            </a:r>
            <a:r>
              <a:rPr lang="vi-VN" sz="3000">
                <a:latin typeface="Times New Roman" pitchFamily="18" charset="0"/>
                <a:cs typeface="Times New Roman" pitchFamily="18" charset="0"/>
              </a:rPr>
              <a:t>Nghị quyết số 25-NQ/TW, ngày 3/6/2013, của Hội nghị Trung ương 7 (khóa XI), về </a:t>
            </a:r>
            <a:r>
              <a:rPr lang="vi-VN" sz="3000" i="1">
                <a:latin typeface="Times New Roman" pitchFamily="18" charset="0"/>
                <a:cs typeface="Times New Roman" pitchFamily="18" charset="0"/>
              </a:rPr>
              <a:t>“Tăng cường và đổi mới sự lãnh đạo của Đảng đối với công tác dân vận trong tình hình mới</a:t>
            </a:r>
            <a:r>
              <a:rPr lang="vi-VN" sz="3000" i="1" smtClean="0">
                <a:latin typeface="Times New Roman" pitchFamily="18" charset="0"/>
                <a:cs typeface="Times New Roman" pitchFamily="18" charset="0"/>
              </a:rPr>
              <a:t>”</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Quyết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định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số</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23-QĐ/TW </a:t>
            </a:r>
            <a:r>
              <a:rPr lang="en-US" sz="3000" err="1">
                <a:latin typeface="Times New Roman" pitchFamily="18" charset="0"/>
                <a:cs typeface="Times New Roman" pitchFamily="18" charset="0"/>
              </a:rPr>
              <a:t>ngày</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30/7/2021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trị</a:t>
            </a:r>
            <a:r>
              <a:rPr lang="en-US" sz="3000">
                <a:latin typeface="Times New Roman" pitchFamily="18" charset="0"/>
                <a:cs typeface="Times New Roman" pitchFamily="18" charset="0"/>
              </a:rPr>
              <a:t> “</a:t>
            </a:r>
            <a:r>
              <a:rPr lang="en-US" sz="3000" i="1" err="1" smtClean="0">
                <a:latin typeface="Times New Roman" pitchFamily="18" charset="0"/>
                <a:cs typeface="Times New Roman" pitchFamily="18" charset="0"/>
              </a:rPr>
              <a:t>về</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việc</a:t>
            </a:r>
            <a:r>
              <a:rPr lang="en-US" sz="3000" i="1" smtClean="0">
                <a:latin typeface="Times New Roman" pitchFamily="18" charset="0"/>
                <a:cs typeface="Times New Roman" pitchFamily="18" charset="0"/>
              </a:rPr>
              <a:t> ban </a:t>
            </a:r>
            <a:r>
              <a:rPr lang="en-US" sz="3000" i="1" err="1">
                <a:latin typeface="Times New Roman" pitchFamily="18" charset="0"/>
                <a:cs typeface="Times New Roman" pitchFamily="18" charset="0"/>
              </a:rPr>
              <a:t>hành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chế</a:t>
            </a:r>
            <a:r>
              <a:rPr lang="en-US" sz="3000" i="1">
                <a:latin typeface="Times New Roman" pitchFamily="18" charset="0"/>
                <a:cs typeface="Times New Roman" pitchFamily="18" charset="0"/>
              </a:rPr>
              <a:t> CTDV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hệ</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thống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chính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trị</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04 </a:t>
            </a:r>
            <a:r>
              <a:rPr lang="en-US" sz="3000" err="1">
                <a:latin typeface="Times New Roman" pitchFamily="18" charset="0"/>
                <a:cs typeface="Times New Roman" pitchFamily="18" charset="0"/>
              </a:rPr>
              <a:t>chương</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28 </a:t>
            </a:r>
            <a:r>
              <a:rPr lang="en-US" sz="3000" err="1">
                <a:latin typeface="Times New Roman" pitchFamily="18" charset="0"/>
                <a:cs typeface="Times New Roman" pitchFamily="18" charset="0"/>
              </a:rPr>
              <a:t>điều</a:t>
            </a:r>
            <a:r>
              <a:rPr lang="en-US" sz="3000" smtClean="0">
                <a:latin typeface="Times New Roman" pitchFamily="18" charset="0"/>
                <a:cs typeface="Times New Roman" pitchFamily="18" charset="0"/>
              </a:rPr>
              <a:t>).</a:t>
            </a:r>
          </a:p>
          <a:p>
            <a:pPr algn="just"/>
            <a:r>
              <a:rPr lang="en-US" sz="3000" smtClean="0">
                <a:latin typeface="Times New Roman" pitchFamily="18" charset="0"/>
                <a:cs typeface="Times New Roman" pitchFamily="18" charset="0"/>
              </a:rPr>
              <a:t>  Chương trình hành động số 07-CTHĐ/TU, ngày 15/01/2021 của Tỉnh ủy về “</a:t>
            </a:r>
            <a:r>
              <a:rPr lang="en-US" sz="3000" i="1" smtClean="0">
                <a:latin typeface="Times New Roman" pitchFamily="18" charset="0"/>
                <a:cs typeface="Times New Roman" pitchFamily="18" charset="0"/>
              </a:rPr>
              <a:t>thực hiện Nghị quyết Đại hội Đảng bộ tỉnh lần thứ XVII, nhiệm kỳ 2020-2025, định hướng đến năm 2021</a:t>
            </a:r>
            <a:r>
              <a:rPr lang="en-US" sz="3000" smtClean="0">
                <a:latin typeface="Times New Roman" pitchFamily="18" charset="0"/>
                <a:cs typeface="Times New Roman" pitchFamily="18" charset="0"/>
              </a:rPr>
              <a:t>”; Chương </a:t>
            </a:r>
            <a:r>
              <a:rPr lang="en-US" sz="3000">
                <a:latin typeface="Times New Roman" pitchFamily="18" charset="0"/>
                <a:cs typeface="Times New Roman" pitchFamily="18" charset="0"/>
              </a:rPr>
              <a:t>trình hành động số </a:t>
            </a:r>
            <a:r>
              <a:rPr lang="en-US" sz="3000" smtClean="0">
                <a:latin typeface="Times New Roman" pitchFamily="18" charset="0"/>
                <a:cs typeface="Times New Roman" pitchFamily="18" charset="0"/>
              </a:rPr>
              <a:t>07-CTr-ĐUK, </a:t>
            </a:r>
            <a:r>
              <a:rPr lang="en-US" sz="3000">
                <a:latin typeface="Times New Roman" pitchFamily="18" charset="0"/>
                <a:cs typeface="Times New Roman" pitchFamily="18" charset="0"/>
              </a:rPr>
              <a:t>ngày </a:t>
            </a:r>
            <a:r>
              <a:rPr lang="en-US" sz="3000" smtClean="0">
                <a:latin typeface="Times New Roman" pitchFamily="18" charset="0"/>
                <a:cs typeface="Times New Roman" pitchFamily="18" charset="0"/>
              </a:rPr>
              <a:t>01/9/2021 của Đảng ủy Khối CQ&amp;DN tỉnh về </a:t>
            </a:r>
            <a:r>
              <a:rPr lang="en-US" sz="3000">
                <a:latin typeface="Times New Roman" pitchFamily="18" charset="0"/>
                <a:cs typeface="Times New Roman" pitchFamily="18" charset="0"/>
              </a:rPr>
              <a:t>“</a:t>
            </a:r>
            <a:r>
              <a:rPr lang="en-US" sz="3000" i="1">
                <a:latin typeface="Times New Roman" pitchFamily="18" charset="0"/>
                <a:cs typeface="Times New Roman" pitchFamily="18" charset="0"/>
              </a:rPr>
              <a:t>thực hiện Nghị quyết Đại hội </a:t>
            </a:r>
            <a:r>
              <a:rPr lang="en-US" sz="3000" i="1" smtClean="0">
                <a:latin typeface="Times New Roman" pitchFamily="18" charset="0"/>
                <a:cs typeface="Times New Roman" pitchFamily="18" charset="0"/>
              </a:rPr>
              <a:t>toàn quốc lần thứ XIII của Đảng và Nghị quyết Đại hội   Đảng </a:t>
            </a:r>
            <a:r>
              <a:rPr lang="en-US" sz="3000" i="1">
                <a:latin typeface="Times New Roman" pitchFamily="18" charset="0"/>
                <a:cs typeface="Times New Roman" pitchFamily="18" charset="0"/>
              </a:rPr>
              <a:t>bộ tỉnh lần thứ XVII, nhiệm kỳ </a:t>
            </a:r>
            <a:r>
              <a:rPr lang="en-US" sz="3000" i="1" smtClean="0">
                <a:latin typeface="Times New Roman" pitchFamily="18" charset="0"/>
                <a:cs typeface="Times New Roman" pitchFamily="18" charset="0"/>
              </a:rPr>
              <a:t>2020-2025</a:t>
            </a:r>
            <a:r>
              <a:rPr lang="en-US" sz="3000" smtClean="0">
                <a:latin typeface="Times New Roman" pitchFamily="18" charset="0"/>
                <a:cs typeface="Times New Roman" pitchFamily="18" charset="0"/>
              </a:rPr>
              <a:t>”</a:t>
            </a:r>
            <a:r>
              <a:rPr lang="en-US" sz="3000">
                <a:latin typeface="Times New Roman" pitchFamily="18" charset="0"/>
                <a:cs typeface="Times New Roman" pitchFamily="18" charset="0"/>
              </a:rPr>
              <a:t>.</a:t>
            </a: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9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399" y="943432"/>
            <a:ext cx="10951029" cy="5632311"/>
          </a:xfrm>
          <a:prstGeom prst="rect">
            <a:avLst/>
          </a:prstGeom>
        </p:spPr>
        <p:txBody>
          <a:bodyPr wrap="square">
            <a:spAutoFit/>
          </a:bodyPr>
          <a:lstStyle/>
          <a:p>
            <a:pPr algn="just"/>
            <a:r>
              <a:rPr lang="vi-VN" sz="3000" b="1">
                <a:latin typeface="Times New Roman" pitchFamily="18" charset="0"/>
                <a:cs typeface="Times New Roman" pitchFamily="18" charset="0"/>
              </a:rPr>
              <a:t>3. Nhiệm vụ và giải pháp</a:t>
            </a:r>
            <a:endParaRPr lang="en-US" sz="3000">
              <a:latin typeface="Times New Roman" pitchFamily="18" charset="0"/>
              <a:cs typeface="Times New Roman" pitchFamily="18" charset="0"/>
            </a:endParaRPr>
          </a:p>
          <a:p>
            <a:pPr algn="just"/>
            <a:r>
              <a:rPr lang="en-US" sz="3000" b="1" i="1" err="1">
                <a:latin typeface="Times New Roman" pitchFamily="18" charset="0"/>
                <a:cs typeface="Times New Roman" pitchFamily="18" charset="0"/>
              </a:rPr>
              <a:t>Thứ</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hai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nghiêm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túc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quan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điểm</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gốc</a:t>
            </a:r>
            <a:r>
              <a:rPr lang="en-US" sz="3000">
                <a:latin typeface="Times New Roman" pitchFamily="18" charset="0"/>
                <a:cs typeface="Times New Roman" pitchFamily="18" charset="0"/>
              </a:rPr>
              <a:t>”, “</a:t>
            </a:r>
            <a:r>
              <a:rPr lang="en-US" sz="3000" i="1">
                <a:latin typeface="Times New Roman" pitchFamily="18" charset="0"/>
                <a:cs typeface="Times New Roman" pitchFamily="18" charset="0"/>
              </a:rPr>
              <a:t>Ý </a:t>
            </a:r>
            <a:r>
              <a:rPr lang="en-US" sz="3000" i="1" err="1">
                <a:latin typeface="Times New Roman" pitchFamily="18" charset="0"/>
                <a:cs typeface="Times New Roman" pitchFamily="18" charset="0"/>
              </a:rPr>
              <a:t>Đảng</a:t>
            </a:r>
            <a:r>
              <a:rPr lang="vi-VN" sz="3000" i="1">
                <a:latin typeface="Times New Roman" pitchFamily="18" charset="0"/>
                <a:cs typeface="Times New Roman" pitchFamily="18" charset="0"/>
              </a:rPr>
              <a:t> -</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lòng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lấy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trung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tâm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nguồn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cuộc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đổi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rộng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rãi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quyền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vai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trò</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cố</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nâng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niềm</a:t>
            </a:r>
            <a:r>
              <a:rPr lang="en-US" sz="3000">
                <a:latin typeface="Times New Roman" pitchFamily="18" charset="0"/>
                <a:cs typeface="Times New Roman" pitchFamily="18" charset="0"/>
              </a:rPr>
              <a:t> tin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tăng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cường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đồng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thuận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chuyển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biến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mẽ</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người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đứng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đầu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lãnh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lý</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viên</a:t>
            </a:r>
            <a:r>
              <a:rPr lang="en-US" sz="3000">
                <a:latin typeface="Times New Roman" pitchFamily="18" charset="0"/>
                <a:cs typeface="Times New Roman" pitchFamily="18" charset="0"/>
              </a:rPr>
              <a:t>, CBCC-VC, </a:t>
            </a:r>
            <a:r>
              <a:rPr lang="en-US" sz="3000" err="1">
                <a:latin typeface="Times New Roman" pitchFamily="18" charset="0"/>
                <a:cs typeface="Times New Roman" pitchFamily="18" charset="0"/>
              </a:rPr>
              <a:t>đoàn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viên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viên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chiến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sỹ</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lượng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vũ</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trang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tưởng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tịch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Hồ</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a:t>
            </a:r>
            <a:r>
              <a:rPr lang="en-US" sz="3000">
                <a:latin typeface="Times New Roman" pitchFamily="18" charset="0"/>
                <a:cs typeface="Times New Roman" pitchFamily="18" charset="0"/>
              </a:rPr>
              <a:t> Minh.</a:t>
            </a: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91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913" y="888993"/>
            <a:ext cx="10958287" cy="5632311"/>
          </a:xfrm>
          <a:prstGeom prst="rect">
            <a:avLst/>
          </a:prstGeom>
        </p:spPr>
        <p:txBody>
          <a:bodyPr wrap="square">
            <a:spAutoFit/>
          </a:bodyPr>
          <a:lstStyle/>
          <a:p>
            <a:pPr algn="just"/>
            <a:r>
              <a:rPr lang="vi-VN" sz="3000" b="1" smtClean="0">
                <a:latin typeface="Times New Roman" pitchFamily="18" charset="0"/>
                <a:cs typeface="Times New Roman" pitchFamily="18" charset="0"/>
              </a:rPr>
              <a:t>3. Nhiệm vụ và giải pháp</a:t>
            </a:r>
            <a:endParaRPr lang="en-US" sz="3000" smtClean="0">
              <a:latin typeface="Times New Roman" pitchFamily="18" charset="0"/>
              <a:cs typeface="Times New Roman" pitchFamily="18" charset="0"/>
            </a:endParaRPr>
          </a:p>
          <a:p>
            <a:pPr algn="just"/>
            <a:r>
              <a:rPr lang="en-US" sz="3000" b="1" i="1" err="1" smtClean="0">
                <a:latin typeface="Times New Roman" pitchFamily="18" charset="0"/>
                <a:cs typeface="Times New Roman" pitchFamily="18" charset="0"/>
              </a:rPr>
              <a:t>Thứ</a:t>
            </a:r>
            <a:r>
              <a:rPr lang="en-US" sz="3000" b="1" i="1" smtClean="0">
                <a:latin typeface="Times New Roman" pitchFamily="18" charset="0"/>
                <a:cs typeface="Times New Roman" pitchFamily="18" charset="0"/>
              </a:rPr>
              <a:t> </a:t>
            </a:r>
            <a:r>
              <a:rPr lang="en-US" sz="3000" b="1" i="1" err="1" smtClean="0">
                <a:latin typeface="Times New Roman" pitchFamily="18" charset="0"/>
                <a:cs typeface="Times New Roman" pitchFamily="18" charset="0"/>
              </a:rPr>
              <a:t>ba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tham</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mưu</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đổi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mới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phương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thức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lãnh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đạo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Đảng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về</a:t>
            </a:r>
            <a:r>
              <a:rPr lang="en-US" sz="3000" smtClean="0">
                <a:latin typeface="Times New Roman" pitchFamily="18" charset="0"/>
                <a:cs typeface="Times New Roman" pitchFamily="18" charset="0"/>
              </a:rPr>
              <a:t> CTDV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HTCT, </a:t>
            </a:r>
            <a:r>
              <a:rPr lang="en-US" sz="3000" err="1" smtClean="0">
                <a:latin typeface="Times New Roman" pitchFamily="18" charset="0"/>
                <a:cs typeface="Times New Roman" pitchFamily="18" charset="0"/>
              </a:rPr>
              <a:t>công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tộc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công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tôn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giáo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xây</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dựng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và</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thực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hiện</a:t>
            </a:r>
            <a:r>
              <a:rPr lang="en-US" sz="3000" smtClean="0">
                <a:latin typeface="Times New Roman" pitchFamily="18" charset="0"/>
                <a:cs typeface="Times New Roman" pitchFamily="18" charset="0"/>
              </a:rPr>
              <a:t> QCDC ở </a:t>
            </a:r>
            <a:r>
              <a:rPr lang="en-US" sz="3000" err="1" smtClean="0">
                <a:latin typeface="Times New Roman" pitchFamily="18" charset="0"/>
                <a:cs typeface="Times New Roman" pitchFamily="18" charset="0"/>
              </a:rPr>
              <a:t>cơ</a:t>
            </a:r>
            <a:r>
              <a:rPr lang="en-US" sz="3000" smtClean="0">
                <a:latin typeface="Times New Roman" pitchFamily="18" charset="0"/>
                <a:cs typeface="Times New Roman" pitchFamily="18" charset="0"/>
              </a:rPr>
              <a:t> ở, CTDV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lực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lượng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vũ</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trang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công</a:t>
            </a:r>
            <a:r>
              <a:rPr lang="en-US" sz="3000" smtClean="0">
                <a:latin typeface="Times New Roman" pitchFamily="18" charset="0"/>
                <a:cs typeface="Times New Roman" pitchFamily="18" charset="0"/>
              </a:rPr>
              <a:t> an </a:t>
            </a:r>
            <a:r>
              <a:rPr lang="en-US" sz="3000" err="1" smtClean="0">
                <a:latin typeface="Times New Roman" pitchFamily="18" charset="0"/>
                <a:cs typeface="Times New Roman" pitchFamily="18" charset="0"/>
              </a:rPr>
              <a:t>và</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hội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quần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chúng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tăng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cường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công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tuyên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truyền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vận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động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thực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hiện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đường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lối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chủ</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trương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Đảng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chính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sách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Nhà</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nước</a:t>
            </a:r>
            <a:r>
              <a:rPr lang="en-US" sz="3000" smtClean="0">
                <a:latin typeface="Times New Roman" pitchFamily="18" charset="0"/>
                <a:cs typeface="Times New Roman" pitchFamily="18" charset="0"/>
              </a:rPr>
              <a:t>, ý </a:t>
            </a:r>
            <a:r>
              <a:rPr lang="en-US" sz="3000" err="1" smtClean="0">
                <a:latin typeface="Times New Roman" pitchFamily="18" charset="0"/>
                <a:cs typeface="Times New Roman" pitchFamily="18" charset="0"/>
              </a:rPr>
              <a:t>thức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chấp</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hành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pháp</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luật</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và</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trách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nhiệm</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nghĩa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vụ</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công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thực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hiện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hiệu</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quả</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phong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trào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đua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yêu</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nước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cuộc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vận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động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phong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trào</a:t>
            </a:r>
            <a:r>
              <a:rPr lang="en-US" sz="3000"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Dân</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vận</a:t>
            </a:r>
            <a:r>
              <a:rPr lang="en-US" sz="3000" i="1" smtClean="0">
                <a:latin typeface="Times New Roman" pitchFamily="18" charset="0"/>
                <a:cs typeface="Times New Roman" pitchFamily="18" charset="0"/>
              </a:rPr>
              <a:t> </a:t>
            </a:r>
            <a:r>
              <a:rPr lang="en-US" sz="3000" i="1" err="1" smtClean="0">
                <a:latin typeface="Times New Roman" pitchFamily="18" charset="0"/>
                <a:cs typeface="Times New Roman" pitchFamily="18" charset="0"/>
              </a:rPr>
              <a:t>khéo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trong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mỗi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cấp</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ngành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và</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hướng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mạnh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các</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hoạt</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động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về</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cơ</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sở</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nắm</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dự</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báo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đúng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tình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hình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tham</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mưu</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đề</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xuất</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cấp</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ủy</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chỉ</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đạo</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giải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quyết</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kịp</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thời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thỏa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đáng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những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nguyện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vọng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chính</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đáng</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của</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nhân</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dân</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701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8933" y="1161143"/>
            <a:ext cx="10672837" cy="4708981"/>
          </a:xfrm>
          <a:prstGeom prst="rect">
            <a:avLst/>
          </a:prstGeom>
        </p:spPr>
        <p:txBody>
          <a:bodyPr wrap="square">
            <a:spAutoFit/>
          </a:bodyPr>
          <a:lstStyle/>
          <a:p>
            <a:pPr algn="just"/>
            <a:r>
              <a:rPr lang="vi-VN" sz="3000" b="1" smtClean="0">
                <a:latin typeface="Times New Roman" pitchFamily="18" charset="0"/>
                <a:cs typeface="Times New Roman" pitchFamily="18" charset="0"/>
              </a:rPr>
              <a:t>3. Nhiệm vụ và giải pháp</a:t>
            </a:r>
            <a:endParaRPr lang="en-US" sz="3000" smtClean="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   Tiếp </a:t>
            </a:r>
            <a:r>
              <a:rPr lang="en-US" sz="3000" err="1">
                <a:latin typeface="Times New Roman" pitchFamily="18" charset="0"/>
                <a:cs typeface="Times New Roman" pitchFamily="18" charset="0"/>
              </a:rPr>
              <a:t>tục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tốt</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phóng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mặt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trọng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điểm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tỉnh</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hòa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mâu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thuẫn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Tham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mưu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nghiên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cứu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tài</a:t>
            </a:r>
            <a:r>
              <a:rPr lang="en-US" sz="3000">
                <a:latin typeface="Times New Roman" pitchFamily="18" charset="0"/>
                <a:cs typeface="Times New Roman" pitchFamily="18" charset="0"/>
              </a:rPr>
              <a:t>; ban </a:t>
            </a:r>
            <a:r>
              <a:rPr lang="en-US" sz="3000" err="1">
                <a:latin typeface="Times New Roman" pitchFamily="18" charset="0"/>
                <a:cs typeface="Times New Roman" pitchFamily="18" charset="0"/>
              </a:rPr>
              <a: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quyết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chỉ</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thảo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chuyên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nhằm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tăng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cường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lãnh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với</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tốt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năng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vụ</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hệ</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kết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biểu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dương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điển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vận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khéo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toàn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tỉnh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giai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đoạn</a:t>
            </a:r>
            <a:r>
              <a:rPr lang="en-US" sz="3000">
                <a:latin typeface="Times New Roman" pitchFamily="18" charset="0"/>
                <a:cs typeface="Times New Roman" pitchFamily="18" charset="0"/>
              </a:rPr>
              <a:t> 2020-2025.</a:t>
            </a: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034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4766" y="891746"/>
            <a:ext cx="11064240" cy="5262979"/>
          </a:xfrm>
          <a:prstGeom prst="rect">
            <a:avLst/>
          </a:prstGeom>
        </p:spPr>
        <p:txBody>
          <a:bodyPr wrap="square">
            <a:spAutoFit/>
          </a:bodyPr>
          <a:lstStyle/>
          <a:p>
            <a:pPr algn="just"/>
            <a:r>
              <a:rPr lang="vi-VN" sz="2800" b="1" smtClean="0">
                <a:latin typeface="Times New Roman" pitchFamily="18" charset="0"/>
                <a:cs typeface="Times New Roman" pitchFamily="18" charset="0"/>
              </a:rPr>
              <a:t>3. Nhiệm vụ và giải pháp</a:t>
            </a:r>
            <a:endParaRPr lang="en-US" sz="2800" smtClean="0">
              <a:latin typeface="Times New Roman" pitchFamily="18" charset="0"/>
              <a:cs typeface="Times New Roman" pitchFamily="18" charset="0"/>
            </a:endParaRPr>
          </a:p>
          <a:p>
            <a:pPr algn="just"/>
            <a:r>
              <a:rPr lang="en-US" sz="2800" b="1" i="1" err="1" smtClean="0">
                <a:latin typeface="Times New Roman" pitchFamily="18" charset="0"/>
                <a:cs typeface="Times New Roman" pitchFamily="18" charset="0"/>
              </a:rPr>
              <a:t>Thứ</a:t>
            </a:r>
            <a:r>
              <a:rPr lang="en-US" sz="2800" b="1" i="1" smtClean="0">
                <a:latin typeface="Times New Roman" pitchFamily="18" charset="0"/>
                <a:cs typeface="Times New Roman" pitchFamily="18" charset="0"/>
              </a:rPr>
              <a:t> </a:t>
            </a:r>
            <a:r>
              <a:rPr lang="en-US" sz="2800" b="1" i="1" err="1" smtClean="0">
                <a:latin typeface="Times New Roman" pitchFamily="18" charset="0"/>
                <a:cs typeface="Times New Roman" pitchFamily="18" charset="0"/>
              </a:rPr>
              <a:t>tư</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tiếp</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tục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đẩy</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mạnh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thực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hiện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các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chủ</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trương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của</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Đảng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Chỉ</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thị</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a:t>
            </a:r>
            <a:r>
              <a:rPr lang="vi-VN" sz="2800" smtClean="0">
                <a:latin typeface="Times New Roman" pitchFamily="18" charset="0"/>
                <a:cs typeface="Times New Roman" pitchFamily="18" charset="0"/>
              </a:rPr>
              <a:t>16/CT-TTg ngày 16/5/20</a:t>
            </a:r>
            <a:r>
              <a:rPr lang="en-US" sz="2800" smtClean="0">
                <a:latin typeface="Times New Roman" pitchFamily="18" charset="0"/>
                <a:cs typeface="Times New Roman" pitchFamily="18" charset="0"/>
              </a:rPr>
              <a:t>16</a:t>
            </a:r>
            <a:r>
              <a:rPr lang="vi-VN" sz="2800" smtClean="0">
                <a:latin typeface="Times New Roman" pitchFamily="18" charset="0"/>
                <a:cs typeface="Times New Roman" pitchFamily="18" charset="0"/>
              </a:rPr>
              <a:t> của TTgCP</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và</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Chỉ</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thị</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a:t>
            </a:r>
            <a:r>
              <a:rPr lang="en-US" sz="2800" smtClean="0">
                <a:latin typeface="Times New Roman" pitchFamily="18" charset="0"/>
                <a:cs typeface="Times New Roman" pitchFamily="18" charset="0"/>
              </a:rPr>
              <a:t> 13-CT/TU, </a:t>
            </a:r>
            <a:r>
              <a:rPr lang="en-US" sz="2800" err="1" smtClean="0">
                <a:latin typeface="Times New Roman" pitchFamily="18" charset="0"/>
                <a:cs typeface="Times New Roman" pitchFamily="18" charset="0"/>
              </a:rPr>
              <a:t>ngày</a:t>
            </a:r>
            <a:r>
              <a:rPr lang="en-US" sz="2800" smtClean="0">
                <a:latin typeface="Times New Roman" pitchFamily="18" charset="0"/>
                <a:cs typeface="Times New Roman" pitchFamily="18" charset="0"/>
              </a:rPr>
              <a:t> 28/6/2017 </a:t>
            </a:r>
            <a:r>
              <a:rPr lang="en-US" sz="2800" err="1" smtClean="0">
                <a:latin typeface="Times New Roman" pitchFamily="18" charset="0"/>
                <a:cs typeface="Times New Roman" pitchFamily="18" charset="0"/>
              </a:rPr>
              <a:t>của</a:t>
            </a:r>
            <a:r>
              <a:rPr lang="en-US" sz="2800" smtClean="0">
                <a:latin typeface="Times New Roman" pitchFamily="18" charset="0"/>
                <a:cs typeface="Times New Roman" pitchFamily="18" charset="0"/>
              </a:rPr>
              <a:t> BTV </a:t>
            </a:r>
            <a:r>
              <a:rPr lang="en-US" sz="2800" err="1" smtClean="0">
                <a:latin typeface="Times New Roman" pitchFamily="18" charset="0"/>
                <a:cs typeface="Times New Roman" pitchFamily="18" charset="0"/>
              </a:rPr>
              <a:t>Tỉnh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ủy</a:t>
            </a:r>
            <a:r>
              <a:rPr lang="en-US" sz="2800" smtClean="0">
                <a:latin typeface="Times New Roman" pitchFamily="18" charset="0"/>
                <a:cs typeface="Times New Roman" pitchFamily="18" charset="0"/>
              </a:rPr>
              <a:t> “</a:t>
            </a:r>
            <a:r>
              <a:rPr lang="vi-VN" sz="2800" i="1" smtClean="0">
                <a:latin typeface="Times New Roman" pitchFamily="18" charset="0"/>
                <a:cs typeface="Times New Roman" pitchFamily="18" charset="0"/>
              </a:rPr>
              <a:t>về tăng cường và đổi mới CTDV trong cơ quan hành chính nhà nước, chính quyền các cấp trong tình hình mới</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Phát huy tối đa hiệu quả CTDV chính quyền, các cơ quan nhà nước</a:t>
            </a:r>
            <a:r>
              <a:rPr lang="vi-VN" sz="2800">
                <a:latin typeface="Times New Roman" pitchFamily="18" charset="0"/>
                <a:cs typeface="Times New Roman" pitchFamily="18" charset="0"/>
              </a:rPr>
              <a:t> các cấp</a:t>
            </a:r>
            <a:r>
              <a:rPr lang="en-US" sz="2800">
                <a:latin typeface="Times New Roman" pitchFamily="18" charset="0"/>
                <a:cs typeface="Times New Roman" pitchFamily="18" charset="0"/>
              </a:rPr>
              <a:t> đáp ứng yêu cầu thực hiện nhiệm vụ trong tình hình mới </a:t>
            </a:r>
            <a:r>
              <a:rPr lang="de-DE" sz="2800">
                <a:latin typeface="Times New Roman" pitchFamily="18" charset="0"/>
                <a:cs typeface="Times New Roman" pitchFamily="18" charset="0"/>
              </a:rPr>
              <a:t>và xem đây là khâu đột phá CTDV giai đoạn 2021-2025.  </a:t>
            </a:r>
            <a:endParaRPr lang="en-US"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a:t>
            </a:r>
            <a:r>
              <a:rPr lang="en-US" sz="2800" err="1" smtClean="0">
                <a:latin typeface="Times New Roman" pitchFamily="18" charset="0"/>
                <a:cs typeface="Times New Roman" pitchFamily="18" charset="0"/>
              </a:rPr>
              <a:t>các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cấp</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ủy</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thuộc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Đảng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ủy</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Khối</a:t>
            </a:r>
            <a:r>
              <a:rPr lang="en-US" sz="2800" smtClean="0">
                <a:latin typeface="Times New Roman" pitchFamily="18" charset="0"/>
                <a:cs typeface="Times New Roman" pitchFamily="18" charset="0"/>
              </a:rPr>
              <a:t> CQ&amp;DN tỉnh </a:t>
            </a:r>
            <a:r>
              <a:rPr lang="en-US" sz="2800" err="1" smtClean="0">
                <a:latin typeface="Times New Roman" pitchFamily="18" charset="0"/>
                <a:cs typeface="Times New Roman" pitchFamily="18" charset="0"/>
              </a:rPr>
              <a:t>thực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hiện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theo</a:t>
            </a:r>
            <a:r>
              <a:rPr lang="en-US" sz="2800" smtClean="0">
                <a:latin typeface="Times New Roman" pitchFamily="18" charset="0"/>
                <a:cs typeface="Times New Roman" pitchFamily="18" charset="0"/>
              </a:rPr>
              <a:t> </a:t>
            </a:r>
            <a:r>
              <a:rPr lang="de-DE" sz="2800" smtClean="0">
                <a:latin typeface="Times New Roman" pitchFamily="18" charset="0"/>
                <a:cs typeface="Times New Roman" pitchFamily="18" charset="0"/>
              </a:rPr>
              <a:t>Nghị quyết số 02-NQ/ĐUK ngày 13/4/2021 của Đảng ủy Khối CQ&amp;DN tỉnh </a:t>
            </a:r>
            <a:r>
              <a:rPr lang="vi-VN" sz="2800" smtClean="0">
                <a:latin typeface="Times New Roman" pitchFamily="18" charset="0"/>
                <a:cs typeface="Times New Roman" pitchFamily="18" charset="0"/>
              </a:rPr>
              <a:t>“</a:t>
            </a:r>
            <a:r>
              <a:rPr lang="en-US" sz="2800" i="1" err="1" smtClean="0">
                <a:latin typeface="Times New Roman" pitchFamily="18" charset="0"/>
                <a:cs typeface="Times New Roman" pitchFamily="18" charset="0"/>
              </a:rPr>
              <a:t>Về</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nâng</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cao</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hiệu</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quả</a:t>
            </a:r>
            <a:r>
              <a:rPr lang="en-US" sz="2800" i="1" smtClean="0">
                <a:latin typeface="Times New Roman" pitchFamily="18" charset="0"/>
                <a:cs typeface="Times New Roman" pitchFamily="18" charset="0"/>
              </a:rPr>
              <a:t> CTDV </a:t>
            </a:r>
            <a:r>
              <a:rPr lang="en-US" sz="2800" i="1" err="1" smtClean="0">
                <a:latin typeface="Times New Roman" pitchFamily="18" charset="0"/>
                <a:cs typeface="Times New Roman" pitchFamily="18" charset="0"/>
              </a:rPr>
              <a:t>trong</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các</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cơ</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quan</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Nhà</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nước</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và</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doanh</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nghiệp</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thuộc</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Đảng</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ủy</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Khối</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Cơ</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quan</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và</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Doanh</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nghiệp</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tỉnh</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Quảng</a:t>
            </a:r>
            <a:r>
              <a:rPr lang="en-US" sz="2800" i="1"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Trị</a:t>
            </a:r>
            <a:r>
              <a:rPr lang="vi-VN" sz="2800" smtClean="0">
                <a:latin typeface="Times New Roman" pitchFamily="18" charset="0"/>
                <a:cs typeface="Times New Roman" pitchFamily="18" charset="0"/>
              </a:rPr>
              <a:t>”</a:t>
            </a:r>
            <a:r>
              <a:rPr lang="en-US" sz="2800" smtClean="0">
                <a:latin typeface="Times New Roman" pitchFamily="18" charset="0"/>
                <a:cs typeface="Times New Roman" pitchFamily="18" charset="0"/>
              </a:rPr>
              <a:t>). </a:t>
            </a: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29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3943" y="943430"/>
            <a:ext cx="11125200" cy="5693866"/>
          </a:xfrm>
          <a:prstGeom prst="rect">
            <a:avLst/>
          </a:prstGeom>
        </p:spPr>
        <p:txBody>
          <a:bodyPr wrap="square">
            <a:spAutoFit/>
          </a:bodyPr>
          <a:lstStyle/>
          <a:p>
            <a:pPr algn="just"/>
            <a:r>
              <a:rPr lang="vi-VN" sz="2800" b="1" smtClean="0">
                <a:latin typeface="Times New Roman" pitchFamily="18" charset="0"/>
                <a:cs typeface="Times New Roman" pitchFamily="18" charset="0"/>
              </a:rPr>
              <a:t>3. Nhiệm vụ và giải pháp</a:t>
            </a:r>
            <a:endParaRPr lang="en-US" sz="2800" smtClean="0">
              <a:latin typeface="Times New Roman" pitchFamily="18" charset="0"/>
              <a:cs typeface="Times New Roman" pitchFamily="18" charset="0"/>
            </a:endParaRPr>
          </a:p>
          <a:p>
            <a:pPr algn="just"/>
            <a:r>
              <a:rPr lang="de-DE" sz="2400" smtClean="0">
                <a:latin typeface="Times New Roman" pitchFamily="18" charset="0"/>
                <a:cs typeface="Times New Roman" pitchFamily="18" charset="0"/>
              </a:rPr>
              <a:t>   Thực </a:t>
            </a:r>
            <a:r>
              <a:rPr lang="de-DE" sz="2400">
                <a:latin typeface="Times New Roman" pitchFamily="18" charset="0"/>
                <a:cs typeface="Times New Roman" pitchFamily="18" charset="0"/>
              </a:rPr>
              <a:t>hiện tốt nguyên tắc dân chủ, công khai, minh bạch trong điều hành, quản lý theo phương châm: </a:t>
            </a:r>
            <a:r>
              <a:rPr lang="vi-VN" sz="2400">
                <a:latin typeface="Times New Roman" pitchFamily="18" charset="0"/>
                <a:cs typeface="Times New Roman" pitchFamily="18" charset="0"/>
              </a:rPr>
              <a:t>“</a:t>
            </a:r>
            <a:r>
              <a:rPr lang="de-DE" sz="2400" i="1">
                <a:latin typeface="Times New Roman" pitchFamily="18" charset="0"/>
                <a:cs typeface="Times New Roman" pitchFamily="18" charset="0"/>
              </a:rPr>
              <a:t>Dân biết, dân bàn, dân làm, dân kiểm tra, dân giám sát, dân thụ hưởng</a:t>
            </a:r>
            <a:r>
              <a:rPr lang="vi-VN" sz="2400">
                <a:latin typeface="Times New Roman" pitchFamily="18" charset="0"/>
                <a:cs typeface="Times New Roman" pitchFamily="18" charset="0"/>
              </a:rPr>
              <a: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chống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biểu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hiện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chủ</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hình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thức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lợi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dụng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chủ</a:t>
            </a:r>
            <a:r>
              <a:rPr lang="en-US" sz="2400">
                <a:latin typeface="Times New Roman" pitchFamily="18" charset="0"/>
                <a:cs typeface="Times New Roman" pitchFamily="18" charset="0"/>
              </a:rPr>
              <a:t>.</a:t>
            </a:r>
          </a:p>
          <a:p>
            <a:pPr algn="just"/>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Nâng</a:t>
            </a:r>
            <a:r>
              <a:rPr lang="en-US" sz="2400" smtClean="0">
                <a:latin typeface="Times New Roman" pitchFamily="18" charset="0"/>
                <a:cs typeface="Times New Roman" pitchFamily="18" charset="0"/>
              </a:rPr>
              <a:t> </a:t>
            </a:r>
            <a:r>
              <a:rPr lang="en-US" sz="2400" err="1">
                <a:latin typeface="Times New Roman" pitchFamily="18" charset="0"/>
                <a:cs typeface="Times New Roman" pitchFamily="18" charset="0"/>
              </a:rPr>
              <a:t>cao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lượng</a:t>
            </a:r>
            <a:r>
              <a:rPr lang="en-US" sz="2400">
                <a:latin typeface="Times New Roman" pitchFamily="18" charset="0"/>
                <a:cs typeface="Times New Roman" pitchFamily="18" charset="0"/>
              </a:rPr>
              <a:t> ban </a:t>
            </a:r>
            <a:r>
              <a:rPr lang="en-US" sz="2400" err="1">
                <a:latin typeface="Times New Roman" pitchFamily="18" charset="0"/>
                <a:cs typeface="Times New Roman" pitchFamily="18" charset="0"/>
              </a:rPr>
              <a:t>hành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chủ</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trương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chính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sách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thực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vụ</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phù</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hợp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yêu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cầu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thực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tiễn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đặt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gắn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quyền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lợi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ích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của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đẩy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mạnh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cải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hành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chính</a:t>
            </a:r>
            <a:r>
              <a:rPr lang="en-US" sz="2400">
                <a:latin typeface="Times New Roman" pitchFamily="18" charset="0"/>
                <a:cs typeface="Times New Roman" pitchFamily="18" charset="0"/>
              </a:rPr>
              <a:t>, </a:t>
            </a:r>
            <a:r>
              <a:rPr lang="de-DE" sz="2400">
                <a:latin typeface="Times New Roman" pitchFamily="18" charset="0"/>
                <a:cs typeface="Times New Roman" pitchFamily="18" charset="0"/>
              </a:rPr>
              <a:t>nhất là lĩnh vực liên quan đến người dân và doanh nghiệp; thực hiện tốt công tác tiếp công dân, đối thoại trực tiếp với dân; giải quyết kiến nghị, nguyện vọng hợp pháp, chính đáng của nhân dân; xử lý đúng, kịp thời, dứt điểm các vấn đề liên quan đến đời sống, bức xúc, đơn thư khiếu nại, tố cáo của người dân, không để tồn đọng kéo dài, hình thành </a:t>
            </a:r>
            <a:r>
              <a:rPr lang="vi-VN" sz="2400">
                <a:latin typeface="Times New Roman" pitchFamily="18" charset="0"/>
                <a:cs typeface="Times New Roman" pitchFamily="18" charset="0"/>
              </a:rPr>
              <a:t>“</a:t>
            </a:r>
            <a:r>
              <a:rPr lang="de-DE" sz="2400" i="1">
                <a:latin typeface="Times New Roman" pitchFamily="18" charset="0"/>
                <a:cs typeface="Times New Roman" pitchFamily="18" charset="0"/>
              </a:rPr>
              <a:t>điểm nóng</a:t>
            </a:r>
            <a:r>
              <a:rPr lang="vi-VN" sz="2400">
                <a:latin typeface="Times New Roman" pitchFamily="18" charset="0"/>
                <a:cs typeface="Times New Roman" pitchFamily="18" charset="0"/>
              </a:rPr>
              <a:t>”</a:t>
            </a:r>
            <a:r>
              <a:rPr lang="de-DE" sz="2400">
                <a:latin typeface="Times New Roman" pitchFamily="18" charset="0"/>
                <a:cs typeface="Times New Roman" pitchFamily="18" charset="0"/>
              </a:rPr>
              <a:t> về ANCT, TTATXH</a:t>
            </a:r>
            <a:r>
              <a:rPr lang="de-DE" sz="2400" smtClean="0">
                <a:latin typeface="Times New Roman" pitchFamily="18" charset="0"/>
                <a:cs typeface="Times New Roman" pitchFamily="18" charset="0"/>
              </a:rPr>
              <a:t>. </a:t>
            </a:r>
            <a:r>
              <a:rPr lang="de-DE" sz="2400">
                <a:latin typeface="Times New Roman" pitchFamily="18" charset="0"/>
                <a:cs typeface="Times New Roman" pitchFamily="18" charset="0"/>
              </a:rPr>
              <a:t>Quan tâm đến an sinh xã hội, những vấn đề mà dư luận xã hội và các tầng lớp nhân dân băn khoăn, lo lắng. Lấy kết quả công việc về trách nhiệm phục vụ nhân dân, sự hài lòng, tín nhiệm của người dân và doanh nghiệp làm tiêu chí quan trọng để đánh giá chất lượng của cơ quan, đơn vị, tổ chức, doanh nghiệp và CBCC-VC hằng năm. </a:t>
            </a:r>
            <a:endParaRPr lang="en-US"/>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048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0"/>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76927" y="78267"/>
            <a:ext cx="2095446" cy="740652"/>
          </a:xfrm>
          <a:prstGeom prst="rect">
            <a:avLst/>
          </a:prstGeom>
        </p:spPr>
        <p:txBody>
          <a:bodyPr wrap="none">
            <a:spAutoFit/>
          </a:bodyPr>
          <a:lstStyle/>
          <a:p>
            <a:pPr algn="ctr">
              <a:lnSpc>
                <a:spcPct val="130000"/>
              </a:lnSpc>
            </a:pPr>
            <a:r>
              <a:rPr lang="en-US" sz="3600" b="1">
                <a:solidFill>
                  <a:srgbClr val="F3FD00"/>
                </a:solidFill>
                <a:latin typeface="Times New Roman" panose="02020603050405020304" pitchFamily="18" charset="0"/>
                <a:ea typeface="Times New Roman" panose="02020603050405020304" pitchFamily="18" charset="0"/>
              </a:rPr>
              <a:t>MỞ ĐẦU</a:t>
            </a:r>
            <a:endParaRPr lang="en-US" sz="3600">
              <a:solidFill>
                <a:srgbClr val="F3FD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660400" y="1831539"/>
            <a:ext cx="11112500" cy="4311437"/>
          </a:xfrm>
          <a:prstGeom prst="rect">
            <a:avLst/>
          </a:prstGeom>
        </p:spPr>
        <p:txBody>
          <a:bodyPr wrap="square">
            <a:spAutoFit/>
          </a:bodyPr>
          <a:lstStyle/>
          <a:p>
            <a:pPr indent="457200" algn="just">
              <a:spcBef>
                <a:spcPts val="500"/>
              </a:spcBef>
            </a:pPr>
            <a:r>
              <a:rPr lang="vi-VN" sz="3000">
                <a:latin typeface="+mj-lt"/>
              </a:rPr>
              <a:t>Một trong những nhiệm vụ quan trọng của công tác xây dựng Đảng là CTDV của Đảng.</a:t>
            </a:r>
            <a:r>
              <a:rPr lang="en-US" sz="3000">
                <a:latin typeface="+mj-lt"/>
              </a:rPr>
              <a:t> </a:t>
            </a:r>
            <a:endParaRPr lang="vi-VN" sz="3000" smtClean="0">
              <a:latin typeface="+mj-lt"/>
            </a:endParaRPr>
          </a:p>
          <a:p>
            <a:pPr indent="457200" algn="just">
              <a:spcBef>
                <a:spcPts val="500"/>
              </a:spcBef>
            </a:pPr>
            <a:r>
              <a:rPr lang="vi-VN" sz="3000" smtClean="0">
                <a:latin typeface="+mj-lt"/>
              </a:rPr>
              <a:t>CTDV của Đảng trong từng thời kỳ cách mạng có những nội dung, phương thức khác nhau, nhưng đều hướng đến mục tiêu quan trọng đó là tăng cường mối quan hệ mật thiết giữa Đảng, Nhà nước với nhân dân, củng cố vững chắc niềm tin của nhân dân với Đảng; vận động, thu hút rộng rãi các tầng lớp nhân dân, khơi dậy tinh thần yêu nước, phát huy sức mạnh khối đại đoàn kết toàn dân tộc cho quá trình phát triển đất nước, trong đó có quê hương Quảng Trị.</a:t>
            </a:r>
            <a:endParaRPr lang="en-US" sz="3000">
              <a:latin typeface="+mj-lt"/>
              <a:ea typeface="Times New Roman" panose="02020603050405020304" pitchFamily="18" charset="0"/>
            </a:endParaRPr>
          </a:p>
        </p:txBody>
      </p:sp>
    </p:spTree>
    <p:extLst>
      <p:ext uri="{BB962C8B-B14F-4D97-AF65-F5344CB8AC3E}">
        <p14:creationId xmlns:p14="http://schemas.microsoft.com/office/powerpoint/2010/main" val="24419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867693"/>
            <a:ext cx="11087100" cy="5693866"/>
          </a:xfrm>
          <a:prstGeom prst="rect">
            <a:avLst/>
          </a:prstGeom>
        </p:spPr>
        <p:txBody>
          <a:bodyPr wrap="square">
            <a:spAutoFit/>
          </a:bodyPr>
          <a:lstStyle/>
          <a:p>
            <a:pPr algn="just"/>
            <a:r>
              <a:rPr lang="vi-VN" sz="2800" b="1" smtClean="0">
                <a:latin typeface="Times New Roman" pitchFamily="18" charset="0"/>
                <a:cs typeface="Times New Roman" pitchFamily="18" charset="0"/>
              </a:rPr>
              <a:t>3. Nhiệm vụ và giải pháp</a:t>
            </a:r>
            <a:endParaRPr lang="en-US" sz="2800" smtClean="0">
              <a:latin typeface="Times New Roman" pitchFamily="18" charset="0"/>
              <a:cs typeface="Times New Roman" pitchFamily="18" charset="0"/>
            </a:endParaRPr>
          </a:p>
          <a:p>
            <a:pPr algn="just"/>
            <a:r>
              <a:rPr lang="en-US" sz="2800" b="1" i="1" err="1">
                <a:latin typeface="Times New Roman" pitchFamily="18" charset="0"/>
                <a:cs typeface="Times New Roman" pitchFamily="18" charset="0"/>
              </a:rPr>
              <a:t>Thứ</a:t>
            </a:r>
            <a:r>
              <a:rPr lang="en-US" sz="2800" b="1" i="1">
                <a:latin typeface="Times New Roman" pitchFamily="18" charset="0"/>
                <a:cs typeface="Times New Roman" pitchFamily="18" charset="0"/>
              </a:rPr>
              <a:t> </a:t>
            </a:r>
            <a:r>
              <a:rPr lang="en-US" sz="2800" b="1" i="1" err="1">
                <a:latin typeface="Times New Roman" pitchFamily="18" charset="0"/>
                <a:cs typeface="Times New Roman" pitchFamily="18" charset="0"/>
              </a:rPr>
              <a:t>năm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tham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mưu</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chỉ</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đạo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đổi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mới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nội</a:t>
            </a:r>
            <a:r>
              <a:rPr lang="en-US" sz="2800">
                <a:latin typeface="Times New Roman" pitchFamily="18" charset="0"/>
                <a:cs typeface="Times New Roman" pitchFamily="18" charset="0"/>
              </a:rPr>
              <a:t> dung, </a:t>
            </a:r>
            <a:r>
              <a:rPr lang="en-US" sz="2800" err="1">
                <a:latin typeface="Times New Roman" pitchFamily="18" charset="0"/>
                <a:cs typeface="Times New Roman" pitchFamily="18" charset="0"/>
              </a:rPr>
              <a:t>phương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thức</a:t>
            </a:r>
            <a:r>
              <a:rPr lang="vi-VN" sz="2800">
                <a:latin typeface="Times New Roman" pitchFamily="18" charset="0"/>
                <a:cs typeface="Times New Roman" pitchFamily="18" charset="0"/>
              </a:rPr>
              <a:t> hoạt động </a:t>
            </a:r>
            <a:r>
              <a:rPr lang="en-US" sz="2800" err="1">
                <a:latin typeface="Times New Roman" pitchFamily="18" charset="0"/>
                <a:cs typeface="Times New Roman" pitchFamily="18" charset="0"/>
              </a:rPr>
              <a:t>của</a:t>
            </a:r>
            <a:r>
              <a:rPr lang="en-US" sz="2800">
                <a:latin typeface="Times New Roman" pitchFamily="18" charset="0"/>
                <a:cs typeface="Times New Roman" pitchFamily="18" charset="0"/>
              </a:rPr>
              <a:t> MTTQ, </a:t>
            </a:r>
            <a:r>
              <a:rPr lang="en-US" sz="2800" err="1">
                <a:latin typeface="Times New Roman" pitchFamily="18" charset="0"/>
                <a:cs typeface="Times New Roman" pitchFamily="18" charset="0"/>
              </a:rPr>
              <a:t>các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đoàn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thể</a:t>
            </a:r>
            <a:r>
              <a:rPr lang="en-US" sz="2800">
                <a:latin typeface="Times New Roman" pitchFamily="18" charset="0"/>
                <a:cs typeface="Times New Roman" pitchFamily="18" charset="0"/>
              </a:rPr>
              <a:t> CT-XH </a:t>
            </a:r>
            <a:r>
              <a:rPr lang="en-US" sz="2800" err="1">
                <a:latin typeface="Times New Roman" pitchFamily="18" charset="0"/>
                <a:cs typeface="Times New Roman" pitchFamily="18" charset="0"/>
              </a:rPr>
              <a:t>theo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quan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điểm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chủ</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trương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của</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Đảng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Phát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huy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vai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trò</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nòng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cốt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trị</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và</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trách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nhiệm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của</a:t>
            </a:r>
            <a:r>
              <a:rPr lang="en-US" sz="2800">
                <a:latin typeface="Times New Roman" pitchFamily="18" charset="0"/>
                <a:cs typeface="Times New Roman" pitchFamily="18" charset="0"/>
              </a:rPr>
              <a:t> MTTQ, </a:t>
            </a:r>
            <a:r>
              <a:rPr lang="en-US" sz="2800" err="1">
                <a:latin typeface="Times New Roman" pitchFamily="18" charset="0"/>
                <a:cs typeface="Times New Roman" pitchFamily="18" charset="0"/>
              </a:rPr>
              <a:t>các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đoàn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thể</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trong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xây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dựng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khối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đại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đoàn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kết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toàn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dân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tập</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hợp</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vận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động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tuyên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truyền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thực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hiện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hiệu</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quả các </a:t>
            </a:r>
            <a:r>
              <a:rPr lang="en-US" sz="2800" err="1">
                <a:latin typeface="Times New Roman" pitchFamily="18" charset="0"/>
                <a:cs typeface="Times New Roman" pitchFamily="18" charset="0"/>
              </a:rPr>
              <a:t>cuộc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vận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động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phong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trào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đua</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trọng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tâm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là</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cuộc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vận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động</a:t>
            </a:r>
            <a:r>
              <a:rPr lang="en-US" sz="2800">
                <a:latin typeface="Times New Roman" pitchFamily="18" charset="0"/>
                <a:cs typeface="Times New Roman" pitchFamily="18" charset="0"/>
              </a:rPr>
              <a:t> “</a:t>
            </a:r>
            <a:r>
              <a:rPr lang="en-US" sz="2800" i="1" err="1">
                <a:latin typeface="Times New Roman" pitchFamily="18" charset="0"/>
                <a:cs typeface="Times New Roman" pitchFamily="18" charset="0"/>
              </a:rPr>
              <a:t>Toàn</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dân</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đoàn</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kết</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xây</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dựng</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nông</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thôn</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mới</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đô</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thị</a:t>
            </a:r>
            <a:r>
              <a:rPr lang="en-US" sz="2800" i="1">
                <a:latin typeface="Times New Roman" pitchFamily="18" charset="0"/>
                <a:cs typeface="Times New Roman" pitchFamily="18" charset="0"/>
              </a:rPr>
              <a:t> </a:t>
            </a:r>
            <a:r>
              <a:rPr lang="en-US" sz="2800" i="1" err="1">
                <a:latin typeface="Times New Roman" pitchFamily="18" charset="0"/>
                <a:cs typeface="Times New Roman" pitchFamily="18" charset="0"/>
              </a:rPr>
              <a:t>văn</a:t>
            </a:r>
            <a:r>
              <a:rPr lang="en-US" sz="2800" i="1">
                <a:latin typeface="Times New Roman" pitchFamily="18" charset="0"/>
                <a:cs typeface="Times New Roman" pitchFamily="18" charset="0"/>
              </a:rPr>
              <a:t> minh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giảm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nghèo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bền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vững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thực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hành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dân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chủ</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tăng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cường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đồng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thuận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xã</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phòng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chống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tệ</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nạn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xã</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phạm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và</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tệ</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nạn</a:t>
            </a:r>
            <a:r>
              <a:rPr lang="en-US" sz="2800">
                <a:latin typeface="Times New Roman" pitchFamily="18" charset="0"/>
                <a:cs typeface="Times New Roman" pitchFamily="18" charset="0"/>
              </a:rPr>
              <a:t> ma </a:t>
            </a:r>
            <a:r>
              <a:rPr lang="en-US" sz="2800" err="1">
                <a:latin typeface="Times New Roman" pitchFamily="18" charset="0"/>
                <a:cs typeface="Times New Roman" pitchFamily="18" charset="0"/>
              </a:rPr>
              <a:t>túy</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tích cực phòng, chống đại dịch Covid-19; thực </a:t>
            </a:r>
            <a:r>
              <a:rPr lang="en-US" sz="2800" err="1">
                <a:latin typeface="Times New Roman" pitchFamily="18" charset="0"/>
                <a:cs typeface="Times New Roman" pitchFamily="18" charset="0"/>
              </a:rPr>
              <a:t>hiện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tốt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vai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trò</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bảo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vệ</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quyền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lợi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ích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hợp</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pháp</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đáng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của</a:t>
            </a:r>
            <a:r>
              <a:rPr lang="en-US" sz="2800">
                <a:latin typeface="Times New Roman" pitchFamily="18" charset="0"/>
                <a:cs typeface="Times New Roman" pitchFamily="18" charset="0"/>
              </a:rPr>
              <a:t> CNVC-LĐ, </a:t>
            </a:r>
            <a:r>
              <a:rPr lang="en-US" sz="2800" err="1">
                <a:latin typeface="Times New Roman" pitchFamily="18" charset="0"/>
                <a:cs typeface="Times New Roman" pitchFamily="18" charset="0"/>
              </a:rPr>
              <a:t>đoàn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viên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viên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và</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nhân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dân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nâng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cao</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chất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lượng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công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tác</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giám</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sát</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phản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biện</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xã</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hội</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góp</a:t>
            </a:r>
            <a:r>
              <a:rPr lang="en-US" sz="2800">
                <a:latin typeface="Times New Roman" pitchFamily="18" charset="0"/>
                <a:cs typeface="Times New Roman" pitchFamily="18" charset="0"/>
              </a:rPr>
              <a:t> ý </a:t>
            </a:r>
            <a:r>
              <a:rPr lang="en-US" sz="2800" err="1">
                <a:latin typeface="Times New Roman" pitchFamily="18" charset="0"/>
                <a:cs typeface="Times New Roman" pitchFamily="18" charset="0"/>
              </a:rPr>
              <a:t>xây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dựng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Đảng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xây</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dựng</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chính</a:t>
            </a:r>
            <a:r>
              <a:rPr lang="en-US" sz="2800">
                <a:latin typeface="Times New Roman" pitchFamily="18" charset="0"/>
                <a:cs typeface="Times New Roman" pitchFamily="18" charset="0"/>
              </a:rPr>
              <a:t> </a:t>
            </a:r>
            <a:r>
              <a:rPr lang="en-US" sz="2800" err="1">
                <a:latin typeface="Times New Roman" pitchFamily="18" charset="0"/>
                <a:cs typeface="Times New Roman" pitchFamily="18" charset="0"/>
              </a:rPr>
              <a:t>quyền</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73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8800" y="1172493"/>
            <a:ext cx="11188700" cy="4832092"/>
          </a:xfrm>
          <a:prstGeom prst="rect">
            <a:avLst/>
          </a:prstGeom>
        </p:spPr>
        <p:txBody>
          <a:bodyPr wrap="square">
            <a:spAutoFit/>
          </a:bodyPr>
          <a:lstStyle/>
          <a:p>
            <a:pPr algn="just"/>
            <a:r>
              <a:rPr lang="vi-VN" sz="2800" b="1" smtClean="0">
                <a:latin typeface="Times New Roman" pitchFamily="18" charset="0"/>
                <a:cs typeface="Times New Roman" pitchFamily="18" charset="0"/>
              </a:rPr>
              <a:t>3. Nhiệm vụ và giải pháp</a:t>
            </a:r>
            <a:endParaRPr lang="en-US"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Tăng </a:t>
            </a:r>
            <a:r>
              <a:rPr lang="en-US" sz="2800">
                <a:latin typeface="Times New Roman" pitchFamily="18" charset="0"/>
                <a:cs typeface="Times New Roman" pitchFamily="18" charset="0"/>
              </a:rPr>
              <a:t>cường phối hợp giữa MTTQ, các đoàn thể CT-XH với các cơ quan Nhà nước, chính quyền các cấp trong tiếp thu, giải trình, trả lời, giải quyết những vấn đề kiến nghị, đề xuất của người dân; chăm lo đời s</a:t>
            </a:r>
            <a:r>
              <a:rPr lang="vi-VN" sz="2800">
                <a:latin typeface="Times New Roman" pitchFamily="18" charset="0"/>
                <a:cs typeface="Times New Roman" pitchFamily="18" charset="0"/>
              </a:rPr>
              <a:t>ố</a:t>
            </a:r>
            <a:r>
              <a:rPr lang="en-US" sz="2800">
                <a:latin typeface="Times New Roman" pitchFamily="18" charset="0"/>
                <a:cs typeface="Times New Roman" pitchFamily="18" charset="0"/>
              </a:rPr>
              <a:t>ng, sản xuất cho nhân dân.</a:t>
            </a:r>
          </a:p>
          <a:p>
            <a:pPr algn="just"/>
            <a:r>
              <a:rPr lang="en-US" sz="2800" smtClean="0">
                <a:latin typeface="Times New Roman" pitchFamily="18" charset="0"/>
                <a:cs typeface="Times New Roman" pitchFamily="18" charset="0"/>
              </a:rPr>
              <a:t>   Tham mưu triển khai thực hiện tốt các chủ trương của Đảng và Nhà nước về công tác hội quần chúng trong tình hình mới (hiện nay có 48 hội cấp tỉnh); định hướng chỉ đạo, bảo đảm nguyên t</a:t>
            </a:r>
            <a:r>
              <a:rPr lang="vi-VN" sz="2800" smtClean="0">
                <a:latin typeface="Times New Roman" pitchFamily="18" charset="0"/>
                <a:cs typeface="Times New Roman" pitchFamily="18" charset="0"/>
              </a:rPr>
              <a:t>ắ</a:t>
            </a:r>
            <a:r>
              <a:rPr lang="en-US" sz="2800" smtClean="0">
                <a:latin typeface="Times New Roman" pitchFamily="18" charset="0"/>
                <a:cs typeface="Times New Roman" pitchFamily="18" charset="0"/>
              </a:rPr>
              <a:t>c lãnh đạo của Đảng, quản lý, điều hành của Nhà nước về hội; tăng cường tự chủ, hiệu quả hoạt động, phát huy vai trò đại diện bảo vệ quyền, lợi ích hợp pháp, chính đáng của hội viên; làm cầu nối giữa Đảng, Nhà nước với nhân dân. </a:t>
            </a:r>
            <a:endParaRPr lang="en-US" sz="28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22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1410" y="1001487"/>
            <a:ext cx="10709329" cy="5201424"/>
          </a:xfrm>
          <a:prstGeom prst="rect">
            <a:avLst/>
          </a:prstGeom>
        </p:spPr>
        <p:txBody>
          <a:bodyPr wrap="square">
            <a:spAutoFit/>
          </a:bodyPr>
          <a:lstStyle/>
          <a:p>
            <a:r>
              <a:rPr lang="vi-VN" sz="3000" b="1" smtClean="0">
                <a:latin typeface="Times New Roman" pitchFamily="18" charset="0"/>
                <a:cs typeface="Times New Roman" pitchFamily="18" charset="0"/>
              </a:rPr>
              <a:t>3. Nhiệm vụ và giải pháp</a:t>
            </a:r>
            <a:endParaRPr lang="en-US" sz="3000" smtClean="0">
              <a:latin typeface="Times New Roman" pitchFamily="18" charset="0"/>
              <a:cs typeface="Times New Roman" pitchFamily="18" charset="0"/>
            </a:endParaRPr>
          </a:p>
          <a:p>
            <a:pPr algn="just"/>
            <a:r>
              <a:rPr lang="en-US" sz="3000" b="1" i="1" err="1">
                <a:latin typeface="Times New Roman" pitchFamily="18" charset="0"/>
                <a:cs typeface="Times New Roman" pitchFamily="18" charset="0"/>
              </a:rPr>
              <a:t>Thứ</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sáu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tiếp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nâng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LLVT;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thế</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lòng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thế</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quốc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phòng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toàn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an </a:t>
            </a:r>
            <a:r>
              <a:rPr lang="en-US" sz="3000" err="1">
                <a:latin typeface="Times New Roman" pitchFamily="18" charset="0"/>
                <a:cs typeface="Times New Roman" pitchFamily="18" charset="0"/>
              </a:rPr>
              <a:t>ninh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chắc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ảnh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chiến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sỹ</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LLVT,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an </a:t>
            </a:r>
            <a:r>
              <a:rPr lang="en-US" sz="3000" err="1">
                <a:latin typeface="Times New Roman" pitchFamily="18" charset="0"/>
                <a:cs typeface="Times New Roman" pitchFamily="18" charset="0"/>
              </a:rPr>
              <a:t>thân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có</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sẵn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sàng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bảo</a:t>
            </a:r>
            <a:r>
              <a:rPr lang="en-US" sz="3000">
                <a:latin typeface="Times New Roman" pitchFamily="18" charset="0"/>
                <a:cs typeface="Times New Roman" pitchFamily="18" charset="0"/>
              </a:rPr>
              <a:t> </a:t>
            </a:r>
            <a:r>
              <a:rPr lang="en-US" sz="3000" err="1">
                <a:latin typeface="Times New Roman" panose="02020603050405020304" pitchFamily="18" charset="0"/>
                <a:cs typeface="Times New Roman" pitchFamily="18" charset="0"/>
              </a:rPr>
              <a:t>vệ</a:t>
            </a:r>
            <a:r>
              <a:rPr lang="en-US" sz="3000">
                <a:latin typeface="Times New Roman" pitchFamily="18" charset="0"/>
                <a:cs typeface="Times New Roman" pitchFamily="18" charset="0"/>
              </a:rPr>
              <a:t> </a:t>
            </a:r>
            <a:r>
              <a:rPr lang="en-US" sz="3200">
                <a:latin typeface="Times New Roman" panose="02020603050405020304" pitchFamily="18" charset="0"/>
                <a:cs typeface="Times New Roman" panose="02020603050405020304" pitchFamily="18" charset="0"/>
              </a:rPr>
              <a:t>Đảng, Nhà nước và </a:t>
            </a:r>
            <a:r>
              <a:rPr lang="en-US" sz="3000" smtClean="0">
                <a:latin typeface="Times New Roman" pitchFamily="18" charset="0"/>
                <a:cs typeface="Times New Roman" pitchFamily="18" charset="0"/>
              </a:rPr>
              <a:t>nhân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kịp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xử</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lý</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vụ</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việc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ANTT; </a:t>
            </a:r>
            <a:r>
              <a:rPr lang="en-US" sz="3000" err="1">
                <a:latin typeface="Times New Roman" pitchFamily="18" charset="0"/>
                <a:cs typeface="Times New Roman" pitchFamily="18" charset="0"/>
              </a:rPr>
              <a:t>điều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trấn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áp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loại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phạm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âm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mưu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hoại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thế</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thù</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địch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nắm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đánh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đúng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xử</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lý</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kịp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huống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bất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ngờ</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trở</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điểm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nóng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rộng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mô</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bảo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vệ</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tự</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hòa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sở</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448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6427" y="1001487"/>
            <a:ext cx="10687374" cy="5078313"/>
          </a:xfrm>
          <a:prstGeom prst="rect">
            <a:avLst/>
          </a:prstGeom>
        </p:spPr>
        <p:txBody>
          <a:bodyPr wrap="square">
            <a:spAutoFit/>
          </a:bodyPr>
          <a:lstStyle/>
          <a:p>
            <a:r>
              <a:rPr lang="vi-VN" sz="3000" b="1" smtClean="0">
                <a:latin typeface="Times New Roman" pitchFamily="18" charset="0"/>
                <a:cs typeface="Times New Roman" pitchFamily="18" charset="0"/>
              </a:rPr>
              <a:t>3. Nhiệm vụ và giải pháp</a:t>
            </a:r>
            <a:endParaRPr lang="en-US" sz="3000" smtClean="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    Nâng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chất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lượng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chương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trình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phối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hợp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hành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ngoại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làm</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tích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tham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cố</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cơ</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sở</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tôn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triển</a:t>
            </a:r>
            <a:r>
              <a:rPr lang="en-US" sz="3000">
                <a:latin typeface="Times New Roman" pitchFamily="18" charset="0"/>
                <a:cs typeface="Times New Roman" pitchFamily="18" charset="0"/>
              </a:rPr>
              <a:t> KT-XH,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thôn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mới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giảm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nghèo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chiều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bền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vững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hậu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phương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đối</a:t>
            </a:r>
            <a:r>
              <a:rPr lang="en-US" sz="3000">
                <a:latin typeface="Times New Roman" pitchFamily="18" charset="0"/>
                <a:cs typeface="Times New Roman" pitchFamily="18" charset="0"/>
              </a:rPr>
              <a:t> ng</a:t>
            </a:r>
            <a:r>
              <a:rPr lang="vi-VN" sz="3000">
                <a:latin typeface="Times New Roman" pitchFamily="18" charset="0"/>
                <a:cs typeface="Times New Roman" pitchFamily="18" charset="0"/>
              </a:rPr>
              <a:t>oại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phòng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chống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cứu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hộ</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cứu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khắc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hậu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thiên</a:t>
            </a:r>
            <a:r>
              <a:rPr lang="en-US" sz="3000">
                <a:latin typeface="Times New Roman" pitchFamily="18" charset="0"/>
                <a:cs typeface="Times New Roman" pitchFamily="18" charset="0"/>
              </a:rPr>
              <a:t> tai, </a:t>
            </a:r>
            <a:r>
              <a:rPr lang="en-US" sz="3000" err="1">
                <a:latin typeface="Times New Roman" pitchFamily="18" charset="0"/>
                <a:cs typeface="Times New Roman" pitchFamily="18" charset="0"/>
              </a:rPr>
              <a:t>dịch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bệnh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trào</a:t>
            </a:r>
            <a:r>
              <a:rPr lang="en-US" sz="3000">
                <a:latin typeface="Times New Roman" pitchFamily="18" charset="0"/>
                <a:cs typeface="Times New Roman" pitchFamily="18" charset="0"/>
              </a:rPr>
              <a:t> </a:t>
            </a:r>
            <a:r>
              <a:rPr lang="vi-VN" sz="3000">
                <a:latin typeface="Times New Roman" pitchFamily="18" charset="0"/>
                <a:cs typeface="Times New Roman" pitchFamily="18" charset="0"/>
              </a:rPr>
              <a:t>“</a:t>
            </a:r>
            <a:r>
              <a:rPr lang="vi-VN" sz="3000" i="1">
                <a:latin typeface="Times New Roman" pitchFamily="18" charset="0"/>
                <a:cs typeface="Times New Roman" pitchFamily="18" charset="0"/>
              </a:rPr>
              <a:t>Cả nước chung tay vì người nghèo - Không để ai bị bỏ lại phía sau</a:t>
            </a:r>
            <a:r>
              <a:rPr lang="vi-VN" sz="3000">
                <a:latin typeface="Times New Roman" pitchFamily="18" charset="0"/>
                <a:cs typeface="Times New Roman" pitchFamily="18" charset="0"/>
              </a:rPr>
              <a:t>”</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vận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khéo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vị</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vận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tốt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góp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quả</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mục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tiêu</a:t>
            </a:r>
            <a:r>
              <a:rPr lang="en-US" sz="3000">
                <a:latin typeface="Times New Roman" pitchFamily="18" charset="0"/>
                <a:cs typeface="Times New Roman" pitchFamily="18" charset="0"/>
              </a:rPr>
              <a:t> “</a:t>
            </a:r>
            <a:r>
              <a:rPr lang="en-US" sz="3000" i="1" err="1">
                <a:latin typeface="Times New Roman" pitchFamily="18" charset="0"/>
                <a:cs typeface="Times New Roman" pitchFamily="18" charset="0"/>
              </a:rPr>
              <a:t>yên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ổn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định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phát</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triển</a:t>
            </a:r>
            <a:r>
              <a:rPr lang="en-US" sz="3000">
                <a:latin typeface="Times New Roman" pitchFamily="18" charset="0"/>
                <a:cs typeface="Times New Roman" pitchFamily="18" charset="0"/>
              </a:rPr>
              <a:t>”.</a:t>
            </a:r>
          </a:p>
          <a:p>
            <a:endParaRPr lang="en-US" sz="2400"/>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459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399" y="1001487"/>
            <a:ext cx="11067143" cy="5693866"/>
          </a:xfrm>
          <a:prstGeom prst="rect">
            <a:avLst/>
          </a:prstGeom>
        </p:spPr>
        <p:txBody>
          <a:bodyPr wrap="square">
            <a:spAutoFit/>
          </a:bodyPr>
          <a:lstStyle/>
          <a:p>
            <a:pPr algn="just"/>
            <a:r>
              <a:rPr lang="vi-VN" sz="2600" b="1" smtClean="0">
                <a:latin typeface="Times New Roman" pitchFamily="18" charset="0"/>
                <a:cs typeface="Times New Roman" pitchFamily="18" charset="0"/>
              </a:rPr>
              <a:t>3. Nhiệm vụ và giải pháp</a:t>
            </a:r>
            <a:endParaRPr lang="en-US" sz="2600" smtClean="0">
              <a:latin typeface="Times New Roman" pitchFamily="18" charset="0"/>
              <a:cs typeface="Times New Roman" pitchFamily="18" charset="0"/>
            </a:endParaRPr>
          </a:p>
          <a:p>
            <a:pPr algn="just"/>
            <a:r>
              <a:rPr lang="en-US" sz="2600" b="1" i="1" err="1">
                <a:latin typeface="Times New Roman" pitchFamily="18" charset="0"/>
                <a:cs typeface="Times New Roman" pitchFamily="18" charset="0"/>
              </a:rPr>
              <a:t>Thứ</a:t>
            </a:r>
            <a:r>
              <a:rPr lang="en-US" sz="2600" b="1" i="1">
                <a:latin typeface="Times New Roman" pitchFamily="18" charset="0"/>
                <a:cs typeface="Times New Roman" pitchFamily="18" charset="0"/>
              </a:rPr>
              <a:t> </a:t>
            </a:r>
            <a:r>
              <a:rPr lang="en-US" sz="2600" b="1" i="1" err="1">
                <a:latin typeface="Times New Roman" pitchFamily="18" charset="0"/>
                <a:cs typeface="Times New Roman" pitchFamily="18" charset="0"/>
              </a:rPr>
              <a:t>bảy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tham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mưu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chỉ</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hiện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tốt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trương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Đảng</a:t>
            </a:r>
            <a:r>
              <a:rPr lang="en-US" sz="2600">
                <a:latin typeface="Times New Roman" pitchFamily="18" charset="0"/>
                <a:cs typeface="Times New Roman" pitchFamily="18" charset="0"/>
              </a:rPr>
              <a:t>, </a:t>
            </a:r>
            <a:r>
              <a:rPr lang="vi-VN" sz="2600">
                <a:latin typeface="Times New Roman" pitchFamily="18" charset="0"/>
                <a:cs typeface="Times New Roman" pitchFamily="18" charset="0"/>
              </a:rPr>
              <a:t>Nhà </a:t>
            </a:r>
            <a:r>
              <a:rPr lang="en-US" sz="2600" err="1">
                <a:latin typeface="Times New Roman" pitchFamily="18" charset="0"/>
                <a:cs typeface="Times New Roman" pitchFamily="18" charset="0"/>
              </a:rPr>
              <a:t>nước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về</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chính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sách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hướng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đế</a:t>
            </a:r>
            <a:r>
              <a:rPr lang="vi-VN" sz="2600">
                <a:latin typeface="Times New Roman" pitchFamily="18" charset="0"/>
                <a:cs typeface="Times New Roman" pitchFamily="18" charset="0"/>
              </a:rPr>
              <a:t>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bình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đẳng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kết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giúp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nhau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cùng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triển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xuyên</a:t>
            </a:r>
            <a:r>
              <a:rPr lang="en-US" sz="2600">
                <a:latin typeface="Times New Roman" pitchFamily="18" charset="0"/>
                <a:cs typeface="Times New Roman" pitchFamily="18" charset="0"/>
              </a:rPr>
              <a:t> n</a:t>
            </a:r>
            <a:r>
              <a:rPr lang="vi-VN" sz="2600">
                <a:latin typeface="Times New Roman" pitchFamily="18" charset="0"/>
                <a:cs typeface="Times New Roman" pitchFamily="18" charset="0"/>
              </a:rPr>
              <a:t>ắ</a:t>
            </a:r>
            <a:r>
              <a:rPr lang="en-US" sz="2600">
                <a:latin typeface="Times New Roman" pitchFamily="18" charset="0"/>
                <a:cs typeface="Times New Roman" pitchFamily="18" charset="0"/>
              </a:rPr>
              <a:t>m </a:t>
            </a:r>
            <a:r>
              <a:rPr lang="en-US" sz="2600" err="1">
                <a:latin typeface="Times New Roman" pitchFamily="18" charset="0"/>
                <a:cs typeface="Times New Roman" pitchFamily="18" charset="0"/>
              </a:rPr>
              <a:t>tình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hình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tâm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nhất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địa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vùng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sâu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vùng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vùng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khó</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khăn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tập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trung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viên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về</a:t>
            </a:r>
            <a:r>
              <a:rPr lang="en-US" sz="2600">
                <a:latin typeface="Times New Roman" pitchFamily="18" charset="0"/>
                <a:cs typeface="Times New Roman" pitchFamily="18" charset="0"/>
              </a:rPr>
              <a:t> ý </a:t>
            </a:r>
            <a:r>
              <a:rPr lang="en-US" sz="2600" err="1">
                <a:latin typeface="Times New Roman" pitchFamily="18" charset="0"/>
                <a:cs typeface="Times New Roman" pitchFamily="18" charset="0"/>
              </a:rPr>
              <a:t>thức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tự</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tự</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vươn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lên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thoát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nghèo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bền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vững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xây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dựng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bản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nông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mới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nâng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cao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đời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sống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văn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hóa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xóa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bỏ</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tục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hậu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tảo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huyết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thống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trong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thiểu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số</a:t>
            </a:r>
            <a:r>
              <a:rPr lang="en-US" sz="2600">
                <a:latin typeface="Times New Roman" pitchFamily="18" charset="0"/>
                <a:cs typeface="Times New Roman" pitchFamily="18" charset="0"/>
              </a:rPr>
              <a:t>.</a:t>
            </a:r>
            <a:r>
              <a:rPr lang="vi-VN" sz="2600">
                <a:latin typeface="Times New Roman" pitchFamily="18" charset="0"/>
                <a:cs typeface="Times New Roman" pitchFamily="18" charset="0"/>
              </a:rPr>
              <a:t>   </a:t>
            </a:r>
            <a:endParaRPr lang="en-US" sz="2600">
              <a:latin typeface="Times New Roman" pitchFamily="18" charset="0"/>
              <a:cs typeface="Times New Roman" pitchFamily="18" charset="0"/>
            </a:endParaRPr>
          </a:p>
          <a:p>
            <a:pPr algn="just"/>
            <a:r>
              <a:rPr lang="en-US" sz="2600" smtClean="0">
                <a:latin typeface="Times New Roman" pitchFamily="18" charset="0"/>
                <a:cs typeface="Times New Roman" pitchFamily="18" charset="0"/>
              </a:rPr>
              <a:t>   Xây </a:t>
            </a:r>
            <a:r>
              <a:rPr lang="en-US" sz="2600" err="1">
                <a:latin typeface="Times New Roman" pitchFamily="18" charset="0"/>
                <a:cs typeface="Times New Roman" pitchFamily="18" charset="0"/>
              </a:rPr>
              <a:t>dựng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huy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vai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trò</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nòng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cốt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làng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trưởng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bản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người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có</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uy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trong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để</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tuyên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truyền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hiện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trương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chính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sách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luật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Đảng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nước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về</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triển</a:t>
            </a:r>
            <a:r>
              <a:rPr lang="en-US" sz="2600">
                <a:latin typeface="Times New Roman" pitchFamily="18" charset="0"/>
                <a:cs typeface="Times New Roman" pitchFamily="18" charset="0"/>
              </a:rPr>
              <a:t> KT-XH, QP-AN; </a:t>
            </a:r>
            <a:r>
              <a:rPr lang="en-US" sz="2600" err="1">
                <a:latin typeface="Times New Roman" pitchFamily="18" charset="0"/>
                <a:cs typeface="Times New Roman" pitchFamily="18" charset="0"/>
              </a:rPr>
              <a:t>phòng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chống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phạm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tệ</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nạn</a:t>
            </a:r>
            <a:r>
              <a:rPr lang="en-US" sz="2600">
                <a:latin typeface="Times New Roman" pitchFamily="18" charset="0"/>
                <a:cs typeface="Times New Roman" pitchFamily="18" charset="0"/>
              </a:rPr>
              <a:t> ma </a:t>
            </a:r>
            <a:r>
              <a:rPr lang="en-US" sz="2600" err="1">
                <a:latin typeface="Times New Roman" pitchFamily="18" charset="0"/>
                <a:cs typeface="Times New Roman" pitchFamily="18" charset="0"/>
              </a:rPr>
              <a:t>túy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nêu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cao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cảnh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đấu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tranh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làm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thất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mọi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âm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mưu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đoạn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thế</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thù</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địch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lợi</a:t>
            </a:r>
            <a:r>
              <a:rPr lang="en-US" sz="2600">
                <a:latin typeface="Times New Roman" pitchFamily="18" charset="0"/>
                <a:cs typeface="Times New Roman" pitchFamily="18" charset="0"/>
              </a:rPr>
              <a:t> d</a:t>
            </a:r>
            <a:r>
              <a:rPr lang="vi-VN" sz="2600">
                <a:latin typeface="Times New Roman" pitchFamily="18" charset="0"/>
                <a:cs typeface="Times New Roman" pitchFamily="18" charset="0"/>
              </a:rPr>
              <a:t>ụ</a:t>
            </a:r>
            <a:r>
              <a:rPr lang="en-US" sz="2600" err="1">
                <a:latin typeface="Times New Roman" pitchFamily="18" charset="0"/>
                <a:cs typeface="Times New Roman" pitchFamily="18" charset="0"/>
              </a:rPr>
              <a:t>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quyền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hoại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khối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kết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tộc</a:t>
            </a:r>
            <a:r>
              <a:rPr lang="en-US" sz="2600" smtClean="0">
                <a:latin typeface="Times New Roman" pitchFamily="18" charset="0"/>
                <a:cs typeface="Times New Roman" pitchFamily="18" charset="0"/>
              </a:rPr>
              <a:t>.</a:t>
            </a:r>
            <a:endParaRPr lang="en-US" sz="26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2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891746"/>
            <a:ext cx="11214099" cy="5693866"/>
          </a:xfrm>
          <a:prstGeom prst="rect">
            <a:avLst/>
          </a:prstGeom>
        </p:spPr>
        <p:txBody>
          <a:bodyPr wrap="square">
            <a:spAutoFit/>
          </a:bodyPr>
          <a:lstStyle/>
          <a:p>
            <a:pPr algn="just"/>
            <a:r>
              <a:rPr lang="vi-VN" sz="2600" b="1" smtClean="0">
                <a:latin typeface="Times New Roman" pitchFamily="18" charset="0"/>
                <a:cs typeface="Times New Roman" pitchFamily="18" charset="0"/>
              </a:rPr>
              <a:t>3. Nhiệm vụ và giải pháp</a:t>
            </a:r>
            <a:endParaRPr lang="en-US" sz="2600" smtClean="0">
              <a:latin typeface="Times New Roman" pitchFamily="18" charset="0"/>
              <a:cs typeface="Times New Roman" pitchFamily="18" charset="0"/>
            </a:endParaRPr>
          </a:p>
          <a:p>
            <a:pPr algn="just"/>
            <a:r>
              <a:rPr lang="en-US" sz="260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Đẩy</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mạnh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công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tuyên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truyền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phổ</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biến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trương</a:t>
            </a:r>
            <a:r>
              <a:rPr lang="en-US" sz="2600">
                <a:latin typeface="Times New Roman" pitchFamily="18" charset="0"/>
                <a:cs typeface="Times New Roman" pitchFamily="18" charset="0"/>
              </a:rPr>
              <a:t>, </a:t>
            </a:r>
            <a:r>
              <a:rPr lang="en-US" sz="2600" err="1" smtClean="0">
                <a:latin typeface="Times New Roman" pitchFamily="18" charset="0"/>
                <a:cs typeface="Times New Roman" pitchFamily="18" charset="0"/>
              </a:rPr>
              <a:t>của</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Đảng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chính</a:t>
            </a:r>
            <a:r>
              <a:rPr lang="en-US" sz="2600">
                <a:latin typeface="Times New Roman" pitchFamily="18" charset="0"/>
                <a:cs typeface="Times New Roman" pitchFamily="18" charset="0"/>
              </a:rPr>
              <a:t> </a:t>
            </a:r>
            <a:r>
              <a:rPr lang="en-US" sz="2600" err="1" smtClean="0">
                <a:latin typeface="Times New Roman" pitchFamily="18" charset="0"/>
                <a:cs typeface="Times New Roman" pitchFamily="18" charset="0"/>
              </a:rPr>
              <a:t>sách</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pháp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luật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nước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về</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xuy</a:t>
            </a:r>
            <a:r>
              <a:rPr lang="vi-VN" sz="2600">
                <a:latin typeface="Times New Roman" pitchFamily="18" charset="0"/>
                <a:cs typeface="Times New Roman" pitchFamily="18" charset="0"/>
              </a:rPr>
              <a:t>ê</a:t>
            </a:r>
            <a:r>
              <a:rPr lang="en-US" sz="2600">
                <a:latin typeface="Times New Roman" pitchFamily="18" charset="0"/>
                <a:cs typeface="Times New Roman" pitchFamily="18" charset="0"/>
              </a:rPr>
              <a:t>n </a:t>
            </a:r>
            <a:r>
              <a:rPr lang="en-US" sz="2600" err="1">
                <a:latin typeface="Times New Roman" pitchFamily="18" charset="0"/>
                <a:cs typeface="Times New Roman" pitchFamily="18" charset="0"/>
              </a:rPr>
              <a:t>nắm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tình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hình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ngưỡng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bào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theo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a:t>
            </a:r>
            <a:r>
              <a:rPr lang="vi-VN" sz="2600">
                <a:latin typeface="Times New Roman" pitchFamily="18" charset="0"/>
                <a:cs typeface="Times New Roman" pitchFamily="18" charset="0"/>
              </a:rPr>
              <a:t>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hướng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công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tăng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mối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quan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hệ</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kết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giữa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xây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dựng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huy</a:t>
            </a:r>
            <a:r>
              <a:rPr lang="en-US" sz="2600">
                <a:latin typeface="Times New Roman" pitchFamily="18" charset="0"/>
                <a:cs typeface="Times New Roman" pitchFamily="18" charset="0"/>
              </a:rPr>
              <a:t> v</a:t>
            </a:r>
            <a:r>
              <a:rPr lang="vi-VN" sz="2600">
                <a:latin typeface="Times New Roman" pitchFamily="18" charset="0"/>
                <a:cs typeface="Times New Roman" pitchFamily="18" charset="0"/>
              </a:rPr>
              <a:t>a</a:t>
            </a:r>
            <a:r>
              <a:rPr lang="en-US" sz="2600" err="1">
                <a:latin typeface="Times New Roman" pitchFamily="18" charset="0"/>
                <a:cs typeface="Times New Roman" pitchFamily="18" charset="0"/>
              </a:rPr>
              <a:t>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trò</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cốt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người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có</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uy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trong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Đẩy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mạnh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hiện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phong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trào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thi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đua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yêu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nước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trong</a:t>
            </a:r>
            <a:r>
              <a:rPr lang="en-US" sz="2600">
                <a:latin typeface="Times New Roman" pitchFamily="18" charset="0"/>
                <a:cs typeface="Times New Roman" pitchFamily="18" charset="0"/>
              </a:rPr>
              <a:t> </a:t>
            </a:r>
            <a:r>
              <a:rPr lang="en-US" sz="2600" err="1" smtClean="0">
                <a:latin typeface="Times New Roman" pitchFamily="18" charset="0"/>
                <a:cs typeface="Times New Roman" pitchFamily="18" charset="0"/>
              </a:rPr>
              <a:t>chức</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sắc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đồ</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sống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tốt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đời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đẹp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chấp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hành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luật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tăng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mối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quan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hệ</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huy</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trị</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văn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hóa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đức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tốt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đẹp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nguồn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đóng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góp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xã</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hội</a:t>
            </a:r>
            <a:r>
              <a:rPr lang="en-US" sz="2600">
                <a:latin typeface="Times New Roman" pitchFamily="18" charset="0"/>
                <a:cs typeface="Times New Roman" pitchFamily="18" charset="0"/>
              </a:rPr>
              <a:t>.</a:t>
            </a:r>
          </a:p>
          <a:p>
            <a:pPr algn="just"/>
            <a:r>
              <a:rPr lang="en-US" sz="260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Tham</a:t>
            </a:r>
            <a:r>
              <a:rPr lang="en-US" sz="2600" smtClean="0">
                <a:latin typeface="Times New Roman" pitchFamily="18" charset="0"/>
                <a:cs typeface="Times New Roman" pitchFamily="18" charset="0"/>
              </a:rPr>
              <a:t> </a:t>
            </a:r>
            <a:r>
              <a:rPr lang="en-US" sz="2600" err="1">
                <a:latin typeface="Times New Roman" pitchFamily="18" charset="0"/>
                <a:cs typeface="Times New Roman" pitchFamily="18" charset="0"/>
              </a:rPr>
              <a:t>mưu</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chủ</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trương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giải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tăng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cường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công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quản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lý</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Nhà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nước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về</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hoạt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ngưỡng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xử</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lý</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nghiêm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hoạt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pháp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luật</a:t>
            </a:r>
            <a:r>
              <a:rPr lang="en-US" sz="2600" strike="sngStrike">
                <a:latin typeface="Times New Roman" pitchFamily="18" charset="0"/>
                <a:cs typeface="Times New Roman" pitchFamily="18" charset="0"/>
              </a:rPr>
              <a:t>, </a:t>
            </a:r>
            <a:r>
              <a:rPr lang="en-US" sz="2600" err="1">
                <a:latin typeface="Times New Roman" pitchFamily="18" charset="0"/>
                <a:cs typeface="Times New Roman" pitchFamily="18" charset="0"/>
              </a:rPr>
              <a:t>nhất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lĩnh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vực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liên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quan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đến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đất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đai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hoạt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động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trái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phép</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của</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các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tà</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lợi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dụng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tín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ngưỡng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tôn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giáo</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gây</a:t>
            </a:r>
            <a:r>
              <a:rPr lang="en-US" sz="2600">
                <a:latin typeface="Times New Roman" pitchFamily="18" charset="0"/>
                <a:cs typeface="Times New Roman" pitchFamily="18" charset="0"/>
              </a:rPr>
              <a:t> chia </a:t>
            </a:r>
            <a:r>
              <a:rPr lang="en-US" sz="2600" err="1">
                <a:latin typeface="Times New Roman" pitchFamily="18" charset="0"/>
                <a:cs typeface="Times New Roman" pitchFamily="18" charset="0"/>
              </a:rPr>
              <a:t>rẽ</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khối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đại</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kết</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toàn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dân</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tộc</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làm</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ảnh</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hưởng</a:t>
            </a:r>
            <a:r>
              <a:rPr lang="en-US" sz="2600">
                <a:latin typeface="Times New Roman" pitchFamily="18" charset="0"/>
                <a:cs typeface="Times New Roman" pitchFamily="18" charset="0"/>
              </a:rPr>
              <a:t> </a:t>
            </a:r>
            <a:r>
              <a:rPr lang="en-US" sz="2600" err="1">
                <a:latin typeface="Times New Roman" pitchFamily="18" charset="0"/>
                <a:cs typeface="Times New Roman" pitchFamily="18" charset="0"/>
              </a:rPr>
              <a:t>đến</a:t>
            </a:r>
            <a:r>
              <a:rPr lang="en-US" sz="2600">
                <a:latin typeface="Times New Roman" pitchFamily="18" charset="0"/>
                <a:cs typeface="Times New Roman" pitchFamily="18" charset="0"/>
              </a:rPr>
              <a:t> ANCT, TTATXH</a:t>
            </a:r>
            <a:r>
              <a:rPr lang="en-US" sz="2600" smtClean="0">
                <a:latin typeface="Times New Roman" pitchFamily="18" charset="0"/>
                <a:cs typeface="Times New Roman" pitchFamily="18" charset="0"/>
              </a:rPr>
              <a:t>.</a:t>
            </a:r>
            <a:endParaRPr lang="en-US" sz="26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942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8866" y="1251426"/>
            <a:ext cx="10534934" cy="4247317"/>
          </a:xfrm>
          <a:prstGeom prst="rect">
            <a:avLst/>
          </a:prstGeom>
        </p:spPr>
        <p:txBody>
          <a:bodyPr wrap="square">
            <a:spAutoFit/>
          </a:bodyPr>
          <a:lstStyle/>
          <a:p>
            <a:r>
              <a:rPr lang="vi-VN" sz="3000" b="1" smtClean="0">
                <a:latin typeface="Times New Roman" pitchFamily="18" charset="0"/>
                <a:cs typeface="Times New Roman" pitchFamily="18" charset="0"/>
              </a:rPr>
              <a:t>3. Nhiệm vụ và giải pháp</a:t>
            </a:r>
            <a:endParaRPr lang="en-US" sz="3000" smtClean="0">
              <a:latin typeface="Times New Roman" pitchFamily="18" charset="0"/>
              <a:cs typeface="Times New Roman" pitchFamily="18" charset="0"/>
            </a:endParaRPr>
          </a:p>
          <a:p>
            <a:pPr algn="just"/>
            <a:r>
              <a:rPr lang="en-US" sz="3000" b="1" i="1" err="1">
                <a:latin typeface="Times New Roman" pitchFamily="18" charset="0"/>
                <a:cs typeface="Times New Roman" pitchFamily="18" charset="0"/>
              </a:rPr>
              <a:t>Thứ</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tám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tham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mưu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lãnh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chỉ</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nâng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vai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trò</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trách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nhiệm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cấp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ủy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tổ</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chức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HTCT, </a:t>
            </a:r>
            <a:r>
              <a:rPr lang="en-US" sz="3000" err="1">
                <a:latin typeface="Times New Roman" pitchFamily="18" charset="0"/>
                <a:cs typeface="Times New Roman" pitchFamily="18" charset="0"/>
              </a:rPr>
              <a:t>người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đứng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đầu</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các</a:t>
            </a:r>
            <a:r>
              <a:rPr lang="en-US" sz="3000">
                <a:latin typeface="Times New Roman" pitchFamily="18" charset="0"/>
                <a:cs typeface="Times New Roman" pitchFamily="18" charset="0"/>
              </a:rPr>
              <a:t> đ</a:t>
            </a:r>
            <a:r>
              <a:rPr lang="vi-VN" sz="3000">
                <a:latin typeface="Times New Roman" pitchFamily="18" charset="0"/>
                <a:cs typeface="Times New Roman" pitchFamily="18" charset="0"/>
              </a:rPr>
              <a:t>ịa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phương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đơn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vị</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doanh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nghiệp</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xây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dựng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phát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huy</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tốt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dụng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thực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hiện</a:t>
            </a:r>
            <a:r>
              <a:rPr lang="en-US" sz="3000">
                <a:latin typeface="Times New Roman" pitchFamily="18" charset="0"/>
                <a:cs typeface="Times New Roman" pitchFamily="18" charset="0"/>
              </a:rPr>
              <a:t> QCDC ở </a:t>
            </a:r>
            <a:r>
              <a:rPr lang="en-US" sz="3000" err="1">
                <a:latin typeface="Times New Roman" pitchFamily="18" charset="0"/>
                <a:cs typeface="Times New Roman" pitchFamily="18" charset="0"/>
              </a:rPr>
              <a:t>cơ</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sở theo phương </a:t>
            </a:r>
            <a:r>
              <a:rPr lang="en-US" sz="3000" err="1">
                <a:latin typeface="Times New Roman" pitchFamily="18" charset="0"/>
                <a:cs typeface="Times New Roman" pitchFamily="18" charset="0"/>
              </a:rPr>
              <a:t>châm</a:t>
            </a:r>
            <a:r>
              <a:rPr lang="en-US" sz="3000">
                <a:latin typeface="Times New Roman" pitchFamily="18" charset="0"/>
                <a:cs typeface="Times New Roman" pitchFamily="18" charset="0"/>
              </a:rPr>
              <a:t>: </a:t>
            </a:r>
            <a:r>
              <a:rPr lang="de-DE" sz="3000">
                <a:latin typeface="Times New Roman" pitchFamily="18" charset="0"/>
                <a:cs typeface="Times New Roman" pitchFamily="18" charset="0"/>
              </a:rPr>
              <a:t>“</a:t>
            </a:r>
            <a:r>
              <a:rPr lang="de-DE" sz="3000" i="1">
                <a:latin typeface="Times New Roman" pitchFamily="18" charset="0"/>
                <a:cs typeface="Times New Roman" pitchFamily="18" charset="0"/>
              </a:rPr>
              <a:t>Dân biết, dân bàn, dân làm, dân kiểm </a:t>
            </a:r>
            <a:r>
              <a:rPr lang="de-DE" sz="3000" i="1" smtClean="0">
                <a:latin typeface="Times New Roman" pitchFamily="18" charset="0"/>
                <a:cs typeface="Times New Roman" pitchFamily="18" charset="0"/>
              </a:rPr>
              <a:t>tra</a:t>
            </a:r>
            <a:r>
              <a:rPr lang="en-US" sz="3000" smtClean="0">
                <a:latin typeface="Times New Roman" pitchFamily="18" charset="0"/>
                <a:cs typeface="Times New Roman" pitchFamily="18" charset="0"/>
              </a:rPr>
              <a:t>, </a:t>
            </a:r>
            <a:r>
              <a:rPr lang="de-DE" sz="3000" i="1" smtClean="0">
                <a:latin typeface="Times New Roman" pitchFamily="18" charset="0"/>
                <a:cs typeface="Times New Roman" pitchFamily="18" charset="0"/>
              </a:rPr>
              <a:t>dân </a:t>
            </a:r>
            <a:r>
              <a:rPr lang="de-DE" sz="3000" i="1">
                <a:latin typeface="Times New Roman" pitchFamily="18" charset="0"/>
                <a:cs typeface="Times New Roman" pitchFamily="18" charset="0"/>
              </a:rPr>
              <a:t>giám sát, dân thụ hưởng</a:t>
            </a:r>
            <a:r>
              <a:rPr lang="vi-VN" sz="3000">
                <a:latin typeface="Times New Roman" pitchFamily="18" charset="0"/>
                <a:cs typeface="Times New Roman" pitchFamily="18" charset="0"/>
              </a:rPr>
              <a:t>”</a:t>
            </a:r>
            <a:r>
              <a:rPr lang="de-DE" sz="3000">
                <a:latin typeface="Times New Roman" pitchFamily="18" charset="0"/>
                <a:cs typeface="Times New Roman" pitchFamily="18" charset="0"/>
              </a:rPr>
              <a:t> nhằm phát huy vai trò làm chủ, sức sáng tạo, lấy sức dân để lo cho dân, khơi dậy mọi nguồn lực, khát vọng, đồng thuận toàn dân đóng góp </a:t>
            </a:r>
            <a:r>
              <a:rPr lang="vi-VN" sz="3000">
                <a:latin typeface="Times New Roman" pitchFamily="18" charset="0"/>
                <a:cs typeface="Times New Roman" pitchFamily="18" charset="0"/>
              </a:rPr>
              <a:t>cho sự phát triển đi lên của </a:t>
            </a:r>
            <a:r>
              <a:rPr lang="vi-VN" sz="3000" smtClean="0">
                <a:latin typeface="Times New Roman" pitchFamily="18" charset="0"/>
                <a:cs typeface="Times New Roman" pitchFamily="18" charset="0"/>
              </a:rPr>
              <a:t>tỉnh</a:t>
            </a:r>
            <a:r>
              <a:rPr lang="vi-VN" sz="300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72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501" y="867693"/>
            <a:ext cx="11027391" cy="5262979"/>
          </a:xfrm>
          <a:prstGeom prst="rect">
            <a:avLst/>
          </a:prstGeom>
        </p:spPr>
        <p:txBody>
          <a:bodyPr wrap="square">
            <a:spAutoFit/>
          </a:bodyPr>
          <a:lstStyle/>
          <a:p>
            <a:r>
              <a:rPr lang="vi-VN" sz="2800" b="1" smtClean="0">
                <a:latin typeface="Times New Roman" pitchFamily="18" charset="0"/>
                <a:cs typeface="Times New Roman" pitchFamily="18" charset="0"/>
              </a:rPr>
              <a:t>3. Nhiệm vụ và giải pháp</a:t>
            </a:r>
            <a:endParaRPr lang="en-US"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Chỉ </a:t>
            </a:r>
            <a:r>
              <a:rPr lang="vi-VN" sz="2800">
                <a:latin typeface="Times New Roman" pitchFamily="18" charset="0"/>
                <a:cs typeface="Times New Roman" pitchFamily="18" charset="0"/>
              </a:rPr>
              <a:t>đạo thực hiện nghiêm túc, đồng đều, hiệu quả các chủ trương, quy định của Đảng, Nhà nước về thực hiện dân chủ trong các loại hình ở cơ sở; mở rộng dân chủ trong các lĩnh vực liên quan đến phát triển kinh tế, văn hóa, xã hội, an sinh xã hội, quyền và lợi ích của CBCC-VC, NLĐ và các tầng lớp nhân dân theo phương châm: “</a:t>
            </a:r>
            <a:r>
              <a:rPr lang="vi-VN" sz="2800" i="1">
                <a:latin typeface="Times New Roman" pitchFamily="18" charset="0"/>
                <a:cs typeface="Times New Roman" pitchFamily="18" charset="0"/>
              </a:rPr>
              <a:t>Dân chủ - Kỷ cương - Công bằng và bình đẳng</a:t>
            </a:r>
            <a:r>
              <a:rPr lang="vi-VN" sz="2800">
                <a:latin typeface="Times New Roman" pitchFamily="18" charset="0"/>
                <a:cs typeface="Times New Roman" pitchFamily="18" charset="0"/>
              </a:rPr>
              <a:t>”.</a:t>
            </a:r>
            <a:endParaRPr lang="en-US" sz="280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   Chăm </a:t>
            </a:r>
            <a:r>
              <a:rPr lang="vi-VN" sz="2800">
                <a:latin typeface="Times New Roman" pitchFamily="18" charset="0"/>
                <a:cs typeface="Times New Roman" pitchFamily="18" charset="0"/>
              </a:rPr>
              <a:t>lo kiện toàn, củng cố, phát huy vai trò, trách nhiệm, đổi mới, nâng cao hiệu quả thực chất hoạt động và tăng cường kiểm tra, giám sát, phúc tra của Ban chỉ đạo các cấp trong xây dựng và thực hiện QCDC ở cơ sở. Đề nghị các cấp ủy xem xét, xử lý nghiêm các tổ chức, cá nhân vi phạm, thiếu trách nhiệm trong triển khai thực hiện QCDC ở cơ sở</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74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399" y="1225689"/>
            <a:ext cx="10994571" cy="5262979"/>
          </a:xfrm>
          <a:prstGeom prst="rect">
            <a:avLst/>
          </a:prstGeom>
        </p:spPr>
        <p:txBody>
          <a:bodyPr wrap="square">
            <a:spAutoFit/>
          </a:bodyPr>
          <a:lstStyle/>
          <a:p>
            <a:pPr algn="just"/>
            <a:r>
              <a:rPr lang="vi-VN" sz="2400" b="1" smtClean="0">
                <a:latin typeface="Times New Roman" pitchFamily="18" charset="0"/>
                <a:cs typeface="Times New Roman" pitchFamily="18" charset="0"/>
              </a:rPr>
              <a:t>3. Nhiệm vụ và giải pháp</a:t>
            </a:r>
            <a:endParaRPr lang="en-US" sz="2400" smtClean="0">
              <a:latin typeface="Times New Roman" pitchFamily="18" charset="0"/>
              <a:cs typeface="Times New Roman" pitchFamily="18" charset="0"/>
            </a:endParaRPr>
          </a:p>
          <a:p>
            <a:pPr algn="just"/>
            <a:r>
              <a:rPr lang="en-US" sz="2400" b="1" i="1" err="1">
                <a:latin typeface="Times New Roman" pitchFamily="18" charset="0"/>
                <a:cs typeface="Times New Roman" pitchFamily="18" charset="0"/>
              </a:rPr>
              <a:t>Thứ</a:t>
            </a:r>
            <a:r>
              <a:rPr lang="en-US" sz="2400" b="1" i="1">
                <a:latin typeface="Times New Roman" pitchFamily="18" charset="0"/>
                <a:cs typeface="Times New Roman" pitchFamily="18" charset="0"/>
              </a:rPr>
              <a:t> </a:t>
            </a:r>
            <a:r>
              <a:rPr lang="vi-VN" sz="2400" b="1" i="1">
                <a:latin typeface="Times New Roman" pitchFamily="18" charset="0"/>
                <a:cs typeface="Times New Roman" pitchFamily="18" charset="0"/>
              </a:rPr>
              <a:t>chín</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quan tâm đổi mới, xác định rõ trách nhiệm của các bên liên quan trong ký kết các chương trình phối hợp CTDV nhằm đảm bảo thực hiện thường xuyên, đồng bộ và hiệu quả, thực chất, tránh phô trương, hình thức.</a:t>
            </a:r>
            <a:endParaRPr lang="en-US" sz="240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   Tham </a:t>
            </a:r>
            <a:r>
              <a:rPr lang="vi-VN" sz="2400">
                <a:latin typeface="Times New Roman" pitchFamily="18" charset="0"/>
                <a:cs typeface="Times New Roman" pitchFamily="18" charset="0"/>
              </a:rPr>
              <a:t>mưu cấp ủy quan tâm công tác củng cố, kiện toàn tổ chức bộ máy, đào tạo, tập huấn, bồi dưỡng đội ngũ cán bộ làm CTDV các cấp đảm bảo về trình độ lý luận chính trị, chuyên môn, năng lực, kinh nghiệm thực tiễn và kỹ năng công tác vận động, tập hợp quần chúng đáp ứng yêu cầu, nhiệm vụ trong tình hình mới.</a:t>
            </a:r>
            <a:endParaRPr lang="en-US" sz="240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   Tăng </a:t>
            </a:r>
            <a:r>
              <a:rPr lang="vi-VN" sz="2400">
                <a:latin typeface="Times New Roman" pitchFamily="18" charset="0"/>
                <a:cs typeface="Times New Roman" pitchFamily="18" charset="0"/>
              </a:rPr>
              <a:t>cường công tác đôn đốc, kiểm tra, giám sát, sơ kết, tổng kết thực tiễn </a:t>
            </a:r>
            <a:r>
              <a:rPr lang="en-US" sz="2400" err="1">
                <a:latin typeface="Times New Roman" pitchFamily="18" charset="0"/>
                <a:cs typeface="Times New Roman" pitchFamily="18" charset="0"/>
              </a:rPr>
              <a:t>gắn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công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biểu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dương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khen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thưởng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tập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thể</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có</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thành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tích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xuất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sắc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triển khai thực hiện Nghị quyết Đại hội XIII của Đảng, Nghị quyết Đại hội XVII Đảng bộ tỉnh và các chủ trương, nghị quyết, chỉ thị, quyết định, quy định, kết luận của Đảng, của cấp ủy Đảng liên quan đến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lĩnh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vực</a:t>
            </a:r>
            <a:r>
              <a:rPr lang="vi-VN" sz="2400">
                <a:latin typeface="Times New Roman" pitchFamily="18" charset="0"/>
                <a:cs typeface="Times New Roman" pitchFamily="18" charset="0"/>
              </a:rPr>
              <a:t> CTDV của HTCT , công tác dân tộc, tôn giáo, xây dựng và thực hiện QCDC ở cơ sở và công tác hội quần chúng</a:t>
            </a:r>
            <a:r>
              <a:rPr lang="vi-VN" sz="2400" smtClean="0">
                <a:latin typeface="Times New Roman" pitchFamily="18" charset="0"/>
                <a:cs typeface="Times New Roman" pitchFamily="18" charset="0"/>
              </a:rPr>
              <a:t>.</a:t>
            </a:r>
            <a:endParaRPr lang="en-US"/>
          </a:p>
        </p:txBody>
      </p:sp>
      <p:sp>
        <p:nvSpPr>
          <p:cNvPr id="7" name="Rectangle 6"/>
          <p:cNvSpPr/>
          <p:nvPr/>
        </p:nvSpPr>
        <p:spPr>
          <a:xfrm>
            <a:off x="2095500" y="60749"/>
            <a:ext cx="8947150" cy="830997"/>
          </a:xfrm>
          <a:prstGeom prst="rect">
            <a:avLst/>
          </a:prstGeom>
        </p:spPr>
        <p:txBody>
          <a:bodyPr wrap="square">
            <a:spAutoFit/>
          </a:bodyPr>
          <a:lstStyle/>
          <a:p>
            <a:pPr algn="just">
              <a:spcBef>
                <a:spcPts val="500"/>
              </a:spcBef>
              <a:tabLst>
                <a:tab pos="450215" algn="l"/>
                <a:tab pos="5400675" algn="l"/>
              </a:tabLst>
            </a:pPr>
            <a:r>
              <a:rPr lang="en-US" sz="2400" b="1" smtClean="0">
                <a:solidFill>
                  <a:srgbClr val="FFFF00"/>
                </a:solidFill>
                <a:effectLst/>
                <a:latin typeface="Times New Roman" panose="02020603050405020304" pitchFamily="18" charset="0"/>
                <a:ea typeface="Times New Roman" panose="02020603050405020304" pitchFamily="18" charset="0"/>
              </a:rPr>
              <a:t>VI. </a:t>
            </a:r>
            <a:r>
              <a:rPr lang="vi-VN" sz="2400" b="1" smtClean="0">
                <a:solidFill>
                  <a:srgbClr val="FFFF00"/>
                </a:solidFill>
                <a:effectLst/>
                <a:latin typeface="Times New Roman" panose="02020603050405020304" pitchFamily="18" charset="0"/>
                <a:ea typeface="Times New Roman" panose="02020603050405020304" pitchFamily="18" charset="0"/>
              </a:rPr>
              <a:t>PHƯƠNG HƯỚNG, MỤC TIÊU, </a:t>
            </a:r>
            <a:r>
              <a:rPr lang="en-US" sz="2400" b="1" smtClean="0">
                <a:solidFill>
                  <a:srgbClr val="FFFF00"/>
                </a:solidFill>
                <a:effectLst/>
                <a:latin typeface="Times New Roman" panose="02020603050405020304" pitchFamily="18" charset="0"/>
                <a:ea typeface="Times New Roman" panose="02020603050405020304" pitchFamily="18" charset="0"/>
              </a:rPr>
              <a:t>NHIỆM VỤ, GIẢI PHÁP </a:t>
            </a:r>
            <a:r>
              <a:rPr lang="vi-VN" sz="2400" b="1" smtClean="0">
                <a:solidFill>
                  <a:srgbClr val="FFFF00"/>
                </a:solidFill>
                <a:effectLst/>
                <a:latin typeface="Times New Roman" panose="02020603050405020304" pitchFamily="18" charset="0"/>
                <a:ea typeface="Times New Roman" panose="02020603050405020304" pitchFamily="18" charset="0"/>
              </a:rPr>
              <a:t>TRỌNG TÂM </a:t>
            </a:r>
            <a:r>
              <a:rPr lang="en-US" sz="2400" b="1" smtClean="0">
                <a:solidFill>
                  <a:srgbClr val="FFFF00"/>
                </a:solidFill>
                <a:effectLst/>
                <a:latin typeface="Times New Roman" panose="02020603050405020304" pitchFamily="18" charset="0"/>
                <a:ea typeface="Times New Roman" panose="02020603050405020304" pitchFamily="18" charset="0"/>
              </a:rPr>
              <a:t>VỀ CÔNG TÁC DÂN VẬN GIAI ĐOẠN 2020-2025</a:t>
            </a:r>
            <a:endParaRPr lang="en-US" sz="24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996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6979" y="1155617"/>
            <a:ext cx="10727140" cy="4247317"/>
          </a:xfrm>
          <a:prstGeom prst="rect">
            <a:avLst/>
          </a:prstGeom>
        </p:spPr>
        <p:txBody>
          <a:bodyPr wrap="square">
            <a:spAutoFit/>
          </a:bodyPr>
          <a:lstStyle/>
          <a:p>
            <a:pPr algn="just"/>
            <a:r>
              <a:rPr lang="vi-VN" sz="2400" smtClean="0">
                <a:latin typeface="Times New Roman" pitchFamily="18" charset="0"/>
                <a:cs typeface="Times New Roman" pitchFamily="18" charset="0"/>
              </a:rPr>
              <a:t>     </a:t>
            </a:r>
            <a:r>
              <a:rPr lang="vi-VN" sz="2700" smtClean="0">
                <a:latin typeface="Times New Roman" pitchFamily="18" charset="0"/>
                <a:cs typeface="Times New Roman" pitchFamily="18" charset="0"/>
              </a:rPr>
              <a:t>Trong </a:t>
            </a:r>
            <a:r>
              <a:rPr lang="vi-VN" sz="2700">
                <a:latin typeface="Times New Roman" pitchFamily="18" charset="0"/>
                <a:cs typeface="Times New Roman" pitchFamily="18" charset="0"/>
              </a:rPr>
              <a:t>chặng đường phát triển đi tới chắc chắn sẽ có nhiều vấn đề mới, tất yếu có thuận lợi, đồng thời nảy sinh nhiều khó khăn, thách thức, tác động mới, nên cần triển khai thực hiện đầy đủ quan điểm </a:t>
            </a:r>
            <a:r>
              <a:rPr lang="en-US" sz="2700">
                <a:latin typeface="Times New Roman" pitchFamily="18" charset="0"/>
                <a:cs typeface="Times New Roman" pitchFamily="18" charset="0"/>
              </a:rPr>
              <a:t>“</a:t>
            </a:r>
            <a:r>
              <a:rPr lang="en-US" sz="2700" i="1" err="1">
                <a:latin typeface="Times New Roman" pitchFamily="18" charset="0"/>
                <a:cs typeface="Times New Roman" pitchFamily="18" charset="0"/>
              </a:rPr>
              <a:t>Dân</a:t>
            </a:r>
            <a:r>
              <a:rPr lang="en-US" sz="2700" i="1">
                <a:latin typeface="Times New Roman" pitchFamily="18" charset="0"/>
                <a:cs typeface="Times New Roman" pitchFamily="18" charset="0"/>
              </a:rPr>
              <a:t> </a:t>
            </a:r>
            <a:r>
              <a:rPr lang="en-US" sz="2700" i="1" err="1">
                <a:latin typeface="Times New Roman" pitchFamily="18" charset="0"/>
                <a:cs typeface="Times New Roman" pitchFamily="18" charset="0"/>
              </a:rPr>
              <a:t>là</a:t>
            </a:r>
            <a:r>
              <a:rPr lang="en-US" sz="2700" i="1">
                <a:latin typeface="Times New Roman" pitchFamily="18" charset="0"/>
                <a:cs typeface="Times New Roman" pitchFamily="18" charset="0"/>
              </a:rPr>
              <a:t> </a:t>
            </a:r>
            <a:r>
              <a:rPr lang="en-US" sz="2700" i="1" err="1">
                <a:latin typeface="Times New Roman" pitchFamily="18" charset="0"/>
                <a:cs typeface="Times New Roman" pitchFamily="18" charset="0"/>
              </a:rPr>
              <a:t>gốc</a:t>
            </a:r>
            <a:r>
              <a:rPr lang="en-US" sz="2700">
                <a:latin typeface="Times New Roman" pitchFamily="18" charset="0"/>
                <a:cs typeface="Times New Roman" pitchFamily="18" charset="0"/>
              </a:rPr>
              <a:t>”</a:t>
            </a:r>
            <a:r>
              <a:rPr lang="vi-VN" sz="2700">
                <a:latin typeface="Times New Roman" pitchFamily="18" charset="0"/>
                <a:cs typeface="Times New Roman" pitchFamily="18" charset="0"/>
              </a:rPr>
              <a:t> là trung tâm, là chủ thể, là cội nguồn sức mạnh trong công cuộc đổi mới.   </a:t>
            </a:r>
            <a:endParaRPr lang="vi-VN" sz="2700" smtClean="0">
              <a:latin typeface="Times New Roman" pitchFamily="18" charset="0"/>
              <a:cs typeface="Times New Roman" pitchFamily="18" charset="0"/>
            </a:endParaRPr>
          </a:p>
          <a:p>
            <a:pPr algn="just" fontAlgn="t"/>
            <a:r>
              <a:rPr lang="vi-VN" sz="2700" smtClean="0">
                <a:latin typeface="+mj-lt"/>
              </a:rPr>
              <a:t>   Ngay </a:t>
            </a:r>
            <a:r>
              <a:rPr lang="vi-VN" sz="2700">
                <a:latin typeface="+mj-lt"/>
              </a:rPr>
              <a:t>sau </a:t>
            </a:r>
            <a:r>
              <a:rPr lang="vi-VN" sz="2700" smtClean="0">
                <a:latin typeface="+mj-lt"/>
              </a:rPr>
              <a:t>hội nghị này, kính đề nghị các đồng chí phát huy tinh thần trách nhiệm, tích cực, chủ động, tập trung tham mưu cấp ủy cụ thể hóa tổ chức thực hện các chủ trương, nghị quyết của Đảng, của Tỉnh ủy liên quan đến lĩnh vực CTDV thành các chương</a:t>
            </a:r>
            <a:r>
              <a:rPr lang="vi-VN" sz="2700">
                <a:latin typeface="+mj-lt"/>
              </a:rPr>
              <a:t> trình, kế hoạch hành động, phát động phong trào thi đua yêu nước sâu rộng, tinh thần đổi mới sáng tạo, vượt qua mọi khó khăn, thách thức để sớm đưa Nghị quyết Đại hội </a:t>
            </a:r>
            <a:r>
              <a:rPr lang="vi-VN" sz="2700" smtClean="0">
                <a:latin typeface="+mj-lt"/>
              </a:rPr>
              <a:t>vào cuộc sống</a:t>
            </a:r>
            <a:r>
              <a:rPr lang="vi-VN" sz="2700">
                <a:latin typeface="+mj-lt"/>
              </a:rPr>
              <a:t>.</a:t>
            </a:r>
            <a:endParaRPr lang="vi-VN" sz="2700" smtClean="0">
              <a:latin typeface="+mj-lt"/>
              <a:cs typeface="Times New Roman" pitchFamily="18" charset="0"/>
            </a:endParaRPr>
          </a:p>
        </p:txBody>
      </p:sp>
      <p:sp>
        <p:nvSpPr>
          <p:cNvPr id="7" name="Rectangle 6"/>
          <p:cNvSpPr/>
          <p:nvPr/>
        </p:nvSpPr>
        <p:spPr>
          <a:xfrm>
            <a:off x="2095500" y="156205"/>
            <a:ext cx="8947150" cy="584775"/>
          </a:xfrm>
          <a:prstGeom prst="rect">
            <a:avLst/>
          </a:prstGeom>
        </p:spPr>
        <p:txBody>
          <a:bodyPr wrap="square">
            <a:spAutoFit/>
          </a:bodyPr>
          <a:lstStyle/>
          <a:p>
            <a:pPr algn="ctr">
              <a:spcBef>
                <a:spcPts val="600"/>
              </a:spcBef>
              <a:tabLst>
                <a:tab pos="540385" algn="l"/>
                <a:tab pos="720090" algn="l"/>
                <a:tab pos="5400675" algn="l"/>
              </a:tabLst>
            </a:pPr>
            <a:r>
              <a:rPr lang="en-US" sz="3200" b="1" smtClean="0">
                <a:solidFill>
                  <a:srgbClr val="FFFF00"/>
                </a:solidFill>
                <a:effectLst/>
                <a:latin typeface="Times New Roman" panose="02020603050405020304" pitchFamily="18" charset="0"/>
                <a:ea typeface="Times New Roman" panose="02020603050405020304" pitchFamily="18" charset="0"/>
              </a:rPr>
              <a:t>KẾT LUẬN</a:t>
            </a:r>
            <a:endParaRPr lang="en-US" sz="32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955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0"/>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95347" y="199250"/>
            <a:ext cx="9658606" cy="553998"/>
          </a:xfrm>
          <a:prstGeom prst="rect">
            <a:avLst/>
          </a:prstGeom>
        </p:spPr>
        <p:txBody>
          <a:bodyPr wrap="none">
            <a:spAutoFit/>
          </a:bodyPr>
          <a:lstStyle/>
          <a:p>
            <a:r>
              <a:rPr lang="vi-VN" sz="3000" b="1" smtClean="0">
                <a:solidFill>
                  <a:srgbClr val="FEFF00"/>
                </a:solidFill>
                <a:latin typeface="+mj-lt"/>
              </a:rPr>
              <a:t>I. MỘT SỐ TƯ TƯỞNG “NƯỚC LẤY DÂN LÀM GỐC”</a:t>
            </a:r>
            <a:endParaRPr lang="en-US" sz="3000" b="1">
              <a:solidFill>
                <a:srgbClr val="FEFF00"/>
              </a:solidFill>
              <a:latin typeface="+mj-lt"/>
            </a:endParaRPr>
          </a:p>
        </p:txBody>
      </p:sp>
      <p:sp>
        <p:nvSpPr>
          <p:cNvPr id="8" name="Rectangle 7"/>
          <p:cNvSpPr/>
          <p:nvPr/>
        </p:nvSpPr>
        <p:spPr>
          <a:xfrm>
            <a:off x="596867" y="981992"/>
            <a:ext cx="11151787" cy="5170646"/>
          </a:xfrm>
          <a:prstGeom prst="rect">
            <a:avLst/>
          </a:prstGeom>
        </p:spPr>
        <p:txBody>
          <a:bodyPr wrap="square">
            <a:spAutoFit/>
          </a:bodyPr>
          <a:lstStyle/>
          <a:p>
            <a:pPr algn="just">
              <a:defRPr/>
            </a:pPr>
            <a:r>
              <a:rPr lang="en-US" sz="3000">
                <a:solidFill>
                  <a:srgbClr val="000000"/>
                </a:solidFill>
                <a:latin typeface="Times New Roman" panose="02020603050405020304" pitchFamily="18" charset="0"/>
                <a:ea typeface="Times New Roman" panose="02020603050405020304" pitchFamily="18" charset="0"/>
              </a:rPr>
              <a:t> </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Các</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triều</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đại</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phong</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kiến</a:t>
            </a:r>
            <a:r>
              <a:rPr lang="en-US" sz="300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đã</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khẳng</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định</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tư</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tưởng</a:t>
            </a:r>
            <a:r>
              <a:rPr lang="en-US" sz="3000">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Dân</a:t>
            </a:r>
            <a:r>
              <a:rPr lang="en-US" sz="3000" i="1">
                <a:solidFill>
                  <a:srgbClr val="000000"/>
                </a:solidFill>
                <a:latin typeface="Times New Roman" panose="02020603050405020304" pitchFamily="18" charset="0"/>
                <a:ea typeface="Times New Roman" panose="02020603050405020304" pitchFamily="18" charset="0"/>
              </a:rPr>
              <a:t> vi </a:t>
            </a:r>
            <a:r>
              <a:rPr lang="en-US" sz="3000" i="1" err="1">
                <a:solidFill>
                  <a:srgbClr val="000000"/>
                </a:solidFill>
                <a:latin typeface="Times New Roman" panose="02020603050405020304" pitchFamily="18" charset="0"/>
                <a:ea typeface="Times New Roman" panose="02020603050405020304" pitchFamily="18" charset="0"/>
              </a:rPr>
              <a:t>bản</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tức</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là</a:t>
            </a:r>
            <a:r>
              <a:rPr lang="en-US" sz="3000">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Dân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là</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gốc</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được</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hình</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thành</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từ</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rất</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sớm</a:t>
            </a:r>
            <a:r>
              <a:rPr lang="en-US" sz="3000" smtClean="0">
                <a:solidFill>
                  <a:srgbClr val="000000"/>
                </a:solidFill>
                <a:latin typeface="Times New Roman" panose="02020603050405020304" pitchFamily="18" charset="0"/>
                <a:ea typeface="Times New Roman" panose="02020603050405020304" pitchFamily="18" charset="0"/>
              </a:rPr>
              <a:t>.</a:t>
            </a:r>
          </a:p>
          <a:p>
            <a:pPr algn="just">
              <a:defRPr/>
            </a:pPr>
            <a:r>
              <a:rPr lang="en-US" sz="3000" smtClean="0">
                <a:solidFill>
                  <a:srgbClr val="000000"/>
                </a:solidFill>
                <a:latin typeface="Times New Roman" panose="02020603050405020304" pitchFamily="18" charset="0"/>
                <a:ea typeface="Times New Roman" panose="02020603050405020304" pitchFamily="18" charset="0"/>
              </a:rPr>
              <a:t>- Triều </a:t>
            </a:r>
            <a:r>
              <a:rPr lang="en-US" sz="3000" err="1">
                <a:solidFill>
                  <a:srgbClr val="000000"/>
                </a:solidFill>
                <a:latin typeface="Times New Roman" panose="02020603050405020304" pitchFamily="18" charset="0"/>
                <a:ea typeface="Times New Roman" panose="02020603050405020304" pitchFamily="18" charset="0"/>
              </a:rPr>
              <a:t>đại</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Nhà</a:t>
            </a:r>
            <a:r>
              <a:rPr lang="en-US" sz="300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Lý</a:t>
            </a:r>
            <a:r>
              <a:rPr lang="en-US" sz="3000" smtClean="0">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Chăm</a:t>
            </a:r>
            <a:r>
              <a:rPr lang="en-US" sz="3000" i="1">
                <a:solidFill>
                  <a:srgbClr val="000000"/>
                </a:solidFill>
                <a:latin typeface="Times New Roman" panose="02020603050405020304" pitchFamily="18" charset="0"/>
                <a:ea typeface="Times New Roman" panose="02020603050405020304" pitchFamily="18" charset="0"/>
              </a:rPr>
              <a:t> lo </a:t>
            </a:r>
            <a:r>
              <a:rPr lang="en-US" sz="3000" i="1" err="1">
                <a:solidFill>
                  <a:srgbClr val="000000"/>
                </a:solidFill>
                <a:latin typeface="Times New Roman" panose="02020603050405020304" pitchFamily="18" charset="0"/>
                <a:ea typeface="Times New Roman" panose="02020603050405020304" pitchFamily="18" charset="0"/>
              </a:rPr>
              <a:t>đến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đời</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sống</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người</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dân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trăm</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họ</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chỉnh</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đốn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pháp</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luật</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sao</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cho</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giảm</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bớt</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nổi</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khổ</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của</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dân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xóa</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bớt</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bất</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công</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trong</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thiên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hạ</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Lý</a:t>
            </a:r>
            <a:r>
              <a:rPr lang="en-US" sz="3000" smtClean="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Thường</a:t>
            </a:r>
            <a:r>
              <a:rPr lang="en-US" sz="3000">
                <a:solidFill>
                  <a:srgbClr val="000000"/>
                </a:solidFill>
                <a:latin typeface="Times New Roman" panose="02020603050405020304" pitchFamily="18" charset="0"/>
                <a:ea typeface="Times New Roman" panose="02020603050405020304" pitchFamily="18" charset="0"/>
              </a:rPr>
              <a:t> </a:t>
            </a:r>
            <a:r>
              <a:rPr lang="en-US" sz="3000" smtClean="0">
                <a:solidFill>
                  <a:srgbClr val="000000"/>
                </a:solidFill>
                <a:latin typeface="Times New Roman" panose="02020603050405020304" pitchFamily="18" charset="0"/>
                <a:ea typeface="Times New Roman" panose="02020603050405020304" pitchFamily="18" charset="0"/>
              </a:rPr>
              <a:t>Kiệt: lời</a:t>
            </a:r>
            <a:r>
              <a:rPr lang="vi-VN" sz="3000" smtClean="0">
                <a:solidFill>
                  <a:srgbClr val="000000"/>
                </a:solidFill>
                <a:latin typeface="Times New Roman" panose="02020603050405020304" pitchFamily="18" charset="0"/>
                <a:ea typeface="Times New Roman" panose="02020603050405020304" pitchFamily="18" charset="0"/>
              </a:rPr>
              <a:t> </a:t>
            </a:r>
            <a:r>
              <a:rPr lang="vi-VN" sz="3000">
                <a:solidFill>
                  <a:srgbClr val="000000"/>
                </a:solidFill>
                <a:latin typeface="Times New Roman" panose="02020603050405020304" pitchFamily="18" charset="0"/>
                <a:ea typeface="Times New Roman" panose="02020603050405020304" pitchFamily="18" charset="0"/>
              </a:rPr>
              <a:t>h</a:t>
            </a:r>
            <a:r>
              <a:rPr lang="en-US" sz="3000" err="1">
                <a:solidFill>
                  <a:srgbClr val="000000"/>
                </a:solidFill>
                <a:latin typeface="Times New Roman" panose="02020603050405020304" pitchFamily="18" charset="0"/>
                <a:ea typeface="Times New Roman" panose="02020603050405020304" pitchFamily="18" charset="0"/>
              </a:rPr>
              <a:t>ịch</a:t>
            </a:r>
            <a:r>
              <a:rPr lang="en-US" sz="3000">
                <a:solidFill>
                  <a:srgbClr val="000000"/>
                </a:solidFill>
                <a:latin typeface="Times New Roman" panose="02020603050405020304" pitchFamily="18" charset="0"/>
                <a:ea typeface="Times New Roman" panose="02020603050405020304" pitchFamily="18" charset="0"/>
              </a:rPr>
              <a:t> </a:t>
            </a:r>
            <a:r>
              <a:rPr lang="en-US" sz="3000" err="1">
                <a:solidFill>
                  <a:srgbClr val="000000"/>
                </a:solidFill>
                <a:latin typeface="Times New Roman" panose="02020603050405020304" pitchFamily="18" charset="0"/>
                <a:ea typeface="Times New Roman" panose="02020603050405020304" pitchFamily="18" charset="0"/>
              </a:rPr>
              <a:t>vang</a:t>
            </a:r>
            <a:r>
              <a:rPr lang="en-US" sz="3000">
                <a:solidFill>
                  <a:srgbClr val="000000"/>
                </a:solidFill>
                <a:latin typeface="Times New Roman" panose="02020603050405020304" pitchFamily="18" charset="0"/>
                <a:ea typeface="Times New Roman" panose="02020603050405020304" pitchFamily="18" charset="0"/>
              </a:rPr>
              <a:t> </a:t>
            </a:r>
            <a:r>
              <a:rPr lang="en-US" sz="3000" err="1" smtClean="0">
                <a:solidFill>
                  <a:srgbClr val="000000"/>
                </a:solidFill>
                <a:latin typeface="Times New Roman" panose="02020603050405020304" pitchFamily="18" charset="0"/>
                <a:ea typeface="Times New Roman" panose="02020603050405020304" pitchFamily="18" charset="0"/>
              </a:rPr>
              <a:t>dội</a:t>
            </a:r>
            <a:r>
              <a:rPr lang="en-US" sz="3000" smtClean="0">
                <a:solidFill>
                  <a:srgbClr val="000000"/>
                </a:solidFill>
                <a:latin typeface="Times New Roman" panose="02020603050405020304" pitchFamily="18" charset="0"/>
                <a:ea typeface="Times New Roman" panose="02020603050405020304" pitchFamily="18" charset="0"/>
              </a:rPr>
              <a:t> </a:t>
            </a:r>
            <a:r>
              <a:rPr lang="en-US" sz="3000">
                <a:solidFill>
                  <a:srgbClr val="000000"/>
                </a:solidFill>
                <a:latin typeface="Times New Roman" panose="02020603050405020304" pitchFamily="18" charset="0"/>
                <a:ea typeface="Times New Roman" panose="02020603050405020304" pitchFamily="18" charset="0"/>
              </a:rPr>
              <a:t>“</a:t>
            </a:r>
            <a:r>
              <a:rPr lang="en-US" sz="3000" i="1">
                <a:solidFill>
                  <a:srgbClr val="000000"/>
                </a:solidFill>
                <a:latin typeface="Times New Roman" panose="02020603050405020304" pitchFamily="18" charset="0"/>
                <a:ea typeface="Times New Roman" panose="02020603050405020304" pitchFamily="18" charset="0"/>
              </a:rPr>
              <a:t>Nam </a:t>
            </a:r>
            <a:r>
              <a:rPr lang="en-US" sz="3000" i="1" err="1">
                <a:solidFill>
                  <a:srgbClr val="000000"/>
                </a:solidFill>
                <a:latin typeface="Times New Roman" panose="02020603050405020304" pitchFamily="18" charset="0"/>
                <a:ea typeface="Times New Roman" panose="02020603050405020304" pitchFamily="18" charset="0"/>
              </a:rPr>
              <a:t>quốc</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sơn</a:t>
            </a:r>
            <a:r>
              <a:rPr lang="en-US" sz="3000" i="1">
                <a:solidFill>
                  <a:srgbClr val="000000"/>
                </a:solidFill>
                <a:latin typeface="Times New Roman" panose="02020603050405020304" pitchFamily="18" charset="0"/>
                <a:ea typeface="Times New Roman" panose="02020603050405020304" pitchFamily="18" charset="0"/>
              </a:rPr>
              <a:t> </a:t>
            </a:r>
            <a:r>
              <a:rPr lang="en-US" sz="3000" i="1" err="1">
                <a:solidFill>
                  <a:srgbClr val="000000"/>
                </a:solidFill>
                <a:latin typeface="Times New Roman" panose="02020603050405020304" pitchFamily="18" charset="0"/>
                <a:ea typeface="Times New Roman" panose="02020603050405020304" pitchFamily="18" charset="0"/>
              </a:rPr>
              <a:t>hà</a:t>
            </a:r>
            <a:r>
              <a:rPr lang="en-US" sz="3000" smtClean="0">
                <a:solidFill>
                  <a:srgbClr val="000000"/>
                </a:solidFill>
                <a:latin typeface="Times New Roman" panose="02020603050405020304" pitchFamily="18" charset="0"/>
                <a:ea typeface="Times New Roman" panose="02020603050405020304" pitchFamily="18" charset="0"/>
              </a:rPr>
              <a:t>”</a:t>
            </a:r>
          </a:p>
          <a:p>
            <a:pPr algn="just">
              <a:defRPr/>
            </a:pPr>
            <a:r>
              <a:rPr lang="en-US" sz="3000" spc="-10" smtClean="0">
                <a:latin typeface="Times New Roman" panose="02020603050405020304" pitchFamily="18" charset="0"/>
                <a:ea typeface="Times New Roman" panose="02020603050405020304" pitchFamily="18" charset="0"/>
              </a:rPr>
              <a:t>- Triều </a:t>
            </a:r>
            <a:r>
              <a:rPr lang="en-US" sz="3000" spc="-10" err="1">
                <a:latin typeface="Times New Roman" panose="02020603050405020304" pitchFamily="18" charset="0"/>
                <a:ea typeface="Times New Roman" panose="02020603050405020304" pitchFamily="18" charset="0"/>
              </a:rPr>
              <a:t>Nhà</a:t>
            </a:r>
            <a:r>
              <a:rPr lang="en-US" sz="3000" spc="-10">
                <a:latin typeface="Times New Roman" panose="02020603050405020304" pitchFamily="18" charset="0"/>
                <a:ea typeface="Times New Roman" panose="02020603050405020304" pitchFamily="18" charset="0"/>
              </a:rPr>
              <a:t> </a:t>
            </a:r>
            <a:r>
              <a:rPr lang="en-US" sz="3000" spc="-10" smtClean="0">
                <a:latin typeface="Times New Roman" panose="02020603050405020304" pitchFamily="18" charset="0"/>
                <a:ea typeface="Times New Roman" panose="02020603050405020304" pitchFamily="18" charset="0"/>
              </a:rPr>
              <a:t>Trần: ba </a:t>
            </a:r>
            <a:r>
              <a:rPr lang="en-US" sz="3000" spc="-10" err="1">
                <a:latin typeface="Times New Roman" panose="02020603050405020304" pitchFamily="18" charset="0"/>
                <a:ea typeface="Times New Roman" panose="02020603050405020304" pitchFamily="18" charset="0"/>
              </a:rPr>
              <a:t>lần</a:t>
            </a:r>
            <a:r>
              <a:rPr lang="en-US" sz="3000" spc="-10">
                <a:latin typeface="Times New Roman" panose="02020603050405020304" pitchFamily="18" charset="0"/>
                <a:ea typeface="Times New Roman" panose="02020603050405020304" pitchFamily="18" charset="0"/>
              </a:rPr>
              <a:t> </a:t>
            </a:r>
            <a:r>
              <a:rPr lang="en-US" sz="3000" spc="-10" err="1">
                <a:latin typeface="Times New Roman" panose="02020603050405020304" pitchFamily="18" charset="0"/>
                <a:ea typeface="Times New Roman" panose="02020603050405020304" pitchFamily="18" charset="0"/>
              </a:rPr>
              <a:t>đánh</a:t>
            </a:r>
            <a:r>
              <a:rPr lang="en-US" sz="3000" spc="-10">
                <a:latin typeface="Times New Roman" panose="02020603050405020304" pitchFamily="18" charset="0"/>
                <a:ea typeface="Times New Roman" panose="02020603050405020304" pitchFamily="18" charset="0"/>
              </a:rPr>
              <a:t> tan </a:t>
            </a:r>
            <a:r>
              <a:rPr lang="en-US" sz="3000" spc="-10" err="1">
                <a:latin typeface="Times New Roman" panose="02020603050405020304" pitchFamily="18" charset="0"/>
                <a:ea typeface="Times New Roman" panose="02020603050405020304" pitchFamily="18" charset="0"/>
              </a:rPr>
              <a:t>giặc</a:t>
            </a:r>
            <a:r>
              <a:rPr lang="en-US" sz="3000" spc="-10">
                <a:latin typeface="Times New Roman" panose="02020603050405020304" pitchFamily="18" charset="0"/>
                <a:ea typeface="Times New Roman" panose="02020603050405020304" pitchFamily="18" charset="0"/>
              </a:rPr>
              <a:t> </a:t>
            </a:r>
            <a:r>
              <a:rPr lang="en-US" sz="3000" spc="-10" err="1">
                <a:latin typeface="Times New Roman" panose="02020603050405020304" pitchFamily="18" charset="0"/>
                <a:ea typeface="Times New Roman" panose="02020603050405020304" pitchFamily="18" charset="0"/>
              </a:rPr>
              <a:t>Nguyên</a:t>
            </a:r>
            <a:r>
              <a:rPr lang="en-US" sz="3000" spc="-10">
                <a:latin typeface="Times New Roman" panose="02020603050405020304" pitchFamily="18" charset="0"/>
                <a:ea typeface="Times New Roman" panose="02020603050405020304" pitchFamily="18" charset="0"/>
              </a:rPr>
              <a:t> </a:t>
            </a:r>
            <a:r>
              <a:rPr lang="en-US" sz="3000" spc="-10" err="1">
                <a:latin typeface="Times New Roman" panose="02020603050405020304" pitchFamily="18" charset="0"/>
                <a:ea typeface="Times New Roman" panose="02020603050405020304" pitchFamily="18" charset="0"/>
              </a:rPr>
              <a:t>mông</a:t>
            </a:r>
            <a:r>
              <a:rPr lang="en-US" sz="3000" spc="-10">
                <a:latin typeface="Times New Roman" panose="02020603050405020304" pitchFamily="18" charset="0"/>
                <a:ea typeface="Times New Roman" panose="02020603050405020304" pitchFamily="18" charset="0"/>
              </a:rPr>
              <a:t> </a:t>
            </a:r>
            <a:r>
              <a:rPr lang="en-US" sz="3000" spc="-10" err="1">
                <a:latin typeface="Times New Roman" panose="02020603050405020304" pitchFamily="18" charset="0"/>
                <a:ea typeface="Times New Roman" panose="02020603050405020304" pitchFamily="18" charset="0"/>
              </a:rPr>
              <a:t>xâm</a:t>
            </a:r>
            <a:r>
              <a:rPr lang="en-US" sz="3000" spc="-10">
                <a:latin typeface="Times New Roman" panose="02020603050405020304" pitchFamily="18" charset="0"/>
                <a:ea typeface="Times New Roman" panose="02020603050405020304" pitchFamily="18" charset="0"/>
              </a:rPr>
              <a:t> </a:t>
            </a:r>
            <a:r>
              <a:rPr lang="en-US" sz="3000" spc="-10" err="1">
                <a:latin typeface="Times New Roman" panose="02020603050405020304" pitchFamily="18" charset="0"/>
                <a:ea typeface="Times New Roman" panose="02020603050405020304" pitchFamily="18" charset="0"/>
              </a:rPr>
              <a:t>lược</a:t>
            </a:r>
            <a:r>
              <a:rPr lang="en-US" sz="3000" spc="-10">
                <a:latin typeface="Times New Roman" panose="02020603050405020304" pitchFamily="18" charset="0"/>
                <a:ea typeface="Times New Roman" panose="02020603050405020304" pitchFamily="18" charset="0"/>
              </a:rPr>
              <a:t> </a:t>
            </a:r>
            <a:endParaRPr lang="en-US" sz="3000" spc="-10" smtClean="0">
              <a:latin typeface="Times New Roman" panose="02020603050405020304" pitchFamily="18" charset="0"/>
              <a:ea typeface="Times New Roman" panose="02020603050405020304" pitchFamily="18" charset="0"/>
            </a:endParaRPr>
          </a:p>
          <a:p>
            <a:pPr algn="just">
              <a:defRPr/>
            </a:pPr>
            <a:r>
              <a:rPr lang="vi-VN" sz="3000" spc="-10" smtClean="0">
                <a:latin typeface="Times New Roman" panose="02020603050405020304" pitchFamily="18" charset="0"/>
                <a:ea typeface="Times New Roman" panose="02020603050405020304" pitchFamily="18" charset="0"/>
              </a:rPr>
              <a:t>- Quốc </a:t>
            </a:r>
            <a:r>
              <a:rPr lang="vi-VN" sz="3000" spc="-10">
                <a:latin typeface="Times New Roman" panose="02020603050405020304" pitchFamily="18" charset="0"/>
                <a:ea typeface="Times New Roman" panose="02020603050405020304" pitchFamily="18" charset="0"/>
              </a:rPr>
              <a:t>công tiết chế Trần Hưng </a:t>
            </a:r>
            <a:r>
              <a:rPr lang="vi-VN" sz="3000" spc="-10" smtClean="0">
                <a:latin typeface="Times New Roman" panose="02020603050405020304" pitchFamily="18" charset="0"/>
                <a:ea typeface="Times New Roman" panose="02020603050405020304" pitchFamily="18" charset="0"/>
              </a:rPr>
              <a:t>Đạo</a:t>
            </a:r>
            <a:r>
              <a:rPr lang="en-US" sz="3000" spc="-10" smtClean="0">
                <a:latin typeface="Times New Roman" panose="02020603050405020304" pitchFamily="18" charset="0"/>
                <a:ea typeface="Times New Roman" panose="02020603050405020304" pitchFamily="18" charset="0"/>
              </a:rPr>
              <a:t>: “</a:t>
            </a:r>
            <a:r>
              <a:rPr lang="vi-VN" sz="3000" i="1" spc="-10">
                <a:latin typeface="Times New Roman" panose="02020603050405020304" pitchFamily="18" charset="0"/>
                <a:ea typeface="Times New Roman" panose="02020603050405020304" pitchFamily="18" charset="0"/>
              </a:rPr>
              <a:t>Phải biết </a:t>
            </a:r>
            <a:r>
              <a:rPr lang="en-US" sz="3000" i="1" spc="-10" err="1">
                <a:latin typeface="Times New Roman" panose="02020603050405020304" pitchFamily="18" charset="0"/>
                <a:ea typeface="Times New Roman" panose="02020603050405020304" pitchFamily="18" charset="0"/>
              </a:rPr>
              <a:t>khoan</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thư</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sức</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dân</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để</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làm</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kế</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sâu</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rễ</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bền</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gốc</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đó</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là</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thượng</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sách</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giữ</a:t>
            </a:r>
            <a:r>
              <a:rPr lang="en-US" sz="3000" i="1" spc="-10">
                <a:latin typeface="Times New Roman" panose="02020603050405020304" pitchFamily="18" charset="0"/>
                <a:ea typeface="Times New Roman" panose="02020603050405020304" pitchFamily="18" charset="0"/>
              </a:rPr>
              <a:t> </a:t>
            </a:r>
            <a:r>
              <a:rPr lang="en-US" sz="3000" i="1" spc="-10" err="1">
                <a:latin typeface="Times New Roman" panose="02020603050405020304" pitchFamily="18" charset="0"/>
                <a:ea typeface="Times New Roman" panose="02020603050405020304" pitchFamily="18" charset="0"/>
              </a:rPr>
              <a:t>nước</a:t>
            </a:r>
            <a:r>
              <a:rPr lang="en-US" sz="3000" spc="-10" smtClean="0">
                <a:latin typeface="Times New Roman" panose="02020603050405020304" pitchFamily="18" charset="0"/>
                <a:ea typeface="Times New Roman" panose="02020603050405020304" pitchFamily="18" charset="0"/>
              </a:rPr>
              <a:t>”.</a:t>
            </a:r>
          </a:p>
          <a:p>
            <a:pPr algn="just">
              <a:defRPr/>
            </a:pPr>
            <a:r>
              <a:rPr lang="en-US" sz="3000" smtClean="0">
                <a:solidFill>
                  <a:srgbClr val="000000"/>
                </a:solidFill>
                <a:latin typeface="Times New Roman" panose="02020603050405020304" pitchFamily="18" charset="0"/>
                <a:ea typeface="Times New Roman" panose="02020603050405020304" pitchFamily="18" charset="0"/>
              </a:rPr>
              <a:t>- Thời </a:t>
            </a:r>
            <a:r>
              <a:rPr lang="en-US" sz="3000">
                <a:solidFill>
                  <a:srgbClr val="000000"/>
                </a:solidFill>
                <a:latin typeface="Times New Roman" panose="02020603050405020304" pitchFamily="18" charset="0"/>
                <a:ea typeface="Times New Roman" panose="02020603050405020304" pitchFamily="18" charset="0"/>
              </a:rPr>
              <a:t>đại Nhà Lê, Nguyễn Trãi viết trong </a:t>
            </a:r>
            <a:r>
              <a:rPr lang="en-US" sz="3000" b="1" i="1">
                <a:solidFill>
                  <a:srgbClr val="000000"/>
                </a:solidFill>
                <a:latin typeface="Times New Roman" panose="02020603050405020304" pitchFamily="18" charset="0"/>
                <a:ea typeface="Times New Roman" panose="02020603050405020304" pitchFamily="18" charset="0"/>
              </a:rPr>
              <a:t>Bình Ngô Đại Cáo</a:t>
            </a:r>
            <a:r>
              <a:rPr lang="en-US" sz="3000" i="1">
                <a:solidFill>
                  <a:srgbClr val="000000"/>
                </a:solidFill>
                <a:latin typeface="Times New Roman" panose="02020603050405020304" pitchFamily="18" charset="0"/>
                <a:ea typeface="Times New Roman" panose="02020603050405020304" pitchFamily="18" charset="0"/>
              </a:rPr>
              <a:t> “Việc nhân nghĩa cốt ở yên dân”</a:t>
            </a:r>
            <a:r>
              <a:rPr lang="en-US" sz="3000">
                <a:solidFill>
                  <a:srgbClr val="000000"/>
                </a:solidFill>
                <a:latin typeface="Times New Roman" panose="02020603050405020304" pitchFamily="18" charset="0"/>
                <a:ea typeface="Times New Roman" panose="02020603050405020304" pitchFamily="18" charset="0"/>
              </a:rPr>
              <a:t> và đưa ra nhận định “</a:t>
            </a:r>
            <a:r>
              <a:rPr lang="en-US" sz="3000" i="1">
                <a:solidFill>
                  <a:srgbClr val="000000"/>
                </a:solidFill>
                <a:latin typeface="Times New Roman" panose="02020603050405020304" pitchFamily="18" charset="0"/>
                <a:ea typeface="Times New Roman" panose="02020603050405020304" pitchFamily="18" charset="0"/>
              </a:rPr>
              <a:t>Chở thuyền là dân, lật thuyền củng là dân</a:t>
            </a:r>
            <a:r>
              <a:rPr lang="en-US" sz="3000">
                <a:solidFill>
                  <a:srgbClr val="000000"/>
                </a:solidFill>
                <a:latin typeface="Times New Roman" panose="02020603050405020304" pitchFamily="18" charset="0"/>
                <a:ea typeface="Times New Roman" panose="02020603050405020304" pitchFamily="18" charset="0"/>
              </a:rPr>
              <a:t>” … </a:t>
            </a:r>
          </a:p>
        </p:txBody>
      </p:sp>
    </p:spTree>
    <p:extLst>
      <p:ext uri="{BB962C8B-B14F-4D97-AF65-F5344CB8AC3E}">
        <p14:creationId xmlns:p14="http://schemas.microsoft.com/office/powerpoint/2010/main" val="396096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4786" y="1023898"/>
            <a:ext cx="10879459" cy="4832092"/>
          </a:xfrm>
          <a:prstGeom prst="rect">
            <a:avLst/>
          </a:prstGeom>
        </p:spPr>
        <p:txBody>
          <a:bodyPr wrap="square">
            <a:spAutoFit/>
          </a:bodyPr>
          <a:lstStyle/>
          <a:p>
            <a:pPr algn="just"/>
            <a:r>
              <a:rPr lang="vi-VN" sz="2400" smtClean="0">
                <a:latin typeface="Times New Roman" pitchFamily="18" charset="0"/>
                <a:cs typeface="Times New Roman" pitchFamily="18" charset="0"/>
              </a:rPr>
              <a:t>     </a:t>
            </a:r>
            <a:r>
              <a:rPr lang="vi-VN" sz="2800" smtClean="0">
                <a:latin typeface="Times New Roman" pitchFamily="18" charset="0"/>
                <a:cs typeface="Times New Roman" pitchFamily="18" charset="0"/>
              </a:rPr>
              <a:t>Tập trung thực hiện tốt CTDV của cấp ủy Đảng, chính quyền, MTTQ, các đoàn thể CT-XH, lực lượng vũ trang, cộng đồng doanh nghiệp và các tầng lớp nhân dân để</a:t>
            </a:r>
            <a:r>
              <a:rPr lang="en-US" sz="2800" smtClean="0">
                <a:latin typeface="Times New Roman" pitchFamily="18" charset="0"/>
                <a:cs typeface="Times New Roman" pitchFamily="18" charset="0"/>
              </a:rPr>
              <a:t> tiếp tục đổi mới mạnh mẽ tư duy, khơi dậy ý chí, tiềm năng, nguồn lực, phát huy dân chủ, sức mạnh đại đoàn toàn dân với khát vọng vươn lên mãnh liệt và quyết tâm chính trị cao của toàn Đảng, toàn dân</a:t>
            </a:r>
            <a:r>
              <a:rPr lang="vi-VN" sz="2800" smtClean="0">
                <a:latin typeface="Times New Roman" pitchFamily="18" charset="0"/>
                <a:cs typeface="Times New Roman" pitchFamily="18" charset="0"/>
              </a:rPr>
              <a:t>, toàn quân</a:t>
            </a:r>
            <a:r>
              <a:rPr lang="en-US" sz="2800" smtClean="0">
                <a:latin typeface="Times New Roman" pitchFamily="18" charset="0"/>
                <a:cs typeface="Times New Roman" pitchFamily="18" charset="0"/>
              </a:rPr>
              <a:t> trên chặng đường thực hiện tâm nguyện của Chủ tịch Hồ Chí Minh vĩ đại và với ước vọng của toàn dân tộc, </a:t>
            </a:r>
            <a:r>
              <a:rPr lang="vi-VN" sz="2800" smtClean="0">
                <a:latin typeface="Times New Roman" pitchFamily="18" charset="0"/>
                <a:cs typeface="Times New Roman" pitchFamily="18" charset="0"/>
              </a:rPr>
              <a:t>góp phần thực hiện thắng lợi mục tiêu chung đến năm 2025: “</a:t>
            </a:r>
            <a:r>
              <a:rPr lang="vi-VN" sz="2800" i="1" smtClean="0">
                <a:latin typeface="Times New Roman" pitchFamily="18" charset="0"/>
                <a:cs typeface="Times New Roman" pitchFamily="18" charset="0"/>
              </a:rPr>
              <a:t>Là nước đang phát triển, có công nghiệp theo hướng hiện đại, vượt qua mức thu nhập trung bình thấp</a:t>
            </a:r>
            <a:r>
              <a:rPr lang="vi-VN" sz="2800" smtClean="0">
                <a:latin typeface="Times New Roman" pitchFamily="18" charset="0"/>
                <a:cs typeface="Times New Roman" pitchFamily="18" charset="0"/>
              </a:rPr>
              <a:t>”, và mục tiêu riêng phấn đấu: “</a:t>
            </a:r>
            <a:r>
              <a:rPr lang="vi-VN" sz="2800" i="1" smtClean="0">
                <a:latin typeface="Times New Roman" pitchFamily="18" charset="0"/>
                <a:cs typeface="Times New Roman" pitchFamily="18" charset="0"/>
              </a:rPr>
              <a:t>Quảng Trị trở thành tỉnh có trình độ phát triển thuộc nhóm trung bình cao của cả nước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7" name="Rectangle 6"/>
          <p:cNvSpPr/>
          <p:nvPr/>
        </p:nvSpPr>
        <p:spPr>
          <a:xfrm>
            <a:off x="2095500" y="156205"/>
            <a:ext cx="8947150" cy="584775"/>
          </a:xfrm>
          <a:prstGeom prst="rect">
            <a:avLst/>
          </a:prstGeom>
        </p:spPr>
        <p:txBody>
          <a:bodyPr wrap="square">
            <a:spAutoFit/>
          </a:bodyPr>
          <a:lstStyle/>
          <a:p>
            <a:pPr algn="ctr">
              <a:spcBef>
                <a:spcPts val="600"/>
              </a:spcBef>
              <a:tabLst>
                <a:tab pos="540385" algn="l"/>
                <a:tab pos="720090" algn="l"/>
                <a:tab pos="5400675" algn="l"/>
              </a:tabLst>
            </a:pPr>
            <a:r>
              <a:rPr lang="en-US" sz="3200" b="1" smtClean="0">
                <a:solidFill>
                  <a:srgbClr val="FFFF00"/>
                </a:solidFill>
                <a:effectLst/>
                <a:latin typeface="Times New Roman" panose="02020603050405020304" pitchFamily="18" charset="0"/>
                <a:ea typeface="Times New Roman" panose="02020603050405020304" pitchFamily="18" charset="0"/>
              </a:rPr>
              <a:t>KẾT LUẬN</a:t>
            </a:r>
            <a:endParaRPr lang="en-US" sz="320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873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danvan.vn/Uploads/2020/9/14/48.jpg"/>
          <p:cNvPicPr>
            <a:picLocks noGrp="1"/>
          </p:cNvPicPr>
          <p:nvPr>
            <p:ph idx="1"/>
          </p:nvPr>
        </p:nvPicPr>
        <p:blipFill>
          <a:blip r:embed="rId5"/>
          <a:srcRect/>
          <a:stretch>
            <a:fillRect/>
          </a:stretch>
        </p:blipFill>
        <p:spPr bwMode="auto">
          <a:xfrm>
            <a:off x="0" y="0"/>
            <a:ext cx="12192000" cy="6858000"/>
          </a:xfrm>
          <a:prstGeom prst="rect">
            <a:avLst/>
          </a:prstGeom>
          <a:noFill/>
          <a:ln w="9525">
            <a:noFill/>
            <a:miter lim="800000"/>
            <a:headEnd/>
            <a:tailEnd/>
          </a:ln>
        </p:spPr>
      </p:pic>
      <p:pic>
        <p:nvPicPr>
          <p:cNvPr id="3" name="HanhKhucNguoiCanBoDanVan-V.A-40913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192000" y="5681286"/>
            <a:ext cx="1109439" cy="1176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1837"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62150" y="-3005"/>
            <a:ext cx="1030605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95347" y="196245"/>
            <a:ext cx="9658606" cy="553998"/>
          </a:xfrm>
          <a:prstGeom prst="rect">
            <a:avLst/>
          </a:prstGeom>
        </p:spPr>
        <p:txBody>
          <a:bodyPr wrap="none">
            <a:spAutoFit/>
          </a:bodyPr>
          <a:lstStyle/>
          <a:p>
            <a:r>
              <a:rPr lang="vi-VN" sz="3000" b="1" smtClean="0">
                <a:solidFill>
                  <a:srgbClr val="FEFF00"/>
                </a:solidFill>
                <a:latin typeface="+mj-lt"/>
              </a:rPr>
              <a:t>I. MỘT SỐ TƯ TƯỞNG “NƯỚC LẤY DÂN LÀM GỐC”</a:t>
            </a:r>
            <a:endParaRPr lang="en-US" sz="3000" b="1">
              <a:solidFill>
                <a:srgbClr val="FEFF00"/>
              </a:solidFill>
              <a:latin typeface="+mj-lt"/>
            </a:endParaRPr>
          </a:p>
        </p:txBody>
      </p:sp>
      <p:sp>
        <p:nvSpPr>
          <p:cNvPr id="10" name="Rectangle 9"/>
          <p:cNvSpPr/>
          <p:nvPr/>
        </p:nvSpPr>
        <p:spPr>
          <a:xfrm>
            <a:off x="857250" y="2041089"/>
            <a:ext cx="10496550" cy="2400657"/>
          </a:xfrm>
          <a:prstGeom prst="rect">
            <a:avLst/>
          </a:prstGeom>
        </p:spPr>
        <p:txBody>
          <a:bodyPr wrap="square">
            <a:spAutoFit/>
          </a:bodyPr>
          <a:lstStyle/>
          <a:p>
            <a:pPr indent="457200" algn="just">
              <a:spcBef>
                <a:spcPts val="500"/>
              </a:spcBef>
              <a:tabLst>
                <a:tab pos="540385" algn="l"/>
                <a:tab pos="720090" algn="l"/>
                <a:tab pos="5400675" algn="l"/>
              </a:tabLst>
            </a:pPr>
            <a:r>
              <a:rPr lang="en-US" sz="3000" err="1" smtClean="0">
                <a:effectLst/>
                <a:latin typeface="Times New Roman" panose="02020603050405020304" pitchFamily="18" charset="0"/>
                <a:ea typeface="Times New Roman" panose="02020603050405020304" pitchFamily="18" charset="0"/>
              </a:rPr>
              <a:t>Đảng</a:t>
            </a:r>
            <a:r>
              <a:rPr lang="en-US" sz="3000" smtClean="0">
                <a:effectLst/>
                <a:latin typeface="Times New Roman" panose="02020603050405020304" pitchFamily="18" charset="0"/>
                <a:ea typeface="Times New Roman" panose="02020603050405020304" pitchFamily="18" charset="0"/>
              </a:rPr>
              <a:t> ta </a:t>
            </a:r>
            <a:r>
              <a:rPr lang="en-US" sz="3000" err="1" smtClean="0">
                <a:effectLst/>
                <a:latin typeface="Times New Roman" panose="02020603050405020304" pitchFamily="18" charset="0"/>
                <a:ea typeface="Times New Roman" panose="02020603050405020304" pitchFamily="18" charset="0"/>
              </a:rPr>
              <a:t>và</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Bác</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Hồ</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đặc</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biệt</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đánh</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giá</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cao</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vị</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trí</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vai</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trò</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của</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nhân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dân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quan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tâm</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sâu</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sắc</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đến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đời</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sống</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vật</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chất</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tinh</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thần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của</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người</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dân</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Bác</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Hồ</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khẳng</a:t>
            </a:r>
            <a:r>
              <a:rPr lang="en-US" sz="3000" smtClean="0">
                <a:effectLst/>
                <a:latin typeface="Times New Roman" panose="02020603050405020304" pitchFamily="18" charset="0"/>
                <a:ea typeface="Times New Roman" panose="02020603050405020304" pitchFamily="18" charset="0"/>
              </a:rPr>
              <a:t> </a:t>
            </a:r>
            <a:r>
              <a:rPr lang="en-US" sz="3000" err="1" smtClean="0">
                <a:effectLst/>
                <a:latin typeface="Times New Roman" panose="02020603050405020304" pitchFamily="18" charset="0"/>
                <a:ea typeface="Times New Roman" panose="02020603050405020304" pitchFamily="18" charset="0"/>
              </a:rPr>
              <a:t>định</a:t>
            </a:r>
            <a:r>
              <a:rPr lang="en-US" sz="3000"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Nước</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lấy</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dân</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làm</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gốc</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nếu</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không</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có</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nhân</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dân</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thì</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Chính</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phủ</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không</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đủ</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lực</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lượng</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nếu</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không</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có</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Chính</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phủ</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thì</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không</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ai</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dẫn</a:t>
            </a:r>
            <a:r>
              <a:rPr lang="en-US" sz="3000" i="1" smtClean="0">
                <a:effectLst/>
                <a:latin typeface="Times New Roman" panose="02020603050405020304" pitchFamily="18" charset="0"/>
                <a:ea typeface="Times New Roman" panose="02020603050405020304" pitchFamily="18" charset="0"/>
              </a:rPr>
              <a:t> </a:t>
            </a:r>
            <a:r>
              <a:rPr lang="en-US" sz="3000" i="1" err="1" smtClean="0">
                <a:effectLst/>
                <a:latin typeface="Times New Roman" panose="02020603050405020304" pitchFamily="18" charset="0"/>
                <a:ea typeface="Times New Roman" panose="02020603050405020304" pitchFamily="18" charset="0"/>
              </a:rPr>
              <a:t>đường</a:t>
            </a:r>
            <a:r>
              <a:rPr lang="en-US" sz="3000" smtClean="0">
                <a:effectLst/>
                <a:latin typeface="Times New Roman" panose="02020603050405020304" pitchFamily="18" charset="0"/>
                <a:ea typeface="Times New Roman" panose="02020603050405020304" pitchFamily="18" charset="0"/>
              </a:rPr>
              <a:t>”. </a:t>
            </a:r>
            <a:endParaRPr lang="en-US" sz="3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76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831539"/>
            <a:ext cx="11112500" cy="2862322"/>
          </a:xfrm>
          <a:prstGeom prst="rect">
            <a:avLst/>
          </a:prstGeom>
        </p:spPr>
        <p:txBody>
          <a:bodyPr wrap="square">
            <a:spAutoFit/>
          </a:bodyPr>
          <a:lstStyle/>
          <a:p>
            <a:pPr algn="just"/>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Trong</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kho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tàng</a:t>
            </a:r>
            <a:r>
              <a:rPr lang="en-US" sz="3000">
                <a:latin typeface="Times New Roman" pitchFamily="18" charset="0"/>
                <a:cs typeface="Times New Roman" pitchFamily="18" charset="0"/>
              </a:rPr>
              <a:t> di </a:t>
            </a:r>
            <a:r>
              <a:rPr lang="en-US" sz="3000" err="1">
                <a:latin typeface="Times New Roman" pitchFamily="18" charset="0"/>
                <a:cs typeface="Times New Roman" pitchFamily="18" charset="0"/>
              </a:rPr>
              <a:t>sản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tinh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thần</a:t>
            </a:r>
            <a:r>
              <a:rPr lang="en-US" sz="3000">
                <a:latin typeface="Times New Roman" pitchFamily="18" charset="0"/>
                <a:cs typeface="Times New Roman" pitchFamily="18" charset="0"/>
              </a:rPr>
              <a:t> to </a:t>
            </a:r>
            <a:r>
              <a:rPr lang="en-US" sz="3000" err="1">
                <a:latin typeface="Times New Roman" pitchFamily="18" charset="0"/>
                <a:cs typeface="Times New Roman" pitchFamily="18" charset="0"/>
              </a:rPr>
              <a:t>lớn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mà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để</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chúng</a:t>
            </a:r>
            <a:r>
              <a:rPr lang="en-US" sz="3000">
                <a:latin typeface="Times New Roman" pitchFamily="18" charset="0"/>
                <a:cs typeface="Times New Roman" pitchFamily="18" charset="0"/>
              </a:rPr>
              <a:t> ta </a:t>
            </a:r>
            <a:r>
              <a:rPr lang="en-US" sz="3000" err="1">
                <a:latin typeface="Times New Roman" pitchFamily="18" charset="0"/>
                <a:cs typeface="Times New Roman" pitchFamily="18" charset="0"/>
              </a:rPr>
              <a:t>tư</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tưởng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và</a:t>
            </a:r>
            <a:r>
              <a:rPr lang="en-US" sz="3000">
                <a:latin typeface="Times New Roman" pitchFamily="18" charset="0"/>
                <a:cs typeface="Times New Roman" pitchFamily="18" charset="0"/>
              </a:rPr>
              <a:t> CTDV </a:t>
            </a:r>
            <a:r>
              <a:rPr lang="en-US" sz="3000" err="1">
                <a:latin typeface="Times New Roman" pitchFamily="18" charset="0"/>
                <a:cs typeface="Times New Roman" pitchFamily="18" charset="0"/>
              </a:rPr>
              <a:t>là</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sợi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chỉ</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đỏ</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xuyên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suốt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trong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công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tác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động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quần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chúng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p>
          <a:p>
            <a:pPr algn="just"/>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Chủ</a:t>
            </a:r>
            <a:r>
              <a:rPr lang="en-US" sz="3000" smtClean="0">
                <a:latin typeface="Times New Roman" pitchFamily="18" charset="0"/>
                <a:cs typeface="Times New Roman" pitchFamily="18" charset="0"/>
              </a:rPr>
              <a:t> </a:t>
            </a:r>
            <a:r>
              <a:rPr lang="en-US" sz="3000" err="1">
                <a:latin typeface="Times New Roman" pitchFamily="18" charset="0"/>
                <a:cs typeface="Times New Roman" pitchFamily="18" charset="0"/>
              </a:rPr>
              <a:t>tịch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Hồ</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a:t>
            </a:r>
            <a:r>
              <a:rPr lang="en-US" sz="3000">
                <a:latin typeface="Times New Roman" pitchFamily="18" charset="0"/>
                <a:cs typeface="Times New Roman" pitchFamily="18" charset="0"/>
              </a:rPr>
              <a:t> Minh </a:t>
            </a:r>
            <a:r>
              <a:rPr lang="en-US" sz="3000" err="1">
                <a:latin typeface="Times New Roman" pitchFamily="18" charset="0"/>
                <a:cs typeface="Times New Roman" pitchFamily="18" charset="0"/>
              </a:rPr>
              <a:t>kính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yêu</a:t>
            </a:r>
            <a:r>
              <a:rPr lang="en-US" sz="3000">
                <a:latin typeface="Times New Roman" pitchFamily="18" charset="0"/>
                <a:cs typeface="Times New Roman" pitchFamily="18" charset="0"/>
              </a:rPr>
              <a:t> </a:t>
            </a:r>
            <a:r>
              <a:rPr lang="vi-VN" sz="3000">
                <a:latin typeface="Times New Roman" pitchFamily="18" charset="0"/>
                <a:cs typeface="Times New Roman" pitchFamily="18" charset="0"/>
              </a:rPr>
              <a:t>-</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lãnh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tụ</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vĩ</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đại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tộc</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Đảng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chính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Người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đã</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chỉ </a:t>
            </a:r>
            <a:r>
              <a:rPr lang="en-US" sz="3000" err="1">
                <a:latin typeface="Times New Roman" pitchFamily="18" charset="0"/>
                <a:cs typeface="Times New Roman" pitchFamily="18" charset="0"/>
              </a:rPr>
              <a:t>ra</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tầm quan trọng của CTDV trong </a:t>
            </a:r>
            <a:r>
              <a:rPr lang="en-US" sz="3000" err="1">
                <a:latin typeface="Times New Roman" pitchFamily="18" charset="0"/>
                <a:cs typeface="Times New Roman" pitchFamily="18" charset="0"/>
              </a:rPr>
              <a:t>bài</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báo</a:t>
            </a:r>
            <a:r>
              <a:rPr lang="en-US" sz="3000">
                <a:latin typeface="Times New Roman" pitchFamily="18" charset="0"/>
                <a:cs typeface="Times New Roman" pitchFamily="18" charset="0"/>
              </a:rPr>
              <a:t> “</a:t>
            </a:r>
            <a:r>
              <a:rPr lang="en-US" sz="3000" b="1" i="1" err="1">
                <a:latin typeface="Times New Roman" pitchFamily="18" charset="0"/>
                <a:cs typeface="Times New Roman" pitchFamily="18" charset="0"/>
              </a:rPr>
              <a:t>Dân</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ngày</a:t>
            </a:r>
            <a:r>
              <a:rPr lang="en-US" sz="3000">
                <a:latin typeface="Times New Roman" pitchFamily="18" charset="0"/>
                <a:cs typeface="Times New Roman" pitchFamily="18" charset="0"/>
              </a:rPr>
              <a:t> 15/10/1949</a:t>
            </a:r>
            <a:r>
              <a:rPr lang="vi-VN" sz="3000">
                <a:latin typeface="Times New Roman" pitchFamily="18" charset="0"/>
                <a:cs typeface="Times New Roman" pitchFamily="18" charset="0"/>
              </a:rPr>
              <a:t>: </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167215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660400" y="1831539"/>
            <a:ext cx="11112500" cy="3785652"/>
          </a:xfrm>
          <a:prstGeom prst="rect">
            <a:avLst/>
          </a:prstGeom>
        </p:spPr>
        <p:txBody>
          <a:bodyPr wrap="square">
            <a:spAutoFit/>
          </a:bodyPr>
          <a:lstStyle/>
          <a:p>
            <a:pPr algn="just" fontAlgn="base"/>
            <a:r>
              <a:rPr lang="vi-VN" sz="3000">
                <a:latin typeface="+mj-lt"/>
              </a:rPr>
              <a:t> </a:t>
            </a:r>
            <a:r>
              <a:rPr lang="vi-VN" sz="3000" smtClean="0">
                <a:latin typeface="+mj-lt"/>
              </a:rPr>
              <a:t>  Đặt </a:t>
            </a:r>
            <a:r>
              <a:rPr lang="vi-VN" sz="3000">
                <a:latin typeface="+mj-lt"/>
              </a:rPr>
              <a:t>vần </a:t>
            </a:r>
            <a:r>
              <a:rPr lang="vi-VN" sz="3000" smtClean="0">
                <a:latin typeface="+mj-lt"/>
              </a:rPr>
              <a:t>đề bài báo, Người nêu: </a:t>
            </a:r>
            <a:r>
              <a:rPr lang="vi-VN" sz="3000">
                <a:latin typeface="+mj-lt"/>
              </a:rPr>
              <a:t>“</a:t>
            </a:r>
            <a:r>
              <a:rPr lang="vi-VN" sz="3000" b="1" i="1">
                <a:latin typeface="+mj-lt"/>
              </a:rPr>
              <a:t>Vấn đề Dân vận nói đã nhiều, bàn đã kỹ nhưng vì nhiều địa phương, nhiều cán bộ chưa hiểu thấu, làm chưa đúng, cho nên cần phải nhắc lại.</a:t>
            </a:r>
            <a:r>
              <a:rPr lang="vi-VN" sz="3000">
                <a:latin typeface="+mj-lt"/>
              </a:rPr>
              <a:t>”; đồng thời khẳng định bốn vấn đề căn cốt của CTDV: 	</a:t>
            </a:r>
            <a:endParaRPr lang="vi-VN" sz="3000" smtClean="0">
              <a:latin typeface="+mj-lt"/>
            </a:endParaRPr>
          </a:p>
          <a:p>
            <a:pPr algn="just" fontAlgn="base"/>
            <a:r>
              <a:rPr lang="vi-VN" sz="3000" b="1">
                <a:latin typeface="+mj-lt"/>
              </a:rPr>
              <a:t>	</a:t>
            </a:r>
            <a:r>
              <a:rPr lang="vi-VN" sz="3000" b="1" smtClean="0">
                <a:latin typeface="+mj-lt"/>
              </a:rPr>
              <a:t>1. Nước </a:t>
            </a:r>
            <a:r>
              <a:rPr lang="vi-VN" sz="3000" b="1">
                <a:latin typeface="+mj-lt"/>
              </a:rPr>
              <a:t>ta là nước dân </a:t>
            </a:r>
            <a:r>
              <a:rPr lang="vi-VN" sz="3000" b="1" smtClean="0">
                <a:latin typeface="+mj-lt"/>
              </a:rPr>
              <a:t>chủ</a:t>
            </a:r>
          </a:p>
          <a:p>
            <a:pPr algn="just" fontAlgn="base"/>
            <a:r>
              <a:rPr lang="vi-VN" sz="3000" b="1">
                <a:latin typeface="+mj-lt"/>
              </a:rPr>
              <a:t>	</a:t>
            </a:r>
            <a:r>
              <a:rPr lang="vi-VN" sz="3000" b="1" smtClean="0">
                <a:latin typeface="+mj-lt"/>
              </a:rPr>
              <a:t>2. Dân </a:t>
            </a:r>
            <a:r>
              <a:rPr lang="vi-VN" sz="3000" b="1">
                <a:latin typeface="+mj-lt"/>
              </a:rPr>
              <a:t>vận là </a:t>
            </a:r>
            <a:r>
              <a:rPr lang="vi-VN" sz="3000" b="1" smtClean="0">
                <a:latin typeface="+mj-lt"/>
              </a:rPr>
              <a:t>gì?</a:t>
            </a:r>
          </a:p>
          <a:p>
            <a:pPr algn="just" fontAlgn="base"/>
            <a:r>
              <a:rPr lang="vi-VN" sz="3000" b="1">
                <a:latin typeface="+mj-lt"/>
              </a:rPr>
              <a:t>	</a:t>
            </a:r>
            <a:r>
              <a:rPr lang="vi-VN" sz="3000" b="1" smtClean="0">
                <a:latin typeface="+mj-lt"/>
              </a:rPr>
              <a:t>3. Ai </a:t>
            </a:r>
            <a:r>
              <a:rPr lang="vi-VN" sz="3000" b="1">
                <a:latin typeface="+mj-lt"/>
              </a:rPr>
              <a:t>phụ trách dân </a:t>
            </a:r>
            <a:r>
              <a:rPr lang="vi-VN" sz="3000" b="1" smtClean="0">
                <a:latin typeface="+mj-lt"/>
              </a:rPr>
              <a:t>vận?</a:t>
            </a:r>
          </a:p>
          <a:p>
            <a:pPr algn="just" fontAlgn="base"/>
            <a:r>
              <a:rPr lang="vi-VN" sz="3000" b="1">
                <a:latin typeface="+mj-lt"/>
              </a:rPr>
              <a:t>	</a:t>
            </a:r>
            <a:r>
              <a:rPr lang="vi-VN" sz="3000" b="1" smtClean="0">
                <a:latin typeface="+mj-lt"/>
              </a:rPr>
              <a:t>4. Dân </a:t>
            </a:r>
            <a:r>
              <a:rPr lang="vi-VN" sz="3000" b="1">
                <a:latin typeface="+mj-lt"/>
              </a:rPr>
              <a:t>vận phải thế nào?</a:t>
            </a:r>
            <a:endParaRPr lang="en-US" sz="3000" b="1">
              <a:latin typeface="+mj-lt"/>
            </a:endParaRPr>
          </a:p>
        </p:txBody>
      </p:sp>
    </p:spTree>
    <p:extLst>
      <p:ext uri="{BB962C8B-B14F-4D97-AF65-F5344CB8AC3E}">
        <p14:creationId xmlns:p14="http://schemas.microsoft.com/office/powerpoint/2010/main" val="35834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ông ai có thể phủ nhận vai trò của Ðảng Cộng sản Việt Nam ! | Việt Na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00" y="-1"/>
            <a:ext cx="10096500" cy="952499"/>
          </a:xfrm>
          <a:prstGeom prst="rect">
            <a:avLst/>
          </a:prstGeom>
          <a:solidFill>
            <a:srgbClr val="E3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ng chủ - Ban Dân vận Tỉnh uỷ Bắc Gi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2949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62174" y="214639"/>
            <a:ext cx="10127260" cy="523220"/>
          </a:xfrm>
          <a:prstGeom prst="rect">
            <a:avLst/>
          </a:prstGeom>
        </p:spPr>
        <p:txBody>
          <a:bodyPr wrap="none">
            <a:spAutoFit/>
          </a:bodyPr>
          <a:lstStyle/>
          <a:p>
            <a:pPr indent="457200" algn="just" fontAlgn="base"/>
            <a:r>
              <a:rPr lang="en-US" sz="2800" b="1" smtClean="0">
                <a:solidFill>
                  <a:srgbClr val="FFFF00"/>
                </a:solidFill>
                <a:effectLst/>
                <a:latin typeface="Times New Roman" panose="02020603050405020304" pitchFamily="18" charset="0"/>
                <a:ea typeface="Times New Roman" panose="02020603050405020304" pitchFamily="18" charset="0"/>
              </a:rPr>
              <a:t>II. TƯ TƯỞNG DÂN VẬN CỦA CHỦ TỊCH HỒ CHÍ MINH </a:t>
            </a:r>
            <a:endParaRPr lang="en-US" sz="2800">
              <a:solidFill>
                <a:srgbClr val="FFFF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047750" y="1445640"/>
            <a:ext cx="10306050" cy="4247317"/>
          </a:xfrm>
          <a:prstGeom prst="rect">
            <a:avLst/>
          </a:prstGeom>
        </p:spPr>
        <p:txBody>
          <a:bodyPr wrap="square">
            <a:spAutoFit/>
          </a:bodyPr>
          <a:lstStyle/>
          <a:p>
            <a:pPr algn="just"/>
            <a:r>
              <a:rPr lang="vi-VN" sz="3000">
                <a:latin typeface="Times New Roman" pitchFamily="18" charset="0"/>
                <a:cs typeface="Times New Roman" pitchFamily="18" charset="0"/>
              </a:rPr>
              <a:t> </a:t>
            </a:r>
            <a:r>
              <a:rPr lang="vi-VN" sz="3000" smtClean="0">
                <a:latin typeface="Times New Roman" pitchFamily="18" charset="0"/>
                <a:cs typeface="Times New Roman" pitchFamily="18" charset="0"/>
              </a:rPr>
              <a:t>  Người </a:t>
            </a:r>
            <a:r>
              <a:rPr lang="vi-VN" sz="3000">
                <a:latin typeface="Times New Roman" pitchFamily="18" charset="0"/>
                <a:cs typeface="Times New Roman" pitchFamily="18" charset="0"/>
              </a:rPr>
              <a:t>đã chỉ ra: </a:t>
            </a:r>
            <a:r>
              <a:rPr lang="en-US" sz="3000" smtClean="0">
                <a:latin typeface="Times New Roman" pitchFamily="18" charset="0"/>
                <a:cs typeface="Times New Roman" pitchFamily="18" charset="0"/>
              </a:rPr>
              <a:t>“</a:t>
            </a:r>
            <a:r>
              <a:rPr lang="en-US" sz="3000" b="1" i="1" err="1">
                <a:latin typeface="Times New Roman" pitchFamily="18" charset="0"/>
                <a:cs typeface="Times New Roman" pitchFamily="18" charset="0"/>
              </a:rPr>
              <a:t>Nước</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ta</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là</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nước</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dân</a:t>
            </a:r>
            <a:r>
              <a:rPr lang="en-US" sz="3000" b="1" i="1">
                <a:latin typeface="Times New Roman" pitchFamily="18" charset="0"/>
                <a:cs typeface="Times New Roman" pitchFamily="18" charset="0"/>
              </a:rPr>
              <a:t> </a:t>
            </a:r>
            <a:r>
              <a:rPr lang="en-US" sz="3000" b="1" i="1" err="1">
                <a:latin typeface="Times New Roman" pitchFamily="18" charset="0"/>
                <a:cs typeface="Times New Roman" pitchFamily="18" charset="0"/>
              </a:rPr>
              <a:t>chủ</a:t>
            </a:r>
            <a:r>
              <a:rPr lang="en-US" sz="3000" smtClean="0">
                <a:latin typeface="Times New Roman" pitchFamily="18" charset="0"/>
                <a:cs typeface="Times New Roman" pitchFamily="18" charset="0"/>
              </a:rPr>
              <a:t>”. </a:t>
            </a:r>
          </a:p>
          <a:p>
            <a:pPr algn="just"/>
            <a:endParaRPr lang="en-US" sz="3000" smtClean="0">
              <a:latin typeface="Times New Roman" pitchFamily="18" charset="0"/>
              <a:cs typeface="Times New Roman" pitchFamily="18" charset="0"/>
            </a:endParaRPr>
          </a:p>
          <a:p>
            <a:pPr algn="just"/>
            <a:r>
              <a:rPr lang="en-US" sz="3000" smtClean="0">
                <a:latin typeface="Times New Roman" pitchFamily="18" charset="0"/>
                <a:cs typeface="Times New Roman" pitchFamily="18" charset="0"/>
              </a:rPr>
              <a:t>    Tư </a:t>
            </a:r>
            <a:r>
              <a:rPr lang="en-US" sz="3000" err="1">
                <a:latin typeface="Times New Roman" pitchFamily="18" charset="0"/>
                <a:cs typeface="Times New Roman" pitchFamily="18" charset="0"/>
              </a:rPr>
              <a:t>tưởng</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bao</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trùm</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về</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dân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vận</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của</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Chủ</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tịch</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Hồ</a:t>
            </a:r>
            <a:r>
              <a:rPr lang="en-US" sz="3000">
                <a:latin typeface="Times New Roman" pitchFamily="18" charset="0"/>
                <a:cs typeface="Times New Roman" pitchFamily="18" charset="0"/>
              </a:rPr>
              <a:t> </a:t>
            </a:r>
            <a:r>
              <a:rPr lang="en-US" sz="3000" err="1">
                <a:latin typeface="Times New Roman" pitchFamily="18" charset="0"/>
                <a:cs typeface="Times New Roman" pitchFamily="18" charset="0"/>
              </a:rPr>
              <a:t>Chí</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Minh:</a:t>
            </a:r>
          </a:p>
          <a:p>
            <a:pPr algn="just"/>
            <a:r>
              <a:rPr lang="vi-VN" sz="3000" smtClean="0">
                <a:latin typeface="Times New Roman" pitchFamily="18" charset="0"/>
                <a:cs typeface="Times New Roman" pitchFamily="18" charset="0"/>
              </a:rPr>
              <a:t>“</a:t>
            </a:r>
            <a:r>
              <a:rPr lang="en-US" sz="3000" i="1" err="1">
                <a:latin typeface="Times New Roman" pitchFamily="18" charset="0"/>
                <a:cs typeface="Times New Roman" pitchFamily="18" charset="0"/>
              </a:rPr>
              <a:t>Bao</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nhiêu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lợi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ích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đều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vì</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Bao</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nhiêu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quyền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hạn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đều</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đổi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mới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xây</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dựng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trách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nhiệm</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Sự</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nghiệp</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kháng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chiến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kiến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quốc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công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việc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của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Chính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quyền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từ</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xã</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đến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Chính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phủ</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trung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ương</a:t>
            </a:r>
            <a:r>
              <a:rPr lang="en-US" sz="3000" i="1">
                <a:latin typeface="Times New Roman" pitchFamily="18" charset="0"/>
                <a:cs typeface="Times New Roman" pitchFamily="18" charset="0"/>
              </a:rPr>
              <a:t> do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cử</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ra.</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Đoàn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thể</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từ</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Trung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ương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đến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xã</a:t>
            </a:r>
            <a:r>
              <a:rPr lang="en-US" sz="3000" i="1">
                <a:latin typeface="Times New Roman" pitchFamily="18" charset="0"/>
                <a:cs typeface="Times New Roman" pitchFamily="18" charset="0"/>
              </a:rPr>
              <a:t> do </a:t>
            </a:r>
            <a:r>
              <a:rPr lang="en-US" sz="3000" i="1" err="1">
                <a:latin typeface="Times New Roman" pitchFamily="18" charset="0"/>
                <a:cs typeface="Times New Roman" pitchFamily="18" charset="0"/>
              </a:rPr>
              <a:t>dân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tổ</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chức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nên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Nói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tóm</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lại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quyền</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hành</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và</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lực</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lượng</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đều</a:t>
            </a:r>
            <a:r>
              <a:rPr lang="en-US" sz="3000" i="1">
                <a:latin typeface="Times New Roman" pitchFamily="18" charset="0"/>
                <a:cs typeface="Times New Roman" pitchFamily="18" charset="0"/>
              </a:rPr>
              <a:t> ở </a:t>
            </a:r>
            <a:r>
              <a:rPr lang="en-US" sz="3000" i="1" err="1">
                <a:latin typeface="Times New Roman" pitchFamily="18" charset="0"/>
                <a:cs typeface="Times New Roman" pitchFamily="18" charset="0"/>
              </a:rPr>
              <a:t>nơi</a:t>
            </a:r>
            <a:r>
              <a:rPr lang="en-US" sz="3000" i="1">
                <a:latin typeface="Times New Roman" pitchFamily="18" charset="0"/>
                <a:cs typeface="Times New Roman" pitchFamily="18" charset="0"/>
              </a:rPr>
              <a:t> </a:t>
            </a:r>
            <a:r>
              <a:rPr lang="en-US" sz="3000" i="1" err="1">
                <a:latin typeface="Times New Roman" pitchFamily="18" charset="0"/>
                <a:cs typeface="Times New Roman" pitchFamily="18" charset="0"/>
              </a:rPr>
              <a:t>dân</a:t>
            </a:r>
            <a:r>
              <a:rPr lang="en-US" sz="3000">
                <a:latin typeface="Times New Roman" pitchFamily="18" charset="0"/>
                <a:cs typeface="Times New Roman" pitchFamily="18" charset="0"/>
              </a:rPr>
              <a:t>.</a:t>
            </a:r>
            <a:r>
              <a:rPr lang="vi-VN"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38959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5504</TotalTime>
  <Words>15269</Words>
  <Application>Microsoft Office PowerPoint</Application>
  <PresentationFormat>Custom</PresentationFormat>
  <Paragraphs>366</Paragraphs>
  <Slides>51</Slides>
  <Notes>51</Notes>
  <HiddenSlides>0</HiddenSlides>
  <MMClips>1</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ThienIT</cp:lastModifiedBy>
  <cp:revision>280</cp:revision>
  <dcterms:created xsi:type="dcterms:W3CDTF">2021-09-04T06:34:20Z</dcterms:created>
  <dcterms:modified xsi:type="dcterms:W3CDTF">2021-11-02T08:52:20Z</dcterms:modified>
</cp:coreProperties>
</file>