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9" r:id="rId4"/>
    <p:sldId id="266" r:id="rId5"/>
    <p:sldId id="268" r:id="rId6"/>
    <p:sldId id="270" r:id="rId7"/>
    <p:sldId id="271" r:id="rId8"/>
    <p:sldId id="282" r:id="rId9"/>
    <p:sldId id="283" r:id="rId10"/>
    <p:sldId id="272" r:id="rId11"/>
    <p:sldId id="260" r:id="rId12"/>
    <p:sldId id="281" r:id="rId13"/>
    <p:sldId id="287" r:id="rId14"/>
    <p:sldId id="261" r:id="rId15"/>
    <p:sldId id="285" r:id="rId16"/>
    <p:sldId id="288" r:id="rId17"/>
    <p:sldId id="273" r:id="rId18"/>
    <p:sldId id="276" r:id="rId19"/>
    <p:sldId id="289" r:id="rId20"/>
    <p:sldId id="290" r:id="rId21"/>
    <p:sldId id="291" r:id="rId22"/>
    <p:sldId id="292" r:id="rId23"/>
    <p:sldId id="277" r:id="rId24"/>
    <p:sldId id="279" r:id="rId25"/>
    <p:sldId id="286" r:id="rId26"/>
    <p:sldId id="293" r:id="rId27"/>
    <p:sldId id="294" r:id="rId28"/>
    <p:sldId id="295" r:id="rId29"/>
    <p:sldId id="296" r:id="rId30"/>
    <p:sldId id="297" r:id="rId31"/>
    <p:sldId id="298" r:id="rId32"/>
    <p:sldId id="29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xmlns=""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D6"/>
    <a:srgbClr val="0086EA"/>
    <a:srgbClr val="284780"/>
    <a:srgbClr val="FFFFFF"/>
    <a:srgbClr val="0099CC"/>
    <a:srgbClr val="B08600"/>
    <a:srgbClr val="007434"/>
    <a:srgbClr val="00FFFF"/>
    <a:srgbClr val="FABE00"/>
    <a:srgbClr val="BC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49" autoAdjust="0"/>
    <p:restoredTop sz="94660"/>
  </p:normalViewPr>
  <p:slideViewPr>
    <p:cSldViewPr snapToGrid="0">
      <p:cViewPr>
        <p:scale>
          <a:sx n="80" d="100"/>
          <a:sy n="80" d="100"/>
        </p:scale>
        <p:origin x="-10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FB9-4D3D-9A9D-81DA9D1A642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FB9-4D3D-9A9D-81DA9D1A642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7FB9-4D3D-9A9D-81DA9D1A6429}"/>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7FB9-4D3D-9A9D-81DA9D1A6429}"/>
              </c:ext>
            </c:extLst>
          </c:dPt>
          <c:cat>
            <c:strRef>
              <c:f>Sheet1!$A$2:$A$5</c:f>
              <c:strCache>
                <c:ptCount val="2"/>
                <c:pt idx="0">
                  <c:v>1st Qtr</c:v>
                </c:pt>
                <c:pt idx="1">
                  <c:v>2nd Qtr</c:v>
                </c:pt>
              </c:strCache>
            </c:strRef>
          </c:cat>
          <c:val>
            <c:numRef>
              <c:f>Sheet1!$B$2:$B$5</c:f>
              <c:numCache>
                <c:formatCode>General</c:formatCode>
                <c:ptCount val="4"/>
                <c:pt idx="0">
                  <c:v>30</c:v>
                </c:pt>
                <c:pt idx="1">
                  <c:v>70</c:v>
                </c:pt>
              </c:numCache>
            </c:numRef>
          </c:val>
          <c:extLst xmlns:c16r2="http://schemas.microsoft.com/office/drawing/2015/06/chart">
            <c:ext xmlns:c16="http://schemas.microsoft.com/office/drawing/2014/chart" uri="{C3380CC4-5D6E-409C-BE32-E72D297353CC}">
              <c16:uniqueId val="{00000000-1566-47A3-B3BD-2027EBED20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CDDBAC-5887-48DE-A2F5-70A2D4FB28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38A732C-55E3-44BD-97AA-7E35918FC6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3DA3859-3B08-435E-B4A7-49557115233D}"/>
              </a:ext>
            </a:extLst>
          </p:cNvPr>
          <p:cNvSpPr>
            <a:spLocks noGrp="1"/>
          </p:cNvSpPr>
          <p:nvPr>
            <p:ph type="dt" sz="half" idx="10"/>
          </p:nvPr>
        </p:nvSpPr>
        <p:spPr/>
        <p:txBody>
          <a:bodyPr/>
          <a:lstStyle/>
          <a:p>
            <a:fld id="{AB7C459A-B4EC-4769-970C-92F86B9D7005}" type="datetimeFigureOut">
              <a:rPr lang="en-US" smtClean="0"/>
              <a:t>11/2/2021</a:t>
            </a:fld>
            <a:endParaRPr lang="en-US"/>
          </a:p>
        </p:txBody>
      </p:sp>
      <p:sp>
        <p:nvSpPr>
          <p:cNvPr id="5" name="Footer Placeholder 4">
            <a:extLst>
              <a:ext uri="{FF2B5EF4-FFF2-40B4-BE49-F238E27FC236}">
                <a16:creationId xmlns:a16="http://schemas.microsoft.com/office/drawing/2014/main" xmlns="" id="{8070CC57-FF40-4748-A413-57B579D566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2D6871C-11AB-4158-B114-F0B8AE717489}"/>
              </a:ext>
            </a:extLst>
          </p:cNvPr>
          <p:cNvSpPr>
            <a:spLocks noGrp="1"/>
          </p:cNvSpPr>
          <p:nvPr>
            <p:ph type="sldNum" sz="quarter" idx="12"/>
          </p:nvPr>
        </p:nvSpPr>
        <p:spPr/>
        <p:txBody>
          <a:bodyPr/>
          <a:lstStyle/>
          <a:p>
            <a:fld id="{47BBE74D-A546-49B7-9695-7C9485217D53}" type="slidenum">
              <a:rPr lang="en-US" smtClean="0"/>
              <a:t>‹#›</a:t>
            </a:fld>
            <a:endParaRPr lang="en-US"/>
          </a:p>
        </p:txBody>
      </p:sp>
    </p:spTree>
    <p:extLst>
      <p:ext uri="{BB962C8B-B14F-4D97-AF65-F5344CB8AC3E}">
        <p14:creationId xmlns:p14="http://schemas.microsoft.com/office/powerpoint/2010/main" val="304969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93A9CF-61EB-454E-A027-FA471494A8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7F018C8-6732-4F7D-98AA-523BE5ABE1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D37603-81B5-433F-8235-9AF41E79ED8C}"/>
              </a:ext>
            </a:extLst>
          </p:cNvPr>
          <p:cNvSpPr>
            <a:spLocks noGrp="1"/>
          </p:cNvSpPr>
          <p:nvPr>
            <p:ph type="dt" sz="half" idx="10"/>
          </p:nvPr>
        </p:nvSpPr>
        <p:spPr/>
        <p:txBody>
          <a:bodyPr/>
          <a:lstStyle/>
          <a:p>
            <a:fld id="{AB7C459A-B4EC-4769-970C-92F86B9D7005}" type="datetimeFigureOut">
              <a:rPr lang="en-US" smtClean="0"/>
              <a:t>11/2/2021</a:t>
            </a:fld>
            <a:endParaRPr lang="en-US"/>
          </a:p>
        </p:txBody>
      </p:sp>
      <p:sp>
        <p:nvSpPr>
          <p:cNvPr id="5" name="Footer Placeholder 4">
            <a:extLst>
              <a:ext uri="{FF2B5EF4-FFF2-40B4-BE49-F238E27FC236}">
                <a16:creationId xmlns:a16="http://schemas.microsoft.com/office/drawing/2014/main" xmlns="" id="{04055447-FC98-41F0-9DE8-A68C5D6CF8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35E2513-DFF2-4BA7-A8B3-E53A2080EA6C}"/>
              </a:ext>
            </a:extLst>
          </p:cNvPr>
          <p:cNvSpPr>
            <a:spLocks noGrp="1"/>
          </p:cNvSpPr>
          <p:nvPr>
            <p:ph type="sldNum" sz="quarter" idx="12"/>
          </p:nvPr>
        </p:nvSpPr>
        <p:spPr/>
        <p:txBody>
          <a:bodyPr/>
          <a:lstStyle/>
          <a:p>
            <a:fld id="{47BBE74D-A546-49B7-9695-7C9485217D53}" type="slidenum">
              <a:rPr lang="en-US" smtClean="0"/>
              <a:t>‹#›</a:t>
            </a:fld>
            <a:endParaRPr lang="en-US"/>
          </a:p>
        </p:txBody>
      </p:sp>
    </p:spTree>
    <p:extLst>
      <p:ext uri="{BB962C8B-B14F-4D97-AF65-F5344CB8AC3E}">
        <p14:creationId xmlns:p14="http://schemas.microsoft.com/office/powerpoint/2010/main" val="2439515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91784CC-E51F-455B-A6C1-3914842061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E574FDE-5EE1-4A04-91E2-D81C32CE64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B41575B-22EC-4BF1-94BA-637AEFE94C38}"/>
              </a:ext>
            </a:extLst>
          </p:cNvPr>
          <p:cNvSpPr>
            <a:spLocks noGrp="1"/>
          </p:cNvSpPr>
          <p:nvPr>
            <p:ph type="dt" sz="half" idx="10"/>
          </p:nvPr>
        </p:nvSpPr>
        <p:spPr/>
        <p:txBody>
          <a:bodyPr/>
          <a:lstStyle/>
          <a:p>
            <a:fld id="{AB7C459A-B4EC-4769-970C-92F86B9D7005}" type="datetimeFigureOut">
              <a:rPr lang="en-US" smtClean="0"/>
              <a:t>11/2/2021</a:t>
            </a:fld>
            <a:endParaRPr lang="en-US"/>
          </a:p>
        </p:txBody>
      </p:sp>
      <p:sp>
        <p:nvSpPr>
          <p:cNvPr id="5" name="Footer Placeholder 4">
            <a:extLst>
              <a:ext uri="{FF2B5EF4-FFF2-40B4-BE49-F238E27FC236}">
                <a16:creationId xmlns:a16="http://schemas.microsoft.com/office/drawing/2014/main" xmlns="" id="{AE8FE0D4-6378-43A3-AE9D-6B3E3FB4C4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2AC8691-890B-41D4-BB72-423969D925CD}"/>
              </a:ext>
            </a:extLst>
          </p:cNvPr>
          <p:cNvSpPr>
            <a:spLocks noGrp="1"/>
          </p:cNvSpPr>
          <p:nvPr>
            <p:ph type="sldNum" sz="quarter" idx="12"/>
          </p:nvPr>
        </p:nvSpPr>
        <p:spPr/>
        <p:txBody>
          <a:bodyPr/>
          <a:lstStyle/>
          <a:p>
            <a:fld id="{47BBE74D-A546-49B7-9695-7C9485217D53}" type="slidenum">
              <a:rPr lang="en-US" smtClean="0"/>
              <a:t>‹#›</a:t>
            </a:fld>
            <a:endParaRPr lang="en-US"/>
          </a:p>
        </p:txBody>
      </p:sp>
    </p:spTree>
    <p:extLst>
      <p:ext uri="{BB962C8B-B14F-4D97-AF65-F5344CB8AC3E}">
        <p14:creationId xmlns:p14="http://schemas.microsoft.com/office/powerpoint/2010/main" val="177660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83DE7D-9009-4243-8258-25749591AC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5D830D6-2FD3-4E6D-923D-56A84F966D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6D694DB-8109-44E7-8F7D-C7F0EFB8DAE7}"/>
              </a:ext>
            </a:extLst>
          </p:cNvPr>
          <p:cNvSpPr>
            <a:spLocks noGrp="1"/>
          </p:cNvSpPr>
          <p:nvPr>
            <p:ph type="dt" sz="half" idx="10"/>
          </p:nvPr>
        </p:nvSpPr>
        <p:spPr/>
        <p:txBody>
          <a:bodyPr/>
          <a:lstStyle/>
          <a:p>
            <a:fld id="{AB7C459A-B4EC-4769-970C-92F86B9D7005}" type="datetimeFigureOut">
              <a:rPr lang="en-US" smtClean="0"/>
              <a:t>11/2/2021</a:t>
            </a:fld>
            <a:endParaRPr lang="en-US"/>
          </a:p>
        </p:txBody>
      </p:sp>
      <p:sp>
        <p:nvSpPr>
          <p:cNvPr id="5" name="Footer Placeholder 4">
            <a:extLst>
              <a:ext uri="{FF2B5EF4-FFF2-40B4-BE49-F238E27FC236}">
                <a16:creationId xmlns:a16="http://schemas.microsoft.com/office/drawing/2014/main" xmlns="" id="{DE087194-E882-47B1-B6F8-445CE038E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6AD848-C381-4A2A-BE24-B7DD4A7A2B97}"/>
              </a:ext>
            </a:extLst>
          </p:cNvPr>
          <p:cNvSpPr>
            <a:spLocks noGrp="1"/>
          </p:cNvSpPr>
          <p:nvPr>
            <p:ph type="sldNum" sz="quarter" idx="12"/>
          </p:nvPr>
        </p:nvSpPr>
        <p:spPr/>
        <p:txBody>
          <a:bodyPr/>
          <a:lstStyle/>
          <a:p>
            <a:fld id="{47BBE74D-A546-49B7-9695-7C9485217D53}" type="slidenum">
              <a:rPr lang="en-US" smtClean="0"/>
              <a:t>‹#›</a:t>
            </a:fld>
            <a:endParaRPr lang="en-US"/>
          </a:p>
        </p:txBody>
      </p:sp>
    </p:spTree>
    <p:extLst>
      <p:ext uri="{BB962C8B-B14F-4D97-AF65-F5344CB8AC3E}">
        <p14:creationId xmlns:p14="http://schemas.microsoft.com/office/powerpoint/2010/main" val="411652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39F00B-A493-44B8-80D9-559391296F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0749775-F0A3-4859-AE33-B10D88EA8A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C7771D2-49DB-4A0E-9A2B-D193F5F78D78}"/>
              </a:ext>
            </a:extLst>
          </p:cNvPr>
          <p:cNvSpPr>
            <a:spLocks noGrp="1"/>
          </p:cNvSpPr>
          <p:nvPr>
            <p:ph type="dt" sz="half" idx="10"/>
          </p:nvPr>
        </p:nvSpPr>
        <p:spPr/>
        <p:txBody>
          <a:bodyPr/>
          <a:lstStyle/>
          <a:p>
            <a:fld id="{AB7C459A-B4EC-4769-970C-92F86B9D7005}" type="datetimeFigureOut">
              <a:rPr lang="en-US" smtClean="0"/>
              <a:t>11/2/2021</a:t>
            </a:fld>
            <a:endParaRPr lang="en-US"/>
          </a:p>
        </p:txBody>
      </p:sp>
      <p:sp>
        <p:nvSpPr>
          <p:cNvPr id="5" name="Footer Placeholder 4">
            <a:extLst>
              <a:ext uri="{FF2B5EF4-FFF2-40B4-BE49-F238E27FC236}">
                <a16:creationId xmlns:a16="http://schemas.microsoft.com/office/drawing/2014/main" xmlns="" id="{7239DF59-A56E-4E9F-AAE6-E32CAD7448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2A1AB03-1C85-4BEF-A726-3E757A43400D}"/>
              </a:ext>
            </a:extLst>
          </p:cNvPr>
          <p:cNvSpPr>
            <a:spLocks noGrp="1"/>
          </p:cNvSpPr>
          <p:nvPr>
            <p:ph type="sldNum" sz="quarter" idx="12"/>
          </p:nvPr>
        </p:nvSpPr>
        <p:spPr/>
        <p:txBody>
          <a:bodyPr/>
          <a:lstStyle/>
          <a:p>
            <a:fld id="{47BBE74D-A546-49B7-9695-7C9485217D53}" type="slidenum">
              <a:rPr lang="en-US" smtClean="0"/>
              <a:t>‹#›</a:t>
            </a:fld>
            <a:endParaRPr lang="en-US"/>
          </a:p>
        </p:txBody>
      </p:sp>
    </p:spTree>
    <p:extLst>
      <p:ext uri="{BB962C8B-B14F-4D97-AF65-F5344CB8AC3E}">
        <p14:creationId xmlns:p14="http://schemas.microsoft.com/office/powerpoint/2010/main" val="232619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970DBE-35DC-4A12-B040-0FFA78CB49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63E28D4-FCE5-4A03-80BB-483DF699F2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9E30521-7F74-4D7E-8EA2-D47404FF0A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807651A-6403-4FAE-A64A-C41FE1070F0C}"/>
              </a:ext>
            </a:extLst>
          </p:cNvPr>
          <p:cNvSpPr>
            <a:spLocks noGrp="1"/>
          </p:cNvSpPr>
          <p:nvPr>
            <p:ph type="dt" sz="half" idx="10"/>
          </p:nvPr>
        </p:nvSpPr>
        <p:spPr/>
        <p:txBody>
          <a:bodyPr/>
          <a:lstStyle/>
          <a:p>
            <a:fld id="{AB7C459A-B4EC-4769-970C-92F86B9D7005}" type="datetimeFigureOut">
              <a:rPr lang="en-US" smtClean="0"/>
              <a:t>11/2/2021</a:t>
            </a:fld>
            <a:endParaRPr lang="en-US"/>
          </a:p>
        </p:txBody>
      </p:sp>
      <p:sp>
        <p:nvSpPr>
          <p:cNvPr id="6" name="Footer Placeholder 5">
            <a:extLst>
              <a:ext uri="{FF2B5EF4-FFF2-40B4-BE49-F238E27FC236}">
                <a16:creationId xmlns:a16="http://schemas.microsoft.com/office/drawing/2014/main" xmlns="" id="{46AE1C7B-CBC5-4560-98A7-2209AEFB55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713CAFC-412C-47DD-929F-BDC4F9C6DA1D}"/>
              </a:ext>
            </a:extLst>
          </p:cNvPr>
          <p:cNvSpPr>
            <a:spLocks noGrp="1"/>
          </p:cNvSpPr>
          <p:nvPr>
            <p:ph type="sldNum" sz="quarter" idx="12"/>
          </p:nvPr>
        </p:nvSpPr>
        <p:spPr/>
        <p:txBody>
          <a:bodyPr/>
          <a:lstStyle/>
          <a:p>
            <a:fld id="{47BBE74D-A546-49B7-9695-7C9485217D53}" type="slidenum">
              <a:rPr lang="en-US" smtClean="0"/>
              <a:t>‹#›</a:t>
            </a:fld>
            <a:endParaRPr lang="en-US"/>
          </a:p>
        </p:txBody>
      </p:sp>
    </p:spTree>
    <p:extLst>
      <p:ext uri="{BB962C8B-B14F-4D97-AF65-F5344CB8AC3E}">
        <p14:creationId xmlns:p14="http://schemas.microsoft.com/office/powerpoint/2010/main" val="112139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2799D4-D1C6-4160-8FE8-AF5DA98660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C418857-28DC-4BB9-A6D1-EA89B9299B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E506FF1-1D1A-4B81-8E65-79E22ACA66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5AAE59C-8A22-4AB8-9D1B-4ADBD1C0B7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5310528-7F1F-4FFF-AF09-32F1E173EA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9AA8CF7-EB52-4206-9F86-66FE4FC197FD}"/>
              </a:ext>
            </a:extLst>
          </p:cNvPr>
          <p:cNvSpPr>
            <a:spLocks noGrp="1"/>
          </p:cNvSpPr>
          <p:nvPr>
            <p:ph type="dt" sz="half" idx="10"/>
          </p:nvPr>
        </p:nvSpPr>
        <p:spPr/>
        <p:txBody>
          <a:bodyPr/>
          <a:lstStyle/>
          <a:p>
            <a:fld id="{AB7C459A-B4EC-4769-970C-92F86B9D7005}" type="datetimeFigureOut">
              <a:rPr lang="en-US" smtClean="0"/>
              <a:t>11/2/2021</a:t>
            </a:fld>
            <a:endParaRPr lang="en-US"/>
          </a:p>
        </p:txBody>
      </p:sp>
      <p:sp>
        <p:nvSpPr>
          <p:cNvPr id="8" name="Footer Placeholder 7">
            <a:extLst>
              <a:ext uri="{FF2B5EF4-FFF2-40B4-BE49-F238E27FC236}">
                <a16:creationId xmlns:a16="http://schemas.microsoft.com/office/drawing/2014/main" xmlns="" id="{6C7637A8-008F-4154-BAFD-91617C764B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56AF570-558E-490C-8642-663F79395034}"/>
              </a:ext>
            </a:extLst>
          </p:cNvPr>
          <p:cNvSpPr>
            <a:spLocks noGrp="1"/>
          </p:cNvSpPr>
          <p:nvPr>
            <p:ph type="sldNum" sz="quarter" idx="12"/>
          </p:nvPr>
        </p:nvSpPr>
        <p:spPr/>
        <p:txBody>
          <a:bodyPr/>
          <a:lstStyle/>
          <a:p>
            <a:fld id="{47BBE74D-A546-49B7-9695-7C9485217D53}" type="slidenum">
              <a:rPr lang="en-US" smtClean="0"/>
              <a:t>‹#›</a:t>
            </a:fld>
            <a:endParaRPr lang="en-US"/>
          </a:p>
        </p:txBody>
      </p:sp>
    </p:spTree>
    <p:extLst>
      <p:ext uri="{BB962C8B-B14F-4D97-AF65-F5344CB8AC3E}">
        <p14:creationId xmlns:p14="http://schemas.microsoft.com/office/powerpoint/2010/main" val="2355732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55FB4E-82F4-47B1-8477-6CD842BEFF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D0662D4-58AF-458A-8913-818F67FDB84F}"/>
              </a:ext>
            </a:extLst>
          </p:cNvPr>
          <p:cNvSpPr>
            <a:spLocks noGrp="1"/>
          </p:cNvSpPr>
          <p:nvPr>
            <p:ph type="dt" sz="half" idx="10"/>
          </p:nvPr>
        </p:nvSpPr>
        <p:spPr/>
        <p:txBody>
          <a:bodyPr/>
          <a:lstStyle/>
          <a:p>
            <a:fld id="{AB7C459A-B4EC-4769-970C-92F86B9D7005}" type="datetimeFigureOut">
              <a:rPr lang="en-US" smtClean="0"/>
              <a:t>11/2/2021</a:t>
            </a:fld>
            <a:endParaRPr lang="en-US"/>
          </a:p>
        </p:txBody>
      </p:sp>
      <p:sp>
        <p:nvSpPr>
          <p:cNvPr id="4" name="Footer Placeholder 3">
            <a:extLst>
              <a:ext uri="{FF2B5EF4-FFF2-40B4-BE49-F238E27FC236}">
                <a16:creationId xmlns:a16="http://schemas.microsoft.com/office/drawing/2014/main" xmlns="" id="{E0F5BE04-948A-4346-B9AD-6119DF39CA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CA920E9-C1AD-444E-8AE5-47BFA6646CD7}"/>
              </a:ext>
            </a:extLst>
          </p:cNvPr>
          <p:cNvSpPr>
            <a:spLocks noGrp="1"/>
          </p:cNvSpPr>
          <p:nvPr>
            <p:ph type="sldNum" sz="quarter" idx="12"/>
          </p:nvPr>
        </p:nvSpPr>
        <p:spPr/>
        <p:txBody>
          <a:bodyPr/>
          <a:lstStyle/>
          <a:p>
            <a:fld id="{47BBE74D-A546-49B7-9695-7C9485217D53}" type="slidenum">
              <a:rPr lang="en-US" smtClean="0"/>
              <a:t>‹#›</a:t>
            </a:fld>
            <a:endParaRPr lang="en-US"/>
          </a:p>
        </p:txBody>
      </p:sp>
    </p:spTree>
    <p:extLst>
      <p:ext uri="{BB962C8B-B14F-4D97-AF65-F5344CB8AC3E}">
        <p14:creationId xmlns:p14="http://schemas.microsoft.com/office/powerpoint/2010/main" val="1423318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C6DFCC6-DB0B-4001-95B2-B8E37D119F22}"/>
              </a:ext>
            </a:extLst>
          </p:cNvPr>
          <p:cNvSpPr>
            <a:spLocks noGrp="1"/>
          </p:cNvSpPr>
          <p:nvPr>
            <p:ph type="dt" sz="half" idx="10"/>
          </p:nvPr>
        </p:nvSpPr>
        <p:spPr/>
        <p:txBody>
          <a:bodyPr/>
          <a:lstStyle/>
          <a:p>
            <a:fld id="{AB7C459A-B4EC-4769-970C-92F86B9D7005}" type="datetimeFigureOut">
              <a:rPr lang="en-US" smtClean="0"/>
              <a:t>11/2/2021</a:t>
            </a:fld>
            <a:endParaRPr lang="en-US"/>
          </a:p>
        </p:txBody>
      </p:sp>
      <p:sp>
        <p:nvSpPr>
          <p:cNvPr id="3" name="Footer Placeholder 2">
            <a:extLst>
              <a:ext uri="{FF2B5EF4-FFF2-40B4-BE49-F238E27FC236}">
                <a16:creationId xmlns:a16="http://schemas.microsoft.com/office/drawing/2014/main" xmlns="" id="{F61D395E-C08A-43AC-A7CD-5883353A88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1C08C9B-9D51-4479-A9F0-2F7F2170872A}"/>
              </a:ext>
            </a:extLst>
          </p:cNvPr>
          <p:cNvSpPr>
            <a:spLocks noGrp="1"/>
          </p:cNvSpPr>
          <p:nvPr>
            <p:ph type="sldNum" sz="quarter" idx="12"/>
          </p:nvPr>
        </p:nvSpPr>
        <p:spPr/>
        <p:txBody>
          <a:bodyPr/>
          <a:lstStyle/>
          <a:p>
            <a:fld id="{47BBE74D-A546-49B7-9695-7C9485217D53}" type="slidenum">
              <a:rPr lang="en-US" smtClean="0"/>
              <a:t>‹#›</a:t>
            </a:fld>
            <a:endParaRPr lang="en-US"/>
          </a:p>
        </p:txBody>
      </p:sp>
    </p:spTree>
    <p:extLst>
      <p:ext uri="{BB962C8B-B14F-4D97-AF65-F5344CB8AC3E}">
        <p14:creationId xmlns:p14="http://schemas.microsoft.com/office/powerpoint/2010/main" val="9199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E4E43D-2107-46AF-B8A0-A9EFE9E5E7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878D442-AEE6-4A02-9338-B6F3E930B4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AFCEE16-9047-43F2-8223-F4B126DD0E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14FD519-FBCE-40B4-8ED1-CB7BD6181DA9}"/>
              </a:ext>
            </a:extLst>
          </p:cNvPr>
          <p:cNvSpPr>
            <a:spLocks noGrp="1"/>
          </p:cNvSpPr>
          <p:nvPr>
            <p:ph type="dt" sz="half" idx="10"/>
          </p:nvPr>
        </p:nvSpPr>
        <p:spPr/>
        <p:txBody>
          <a:bodyPr/>
          <a:lstStyle/>
          <a:p>
            <a:fld id="{AB7C459A-B4EC-4769-970C-92F86B9D7005}" type="datetimeFigureOut">
              <a:rPr lang="en-US" smtClean="0"/>
              <a:t>11/2/2021</a:t>
            </a:fld>
            <a:endParaRPr lang="en-US"/>
          </a:p>
        </p:txBody>
      </p:sp>
      <p:sp>
        <p:nvSpPr>
          <p:cNvPr id="6" name="Footer Placeholder 5">
            <a:extLst>
              <a:ext uri="{FF2B5EF4-FFF2-40B4-BE49-F238E27FC236}">
                <a16:creationId xmlns:a16="http://schemas.microsoft.com/office/drawing/2014/main" xmlns="" id="{B9BE3D31-FA65-4DC5-ACF0-42909B763B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52F82B2-725E-445E-9893-B9AB72CA3411}"/>
              </a:ext>
            </a:extLst>
          </p:cNvPr>
          <p:cNvSpPr>
            <a:spLocks noGrp="1"/>
          </p:cNvSpPr>
          <p:nvPr>
            <p:ph type="sldNum" sz="quarter" idx="12"/>
          </p:nvPr>
        </p:nvSpPr>
        <p:spPr/>
        <p:txBody>
          <a:bodyPr/>
          <a:lstStyle/>
          <a:p>
            <a:fld id="{47BBE74D-A546-49B7-9695-7C9485217D53}" type="slidenum">
              <a:rPr lang="en-US" smtClean="0"/>
              <a:t>‹#›</a:t>
            </a:fld>
            <a:endParaRPr lang="en-US"/>
          </a:p>
        </p:txBody>
      </p:sp>
    </p:spTree>
    <p:extLst>
      <p:ext uri="{BB962C8B-B14F-4D97-AF65-F5344CB8AC3E}">
        <p14:creationId xmlns:p14="http://schemas.microsoft.com/office/powerpoint/2010/main" val="295543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8A72B8-3A3B-489A-B35E-9648787AC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BD19052-B69C-4456-9ACB-EC87BF1488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1B1EAF4-5A15-4F04-9F4C-C93B53B0C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4FA88C8-9A4D-4BA6-9B22-4BB1BA3B3D44}"/>
              </a:ext>
            </a:extLst>
          </p:cNvPr>
          <p:cNvSpPr>
            <a:spLocks noGrp="1"/>
          </p:cNvSpPr>
          <p:nvPr>
            <p:ph type="dt" sz="half" idx="10"/>
          </p:nvPr>
        </p:nvSpPr>
        <p:spPr/>
        <p:txBody>
          <a:bodyPr/>
          <a:lstStyle/>
          <a:p>
            <a:fld id="{AB7C459A-B4EC-4769-970C-92F86B9D7005}" type="datetimeFigureOut">
              <a:rPr lang="en-US" smtClean="0"/>
              <a:t>11/2/2021</a:t>
            </a:fld>
            <a:endParaRPr lang="en-US"/>
          </a:p>
        </p:txBody>
      </p:sp>
      <p:sp>
        <p:nvSpPr>
          <p:cNvPr id="6" name="Footer Placeholder 5">
            <a:extLst>
              <a:ext uri="{FF2B5EF4-FFF2-40B4-BE49-F238E27FC236}">
                <a16:creationId xmlns:a16="http://schemas.microsoft.com/office/drawing/2014/main" xmlns="" id="{45A69054-5D9D-4835-9DA4-6BF87C0DF5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8DA0682-675A-4C89-B79E-CF4DAA14299D}"/>
              </a:ext>
            </a:extLst>
          </p:cNvPr>
          <p:cNvSpPr>
            <a:spLocks noGrp="1"/>
          </p:cNvSpPr>
          <p:nvPr>
            <p:ph type="sldNum" sz="quarter" idx="12"/>
          </p:nvPr>
        </p:nvSpPr>
        <p:spPr/>
        <p:txBody>
          <a:bodyPr/>
          <a:lstStyle/>
          <a:p>
            <a:fld id="{47BBE74D-A546-49B7-9695-7C9485217D53}" type="slidenum">
              <a:rPr lang="en-US" smtClean="0"/>
              <a:t>‹#›</a:t>
            </a:fld>
            <a:endParaRPr lang="en-US"/>
          </a:p>
        </p:txBody>
      </p:sp>
    </p:spTree>
    <p:extLst>
      <p:ext uri="{BB962C8B-B14F-4D97-AF65-F5344CB8AC3E}">
        <p14:creationId xmlns:p14="http://schemas.microsoft.com/office/powerpoint/2010/main" val="3904040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t="-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6875884-5F5B-4AB5-BC03-D97C9F62F1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AB4C45E-9672-4516-A436-88613F56CF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0DA3FE1-38C8-4F22-B10C-49AF655734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C459A-B4EC-4769-970C-92F86B9D7005}" type="datetimeFigureOut">
              <a:rPr lang="en-US" smtClean="0"/>
              <a:t>11/2/2021</a:t>
            </a:fld>
            <a:endParaRPr lang="en-US"/>
          </a:p>
        </p:txBody>
      </p:sp>
      <p:sp>
        <p:nvSpPr>
          <p:cNvPr id="5" name="Footer Placeholder 4">
            <a:extLst>
              <a:ext uri="{FF2B5EF4-FFF2-40B4-BE49-F238E27FC236}">
                <a16:creationId xmlns:a16="http://schemas.microsoft.com/office/drawing/2014/main" xmlns="" id="{90C206B9-E0FE-4950-8D81-D643B3D097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8EC11B2-CBD8-4D60-A278-7D89E1836D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BBE74D-A546-49B7-9695-7C9485217D53}" type="slidenum">
              <a:rPr lang="en-US" smtClean="0"/>
              <a:t>‹#›</a:t>
            </a:fld>
            <a:endParaRPr lang="en-US"/>
          </a:p>
        </p:txBody>
      </p:sp>
    </p:spTree>
    <p:extLst>
      <p:ext uri="{BB962C8B-B14F-4D97-AF65-F5344CB8AC3E}">
        <p14:creationId xmlns:p14="http://schemas.microsoft.com/office/powerpoint/2010/main" val="1669002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7.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26.png"/><Relationship Id="rId17" Type="http://schemas.openxmlformats.org/officeDocument/2006/relationships/image" Target="../media/image41.svg"/><Relationship Id="rId2" Type="http://schemas.openxmlformats.org/officeDocument/2006/relationships/image" Target="../media/image21.png"/><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33.svg"/><Relationship Id="rId1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image" Target="../media/image29.svg"/><Relationship Id="rId2" Type="http://schemas.openxmlformats.org/officeDocument/2006/relationships/slide" Target="slide25.xml"/><Relationship Id="rId16"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51.svg"/><Relationship Id="rId11" Type="http://schemas.openxmlformats.org/officeDocument/2006/relationships/image" Target="../media/image39.png"/><Relationship Id="rId5" Type="http://schemas.openxmlformats.org/officeDocument/2006/relationships/image" Target="../media/image36.png"/><Relationship Id="rId15" Type="http://schemas.openxmlformats.org/officeDocument/2006/relationships/slide" Target="slide31.xml"/><Relationship Id="rId10" Type="http://schemas.openxmlformats.org/officeDocument/2006/relationships/image" Target="../media/image19.svg"/><Relationship Id="rId4" Type="http://schemas.openxmlformats.org/officeDocument/2006/relationships/image" Target="../media/image49.svg"/><Relationship Id="rId9" Type="http://schemas.openxmlformats.org/officeDocument/2006/relationships/image" Target="../media/image38.png"/><Relationship Id="rId14" Type="http://schemas.openxmlformats.org/officeDocument/2006/relationships/image" Target="../media/image55.svg"/></Relationships>
</file>

<file path=ppt/slides/_rels/slide25.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9.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53ADE8B-91ED-4409-AD76-007C1F0CE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xmlns="" id="{07C665AF-2B1B-42B9-8015-D5963DC3854C}"/>
              </a:ext>
            </a:extLst>
          </p:cNvPr>
          <p:cNvSpPr txBox="1"/>
          <p:nvPr/>
        </p:nvSpPr>
        <p:spPr>
          <a:xfrm>
            <a:off x="1104900" y="1613"/>
            <a:ext cx="9982199" cy="2562240"/>
          </a:xfrm>
          <a:prstGeom prst="rect">
            <a:avLst/>
          </a:prstGeom>
          <a:noFill/>
        </p:spPr>
        <p:txBody>
          <a:bodyPr wrap="square" rtlCol="0">
            <a:spAutoFit/>
          </a:bodyPr>
          <a:lstStyle/>
          <a:p>
            <a:pPr marL="0" marR="0" algn="ctr">
              <a:lnSpc>
                <a:spcPts val="4500"/>
              </a:lnSpc>
              <a:spcBef>
                <a:spcPts val="600"/>
              </a:spcBef>
              <a:spcAft>
                <a:spcPts val="600"/>
              </a:spcAft>
              <a:tabLst>
                <a:tab pos="2466975" algn="l"/>
              </a:tabLst>
            </a:pPr>
            <a:r>
              <a:rPr lang="en-US" sz="2400" b="1" dirty="0">
                <a:solidFill>
                  <a:srgbClr val="0070C0"/>
                </a:solidFill>
                <a:effectLst/>
                <a:highlight>
                  <a:srgbClr val="FFFFFF"/>
                </a:highlight>
                <a:latin typeface="Arial "/>
                <a:ea typeface="Times New Roman" panose="02020603050405020304" pitchFamily="18" charset="0"/>
              </a:rPr>
              <a:t>CHUYÊN ĐỀ: </a:t>
            </a:r>
          </a:p>
          <a:p>
            <a:pPr marL="0" marR="0" algn="ctr">
              <a:lnSpc>
                <a:spcPts val="4000"/>
              </a:lnSpc>
              <a:spcAft>
                <a:spcPts val="0"/>
              </a:spcAft>
              <a:tabLst>
                <a:tab pos="2466975" algn="l"/>
              </a:tabLst>
            </a:pPr>
            <a:r>
              <a:rPr lang="en-US" sz="2400" b="1" dirty="0">
                <a:solidFill>
                  <a:srgbClr val="FF0000"/>
                </a:solidFill>
                <a:effectLst>
                  <a:outerShdw blurRad="38100" dist="38100" dir="2700000" algn="tl">
                    <a:srgbClr val="000000">
                      <a:alpha val="43137"/>
                    </a:srgbClr>
                  </a:outerShdw>
                </a:effectLst>
                <a:latin typeface="Arial "/>
                <a:ea typeface="Times New Roman" panose="02020603050405020304" pitchFamily="18" charset="0"/>
              </a:rPr>
              <a:t>THỰC HIỆN CHUYỂN ĐỔI SỐ TỪ YÊU CẦU CỦA NGHỊ QUYẾT ĐẠI HỘI LẦN THỨ XIII CỦA ĐẢNG VÀ NGHỊ QUYẾT ĐẠI HỘI ĐẠI BIỂU ĐẢNG BỘ TỈNH QUẢNG TRỊ LẦN THỨ XVII</a:t>
            </a:r>
            <a:r>
              <a:rPr lang="en-US" sz="3200" b="1" dirty="0">
                <a:solidFill>
                  <a:srgbClr val="FF0000"/>
                </a:solidFill>
                <a:effectLst>
                  <a:outerShdw blurRad="38100" dist="38100" dir="2700000" algn="tl">
                    <a:srgbClr val="000000">
                      <a:alpha val="43137"/>
                    </a:srgbClr>
                  </a:outerShdw>
                </a:effectLst>
                <a:latin typeface="Arial "/>
                <a:ea typeface="Times New Roman" panose="02020603050405020304" pitchFamily="18" charset="0"/>
              </a:rPr>
              <a:t> </a:t>
            </a:r>
          </a:p>
          <a:p>
            <a:endParaRPr lang="en-US" dirty="0"/>
          </a:p>
        </p:txBody>
      </p:sp>
      <p:sp>
        <p:nvSpPr>
          <p:cNvPr id="9" name="TextBox 8">
            <a:extLst>
              <a:ext uri="{FF2B5EF4-FFF2-40B4-BE49-F238E27FC236}">
                <a16:creationId xmlns:a16="http://schemas.microsoft.com/office/drawing/2014/main" xmlns="" id="{11CB5A89-F7B6-4CCB-A1A2-C898592BDEF5}"/>
              </a:ext>
            </a:extLst>
          </p:cNvPr>
          <p:cNvSpPr txBox="1"/>
          <p:nvPr/>
        </p:nvSpPr>
        <p:spPr>
          <a:xfrm>
            <a:off x="-37067" y="3809010"/>
            <a:ext cx="8940083" cy="1749197"/>
          </a:xfrm>
          <a:prstGeom prst="rect">
            <a:avLst/>
          </a:prstGeom>
          <a:noFill/>
        </p:spPr>
        <p:txBody>
          <a:bodyPr wrap="square" rtlCol="0">
            <a:spAutoFit/>
          </a:bodyPr>
          <a:lstStyle/>
          <a:p>
            <a:pPr marL="989965" marR="0" algn="l">
              <a:lnSpc>
                <a:spcPts val="4000"/>
              </a:lnSpc>
              <a:spcBef>
                <a:spcPts val="0"/>
              </a:spcBef>
              <a:spcAft>
                <a:spcPts val="0"/>
              </a:spcAft>
              <a:tabLst>
                <a:tab pos="2466975" algn="l"/>
              </a:tabLst>
            </a:pPr>
            <a:r>
              <a:rPr lang="vi-VN" b="1" i="1" dirty="0">
                <a:solidFill>
                  <a:srgbClr val="FF0000"/>
                </a:solidFill>
                <a:effectLst>
                  <a:outerShdw blurRad="38100" dist="38100" dir="2700000" algn="tl">
                    <a:srgbClr val="000000">
                      <a:alpha val="43137"/>
                    </a:srgbClr>
                  </a:outerShdw>
                </a:effectLst>
                <a:latin typeface="Arial "/>
                <a:ea typeface="Times New Roman" panose="02020603050405020304" pitchFamily="18" charset="0"/>
              </a:rPr>
              <a:t>Tuyên truyền viên</a:t>
            </a:r>
            <a:r>
              <a:rPr lang="en-US" b="1" i="1" dirty="0">
                <a:solidFill>
                  <a:srgbClr val="FF0000"/>
                </a:solidFill>
                <a:effectLst>
                  <a:outerShdw blurRad="38100" dist="38100" dir="2700000" algn="tl">
                    <a:srgbClr val="000000">
                      <a:alpha val="43137"/>
                    </a:srgbClr>
                  </a:outerShdw>
                </a:effectLst>
                <a:latin typeface="Arial "/>
                <a:ea typeface="Times New Roman" panose="02020603050405020304" pitchFamily="18" charset="0"/>
              </a:rPr>
              <a:t>: </a:t>
            </a:r>
            <a:r>
              <a:rPr lang="en-US" b="1" i="1" dirty="0" err="1">
                <a:solidFill>
                  <a:srgbClr val="FF0000"/>
                </a:solidFill>
                <a:effectLst>
                  <a:outerShdw blurRad="38100" dist="38100" dir="2700000" algn="tl">
                    <a:srgbClr val="000000">
                      <a:alpha val="43137"/>
                    </a:srgbClr>
                  </a:outerShdw>
                </a:effectLst>
                <a:latin typeface="Arial "/>
                <a:ea typeface="Times New Roman" panose="02020603050405020304" pitchFamily="18" charset="0"/>
              </a:rPr>
              <a:t>Ngô</a:t>
            </a:r>
            <a:r>
              <a:rPr lang="en-US" b="1" i="1" dirty="0">
                <a:solidFill>
                  <a:srgbClr val="FF0000"/>
                </a:solidFill>
                <a:effectLst>
                  <a:outerShdw blurRad="38100" dist="38100" dir="2700000" algn="tl">
                    <a:srgbClr val="000000">
                      <a:alpha val="43137"/>
                    </a:srgbClr>
                  </a:outerShdw>
                </a:effectLst>
                <a:latin typeface="Arial "/>
                <a:ea typeface="Times New Roman" panose="02020603050405020304" pitchFamily="18" charset="0"/>
              </a:rPr>
              <a:t> </a:t>
            </a:r>
            <a:r>
              <a:rPr lang="en-US" b="1" i="1" dirty="0" err="1">
                <a:solidFill>
                  <a:srgbClr val="FF0000"/>
                </a:solidFill>
                <a:effectLst>
                  <a:outerShdw blurRad="38100" dist="38100" dir="2700000" algn="tl">
                    <a:srgbClr val="000000">
                      <a:alpha val="43137"/>
                    </a:srgbClr>
                  </a:outerShdw>
                </a:effectLst>
                <a:latin typeface="Arial "/>
                <a:ea typeface="Times New Roman" panose="02020603050405020304" pitchFamily="18" charset="0"/>
              </a:rPr>
              <a:t>Vĩnh</a:t>
            </a:r>
            <a:r>
              <a:rPr lang="en-US" b="1" i="1" dirty="0">
                <a:solidFill>
                  <a:srgbClr val="FF0000"/>
                </a:solidFill>
                <a:effectLst>
                  <a:outerShdw blurRad="38100" dist="38100" dir="2700000" algn="tl">
                    <a:srgbClr val="000000">
                      <a:alpha val="43137"/>
                    </a:srgbClr>
                  </a:outerShdw>
                </a:effectLst>
                <a:latin typeface="Arial "/>
                <a:ea typeface="Times New Roman" panose="02020603050405020304" pitchFamily="18" charset="0"/>
              </a:rPr>
              <a:t> Long     </a:t>
            </a:r>
          </a:p>
          <a:p>
            <a:pPr marL="989965" marR="0" algn="l">
              <a:lnSpc>
                <a:spcPts val="4000"/>
              </a:lnSpc>
              <a:spcBef>
                <a:spcPts val="0"/>
              </a:spcBef>
              <a:spcAft>
                <a:spcPts val="0"/>
              </a:spcAft>
              <a:tabLst>
                <a:tab pos="2466975" algn="l"/>
              </a:tabLst>
            </a:pPr>
            <a:r>
              <a:rPr lang="vi-VN" b="1" i="1" dirty="0">
                <a:solidFill>
                  <a:srgbClr val="FF0000"/>
                </a:solidFill>
                <a:effectLst>
                  <a:outerShdw blurRad="38100" dist="38100" dir="2700000" algn="tl">
                    <a:srgbClr val="000000">
                      <a:alpha val="43137"/>
                    </a:srgbClr>
                  </a:outerShdw>
                </a:effectLst>
                <a:latin typeface="Arial "/>
                <a:ea typeface="Times New Roman" panose="02020603050405020304" pitchFamily="18" charset="0"/>
              </a:rPr>
              <a:t>Đơn vị: Chi bộ </a:t>
            </a:r>
            <a:r>
              <a:rPr lang="en-US" b="1" i="1" dirty="0" err="1">
                <a:solidFill>
                  <a:srgbClr val="FF0000"/>
                </a:solidFill>
                <a:effectLst>
                  <a:outerShdw blurRad="38100" dist="38100" dir="2700000" algn="tl">
                    <a:srgbClr val="000000">
                      <a:alpha val="43137"/>
                    </a:srgbClr>
                  </a:outerShdw>
                </a:effectLst>
                <a:latin typeface="Arial "/>
                <a:ea typeface="Times New Roman" panose="02020603050405020304" pitchFamily="18" charset="0"/>
              </a:rPr>
              <a:t>Sở</a:t>
            </a:r>
            <a:r>
              <a:rPr lang="en-US" b="1" i="1" dirty="0">
                <a:solidFill>
                  <a:srgbClr val="FF0000"/>
                </a:solidFill>
                <a:effectLst>
                  <a:outerShdw blurRad="38100" dist="38100" dir="2700000" algn="tl">
                    <a:srgbClr val="000000">
                      <a:alpha val="43137"/>
                    </a:srgbClr>
                  </a:outerShdw>
                </a:effectLst>
                <a:latin typeface="Arial "/>
                <a:ea typeface="Times New Roman" panose="02020603050405020304" pitchFamily="18" charset="0"/>
              </a:rPr>
              <a:t> </a:t>
            </a:r>
            <a:r>
              <a:rPr lang="en-US" b="1" i="1" dirty="0" err="1">
                <a:solidFill>
                  <a:srgbClr val="FF0000"/>
                </a:solidFill>
                <a:effectLst>
                  <a:outerShdw blurRad="38100" dist="38100" dir="2700000" algn="tl">
                    <a:srgbClr val="000000">
                      <a:alpha val="43137"/>
                    </a:srgbClr>
                  </a:outerShdw>
                </a:effectLst>
                <a:latin typeface="Arial "/>
                <a:ea typeface="Times New Roman" panose="02020603050405020304" pitchFamily="18" charset="0"/>
              </a:rPr>
              <a:t>Thông</a:t>
            </a:r>
            <a:r>
              <a:rPr lang="en-US" b="1" i="1" dirty="0">
                <a:solidFill>
                  <a:srgbClr val="FF0000"/>
                </a:solidFill>
                <a:effectLst>
                  <a:outerShdw blurRad="38100" dist="38100" dir="2700000" algn="tl">
                    <a:srgbClr val="000000">
                      <a:alpha val="43137"/>
                    </a:srgbClr>
                  </a:outerShdw>
                </a:effectLst>
                <a:latin typeface="Arial "/>
                <a:ea typeface="Times New Roman" panose="02020603050405020304" pitchFamily="18" charset="0"/>
              </a:rPr>
              <a:t> tin </a:t>
            </a:r>
            <a:r>
              <a:rPr lang="en-US" b="1" i="1" dirty="0" err="1">
                <a:solidFill>
                  <a:srgbClr val="FF0000"/>
                </a:solidFill>
                <a:effectLst>
                  <a:outerShdw blurRad="38100" dist="38100" dir="2700000" algn="tl">
                    <a:srgbClr val="000000">
                      <a:alpha val="43137"/>
                    </a:srgbClr>
                  </a:outerShdw>
                </a:effectLst>
                <a:latin typeface="Arial "/>
                <a:ea typeface="Times New Roman" panose="02020603050405020304" pitchFamily="18" charset="0"/>
              </a:rPr>
              <a:t>và</a:t>
            </a:r>
            <a:r>
              <a:rPr lang="en-US" b="1" i="1" dirty="0">
                <a:solidFill>
                  <a:srgbClr val="FF0000"/>
                </a:solidFill>
                <a:effectLst>
                  <a:outerShdw blurRad="38100" dist="38100" dir="2700000" algn="tl">
                    <a:srgbClr val="000000">
                      <a:alpha val="43137"/>
                    </a:srgbClr>
                  </a:outerShdw>
                </a:effectLst>
                <a:latin typeface="Arial "/>
                <a:ea typeface="Times New Roman" panose="02020603050405020304" pitchFamily="18" charset="0"/>
              </a:rPr>
              <a:t> </a:t>
            </a:r>
            <a:r>
              <a:rPr lang="en-US" b="1" i="1" dirty="0" err="1">
                <a:solidFill>
                  <a:srgbClr val="FF0000"/>
                </a:solidFill>
                <a:effectLst>
                  <a:outerShdw blurRad="38100" dist="38100" dir="2700000" algn="tl">
                    <a:srgbClr val="000000">
                      <a:alpha val="43137"/>
                    </a:srgbClr>
                  </a:outerShdw>
                </a:effectLst>
                <a:latin typeface="Arial "/>
                <a:ea typeface="Times New Roman" panose="02020603050405020304" pitchFamily="18" charset="0"/>
              </a:rPr>
              <a:t>Truyền</a:t>
            </a:r>
            <a:r>
              <a:rPr lang="en-US" b="1" i="1" dirty="0">
                <a:solidFill>
                  <a:srgbClr val="FF0000"/>
                </a:solidFill>
                <a:effectLst>
                  <a:outerShdw blurRad="38100" dist="38100" dir="2700000" algn="tl">
                    <a:srgbClr val="000000">
                      <a:alpha val="43137"/>
                    </a:srgbClr>
                  </a:outerShdw>
                </a:effectLst>
                <a:latin typeface="Arial "/>
                <a:ea typeface="Times New Roman" panose="02020603050405020304" pitchFamily="18" charset="0"/>
              </a:rPr>
              <a:t> </a:t>
            </a:r>
            <a:r>
              <a:rPr lang="en-US" b="1" i="1" dirty="0" err="1">
                <a:solidFill>
                  <a:srgbClr val="FF0000"/>
                </a:solidFill>
                <a:effectLst>
                  <a:outerShdw blurRad="38100" dist="38100" dir="2700000" algn="tl">
                    <a:srgbClr val="000000">
                      <a:alpha val="43137"/>
                    </a:srgbClr>
                  </a:outerShdw>
                </a:effectLst>
                <a:latin typeface="Arial "/>
                <a:ea typeface="Times New Roman" panose="02020603050405020304" pitchFamily="18" charset="0"/>
              </a:rPr>
              <a:t>thông</a:t>
            </a:r>
            <a:endParaRPr lang="en-US" b="1" i="1" dirty="0">
              <a:solidFill>
                <a:srgbClr val="FF0000"/>
              </a:solidFill>
              <a:effectLst>
                <a:outerShdw blurRad="38100" dist="38100" dir="2700000" algn="tl">
                  <a:srgbClr val="000000">
                    <a:alpha val="43137"/>
                  </a:srgbClr>
                </a:outerShdw>
              </a:effectLst>
              <a:latin typeface="Arial "/>
              <a:ea typeface="Times New Roman" panose="02020603050405020304" pitchFamily="18" charset="0"/>
            </a:endParaRPr>
          </a:p>
          <a:p>
            <a:pPr marL="0" marR="0" algn="l">
              <a:spcBef>
                <a:spcPts val="600"/>
              </a:spcBef>
              <a:spcAft>
                <a:spcPts val="0"/>
              </a:spcAft>
              <a:tabLst>
                <a:tab pos="2466975" algn="l"/>
              </a:tabLst>
            </a:pPr>
            <a:r>
              <a:rPr lang="en-US" sz="1800" b="1" dirty="0">
                <a:solidFill>
                  <a:srgbClr val="FF0000"/>
                </a:solidFill>
                <a:effectLst/>
                <a:latin typeface="Times New Roman" panose="02020603050405020304" pitchFamily="18" charset="0"/>
                <a:ea typeface="Times New Roman" panose="02020603050405020304" pitchFamily="18" charset="0"/>
              </a:rPr>
              <a:t> </a:t>
            </a:r>
          </a:p>
          <a:p>
            <a:endParaRPr lang="en-US" dirty="0"/>
          </a:p>
        </p:txBody>
      </p:sp>
      <p:pic>
        <p:nvPicPr>
          <p:cNvPr id="1026" name="Picture 2" descr="D:\ĐUK CƠ QUAN &amp; DOANH NGHIỆP\ẢNH HOẠT ĐỘNG\HỘI NGHỊ\HỘI THI Bcv GIỎI 2021\IMG_86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497331"/>
            <a:ext cx="4804565" cy="320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049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Diagonal Corners Rounded 8">
            <a:extLst>
              <a:ext uri="{FF2B5EF4-FFF2-40B4-BE49-F238E27FC236}">
                <a16:creationId xmlns:a16="http://schemas.microsoft.com/office/drawing/2014/main" xmlns="" id="{2FDDF73C-9B50-408E-A887-6EF6FF119F01}"/>
              </a:ext>
            </a:extLst>
          </p:cNvPr>
          <p:cNvSpPr/>
          <p:nvPr/>
        </p:nvSpPr>
        <p:spPr>
          <a:xfrm flipH="1">
            <a:off x="8531009" y="1065449"/>
            <a:ext cx="3081680" cy="4851480"/>
          </a:xfrm>
          <a:prstGeom prst="round2DiagRect">
            <a:avLst>
              <a:gd name="adj1" fmla="val 10394"/>
              <a:gd name="adj2" fmla="val 0"/>
            </a:avLst>
          </a:prstGeom>
          <a:gradFill>
            <a:gsLst>
              <a:gs pos="64000">
                <a:srgbClr val="FF3300"/>
              </a:gs>
              <a:gs pos="100000">
                <a:srgbClr val="FF99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62516A06-C5FC-4A38-9624-20D363D29F34}"/>
              </a:ext>
            </a:extLst>
          </p:cNvPr>
          <p:cNvSpPr/>
          <p:nvPr/>
        </p:nvSpPr>
        <p:spPr>
          <a:xfrm flipH="1">
            <a:off x="8439150" y="977730"/>
            <a:ext cx="3081680" cy="4851480"/>
          </a:xfrm>
          <a:custGeom>
            <a:avLst/>
            <a:gdLst>
              <a:gd name="connsiteX0" fmla="*/ 2581275 w 2581275"/>
              <a:gd name="connsiteY0" fmla="*/ 0 h 4000500"/>
              <a:gd name="connsiteX1" fmla="*/ 268298 w 2581275"/>
              <a:gd name="connsiteY1" fmla="*/ 0 h 4000500"/>
              <a:gd name="connsiteX2" fmla="*/ 0 w 2581275"/>
              <a:gd name="connsiteY2" fmla="*/ 268298 h 4000500"/>
              <a:gd name="connsiteX3" fmla="*/ 0 w 2581275"/>
              <a:gd name="connsiteY3" fmla="*/ 4000500 h 4000500"/>
              <a:gd name="connsiteX4" fmla="*/ 2312977 w 2581275"/>
              <a:gd name="connsiteY4" fmla="*/ 4000500 h 4000500"/>
              <a:gd name="connsiteX5" fmla="*/ 2581275 w 2581275"/>
              <a:gd name="connsiteY5" fmla="*/ 3732202 h 4000500"/>
              <a:gd name="connsiteX6" fmla="*/ 2581275 w 2581275"/>
              <a:gd name="connsiteY6" fmla="*/ 771525 h 4000500"/>
              <a:gd name="connsiteX7" fmla="*/ 804861 w 2581275"/>
              <a:gd name="connsiteY7" fmla="*/ 771526 h 4000500"/>
              <a:gd name="connsiteX8" fmla="*/ 466723 w 2581275"/>
              <a:gd name="connsiteY8" fmla="*/ 433388 h 4000500"/>
              <a:gd name="connsiteX9" fmla="*/ 466722 w 2581275"/>
              <a:gd name="connsiteY9" fmla="*/ 433388 h 4000500"/>
              <a:gd name="connsiteX10" fmla="*/ 804860 w 2581275"/>
              <a:gd name="connsiteY10" fmla="*/ 95250 h 4000500"/>
              <a:gd name="connsiteX11" fmla="*/ 2581275 w 2581275"/>
              <a:gd name="connsiteY11" fmla="*/ 95250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1275" h="4000500">
                <a:moveTo>
                  <a:pt x="2581275" y="0"/>
                </a:moveTo>
                <a:lnTo>
                  <a:pt x="268298" y="0"/>
                </a:lnTo>
                <a:cubicBezTo>
                  <a:pt x="120121" y="0"/>
                  <a:pt x="0" y="120121"/>
                  <a:pt x="0" y="268298"/>
                </a:cubicBezTo>
                <a:lnTo>
                  <a:pt x="0" y="4000500"/>
                </a:lnTo>
                <a:lnTo>
                  <a:pt x="2312977" y="4000500"/>
                </a:lnTo>
                <a:cubicBezTo>
                  <a:pt x="2461154" y="4000500"/>
                  <a:pt x="2581275" y="3880379"/>
                  <a:pt x="2581275" y="3732202"/>
                </a:cubicBezTo>
                <a:lnTo>
                  <a:pt x="2581275" y="771525"/>
                </a:lnTo>
                <a:lnTo>
                  <a:pt x="804861" y="771526"/>
                </a:lnTo>
                <a:cubicBezTo>
                  <a:pt x="618113" y="771526"/>
                  <a:pt x="466723" y="620136"/>
                  <a:pt x="466723" y="433388"/>
                </a:cubicBezTo>
                <a:lnTo>
                  <a:pt x="466722" y="433388"/>
                </a:lnTo>
                <a:cubicBezTo>
                  <a:pt x="466722" y="246640"/>
                  <a:pt x="618112" y="95250"/>
                  <a:pt x="804860" y="95250"/>
                </a:cubicBezTo>
                <a:lnTo>
                  <a:pt x="2581275" y="95250"/>
                </a:lnTo>
                <a:close/>
              </a:path>
            </a:pathLst>
          </a:custGeom>
          <a:solidFill>
            <a:schemeClr val="bg1">
              <a:lumMod val="95000"/>
            </a:schemeClr>
          </a:solidFill>
          <a:ln>
            <a:noFill/>
          </a:ln>
          <a:effectLst>
            <a:outerShdw blurRad="1397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Arrow: Chevron 10">
            <a:extLst>
              <a:ext uri="{FF2B5EF4-FFF2-40B4-BE49-F238E27FC236}">
                <a16:creationId xmlns:a16="http://schemas.microsoft.com/office/drawing/2014/main" xmlns="" id="{27C3E905-A2F1-424A-8498-C71C942432ED}"/>
              </a:ext>
            </a:extLst>
          </p:cNvPr>
          <p:cNvSpPr/>
          <p:nvPr/>
        </p:nvSpPr>
        <p:spPr>
          <a:xfrm>
            <a:off x="11088474" y="1109308"/>
            <a:ext cx="289969" cy="739273"/>
          </a:xfrm>
          <a:prstGeom prst="chevron">
            <a:avLst/>
          </a:prstGeom>
          <a:gradFill>
            <a:gsLst>
              <a:gs pos="100000">
                <a:srgbClr val="FF0000"/>
              </a:gs>
              <a:gs pos="0">
                <a:srgbClr val="B5C7E7"/>
              </a:gs>
              <a:gs pos="0">
                <a:srgbClr val="F4FEFE"/>
              </a:gs>
              <a:gs pos="0">
                <a:schemeClr val="accent1">
                  <a:lumMod val="45000"/>
                  <a:lumOff val="55000"/>
                </a:schemeClr>
              </a:gs>
              <a:gs pos="0">
                <a:srgbClr val="FF3300"/>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Diagonal Corners Rounded 11">
            <a:extLst>
              <a:ext uri="{FF2B5EF4-FFF2-40B4-BE49-F238E27FC236}">
                <a16:creationId xmlns:a16="http://schemas.microsoft.com/office/drawing/2014/main" xmlns="" id="{B1B36E67-A844-4ED5-9A51-88BE4B0D0C56}"/>
              </a:ext>
            </a:extLst>
          </p:cNvPr>
          <p:cNvSpPr/>
          <p:nvPr/>
        </p:nvSpPr>
        <p:spPr>
          <a:xfrm flipH="1">
            <a:off x="4552386" y="1041806"/>
            <a:ext cx="3081680" cy="4851480"/>
          </a:xfrm>
          <a:prstGeom prst="round2DiagRect">
            <a:avLst>
              <a:gd name="adj1" fmla="val 10394"/>
              <a:gd name="adj2" fmla="val 0"/>
            </a:avLst>
          </a:prstGeom>
          <a:gradFill>
            <a:gsLst>
              <a:gs pos="0">
                <a:srgbClr val="B5C7E7"/>
              </a:gs>
              <a:gs pos="0">
                <a:srgbClr val="F4FEFE"/>
              </a:gs>
              <a:gs pos="0">
                <a:schemeClr val="accent1">
                  <a:lumMod val="45000"/>
                  <a:lumOff val="55000"/>
                </a:schemeClr>
              </a:gs>
              <a:gs pos="100000">
                <a:srgbClr val="FFFF00"/>
              </a:gs>
              <a:gs pos="0">
                <a:srgbClr val="FFC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1F652644-7973-42BC-8C8E-1AA9DCAF9AD5}"/>
              </a:ext>
            </a:extLst>
          </p:cNvPr>
          <p:cNvSpPr/>
          <p:nvPr/>
        </p:nvSpPr>
        <p:spPr>
          <a:xfrm flipH="1">
            <a:off x="4460527" y="954087"/>
            <a:ext cx="3081680" cy="4851480"/>
          </a:xfrm>
          <a:custGeom>
            <a:avLst/>
            <a:gdLst>
              <a:gd name="connsiteX0" fmla="*/ 2581275 w 2581275"/>
              <a:gd name="connsiteY0" fmla="*/ 0 h 4000500"/>
              <a:gd name="connsiteX1" fmla="*/ 268298 w 2581275"/>
              <a:gd name="connsiteY1" fmla="*/ 0 h 4000500"/>
              <a:gd name="connsiteX2" fmla="*/ 0 w 2581275"/>
              <a:gd name="connsiteY2" fmla="*/ 268298 h 4000500"/>
              <a:gd name="connsiteX3" fmla="*/ 0 w 2581275"/>
              <a:gd name="connsiteY3" fmla="*/ 4000500 h 4000500"/>
              <a:gd name="connsiteX4" fmla="*/ 2312977 w 2581275"/>
              <a:gd name="connsiteY4" fmla="*/ 4000500 h 4000500"/>
              <a:gd name="connsiteX5" fmla="*/ 2581275 w 2581275"/>
              <a:gd name="connsiteY5" fmla="*/ 3732202 h 4000500"/>
              <a:gd name="connsiteX6" fmla="*/ 2581275 w 2581275"/>
              <a:gd name="connsiteY6" fmla="*/ 771525 h 4000500"/>
              <a:gd name="connsiteX7" fmla="*/ 804861 w 2581275"/>
              <a:gd name="connsiteY7" fmla="*/ 771526 h 4000500"/>
              <a:gd name="connsiteX8" fmla="*/ 466723 w 2581275"/>
              <a:gd name="connsiteY8" fmla="*/ 433388 h 4000500"/>
              <a:gd name="connsiteX9" fmla="*/ 466722 w 2581275"/>
              <a:gd name="connsiteY9" fmla="*/ 433388 h 4000500"/>
              <a:gd name="connsiteX10" fmla="*/ 804860 w 2581275"/>
              <a:gd name="connsiteY10" fmla="*/ 95250 h 4000500"/>
              <a:gd name="connsiteX11" fmla="*/ 2581275 w 2581275"/>
              <a:gd name="connsiteY11" fmla="*/ 95250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1275" h="4000500">
                <a:moveTo>
                  <a:pt x="2581275" y="0"/>
                </a:moveTo>
                <a:lnTo>
                  <a:pt x="268298" y="0"/>
                </a:lnTo>
                <a:cubicBezTo>
                  <a:pt x="120121" y="0"/>
                  <a:pt x="0" y="120121"/>
                  <a:pt x="0" y="268298"/>
                </a:cubicBezTo>
                <a:lnTo>
                  <a:pt x="0" y="4000500"/>
                </a:lnTo>
                <a:lnTo>
                  <a:pt x="2312977" y="4000500"/>
                </a:lnTo>
                <a:cubicBezTo>
                  <a:pt x="2461154" y="4000500"/>
                  <a:pt x="2581275" y="3880379"/>
                  <a:pt x="2581275" y="3732202"/>
                </a:cubicBezTo>
                <a:lnTo>
                  <a:pt x="2581275" y="771525"/>
                </a:lnTo>
                <a:lnTo>
                  <a:pt x="804861" y="771526"/>
                </a:lnTo>
                <a:cubicBezTo>
                  <a:pt x="618113" y="771526"/>
                  <a:pt x="466723" y="620136"/>
                  <a:pt x="466723" y="433388"/>
                </a:cubicBezTo>
                <a:lnTo>
                  <a:pt x="466722" y="433388"/>
                </a:lnTo>
                <a:cubicBezTo>
                  <a:pt x="466722" y="246640"/>
                  <a:pt x="618112" y="95250"/>
                  <a:pt x="804860" y="95250"/>
                </a:cubicBezTo>
                <a:lnTo>
                  <a:pt x="2581275" y="95250"/>
                </a:lnTo>
                <a:close/>
              </a:path>
            </a:pathLst>
          </a:custGeom>
          <a:solidFill>
            <a:schemeClr val="bg1">
              <a:lumMod val="95000"/>
            </a:schemeClr>
          </a:solidFill>
          <a:ln>
            <a:noFill/>
          </a:ln>
          <a:effectLst>
            <a:outerShdw blurRad="1397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Arrow: Chevron 13">
            <a:extLst>
              <a:ext uri="{FF2B5EF4-FFF2-40B4-BE49-F238E27FC236}">
                <a16:creationId xmlns:a16="http://schemas.microsoft.com/office/drawing/2014/main" xmlns="" id="{F5BA78B5-EC1B-4A92-9984-472F78896032}"/>
              </a:ext>
            </a:extLst>
          </p:cNvPr>
          <p:cNvSpPr/>
          <p:nvPr/>
        </p:nvSpPr>
        <p:spPr>
          <a:xfrm>
            <a:off x="7087665" y="1095190"/>
            <a:ext cx="289969" cy="739273"/>
          </a:xfrm>
          <a:prstGeom prst="chevron">
            <a:avLst/>
          </a:prstGeom>
          <a:gradFill>
            <a:gsLst>
              <a:gs pos="100000">
                <a:srgbClr val="FFC000"/>
              </a:gs>
              <a:gs pos="0">
                <a:srgbClr val="B5C7E7"/>
              </a:gs>
              <a:gs pos="0">
                <a:srgbClr val="F4FEFE"/>
              </a:gs>
              <a:gs pos="0">
                <a:schemeClr val="accent1">
                  <a:lumMod val="45000"/>
                  <a:lumOff val="55000"/>
                </a:schemeClr>
              </a:gs>
              <a:gs pos="0">
                <a:srgbClr val="FFC000"/>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xmlns="" id="{100D047D-45DB-4245-BD71-75DAA6DDA744}"/>
              </a:ext>
            </a:extLst>
          </p:cNvPr>
          <p:cNvSpPr txBox="1"/>
          <p:nvPr/>
        </p:nvSpPr>
        <p:spPr>
          <a:xfrm>
            <a:off x="4563552" y="1251573"/>
            <a:ext cx="2350617" cy="461665"/>
          </a:xfrm>
          <a:prstGeom prst="rect">
            <a:avLst/>
          </a:prstGeom>
          <a:noFill/>
          <a:ln>
            <a:noFill/>
          </a:ln>
        </p:spPr>
        <p:txBody>
          <a:bodyPr wrap="square" rtlCol="0">
            <a:spAutoFit/>
          </a:bodyPr>
          <a:lstStyle/>
          <a:p>
            <a:r>
              <a:rPr lang="vi-VN" sz="2400" b="1" dirty="0">
                <a:solidFill>
                  <a:schemeClr val="bg1"/>
                </a:solidFill>
              </a:rPr>
              <a:t>Kinh tế số</a:t>
            </a:r>
            <a:endParaRPr lang="en-US" sz="2400" b="1" dirty="0"/>
          </a:p>
        </p:txBody>
      </p:sp>
      <p:sp>
        <p:nvSpPr>
          <p:cNvPr id="23" name="TextBox 22">
            <a:extLst>
              <a:ext uri="{FF2B5EF4-FFF2-40B4-BE49-F238E27FC236}">
                <a16:creationId xmlns:a16="http://schemas.microsoft.com/office/drawing/2014/main" xmlns="" id="{A06B1B38-7BB9-4433-9707-5834C64C5EEB}"/>
              </a:ext>
            </a:extLst>
          </p:cNvPr>
          <p:cNvSpPr txBox="1"/>
          <p:nvPr/>
        </p:nvSpPr>
        <p:spPr>
          <a:xfrm>
            <a:off x="8531976" y="1272016"/>
            <a:ext cx="2350617" cy="461665"/>
          </a:xfrm>
          <a:prstGeom prst="rect">
            <a:avLst/>
          </a:prstGeom>
          <a:noFill/>
          <a:ln>
            <a:noFill/>
          </a:ln>
        </p:spPr>
        <p:txBody>
          <a:bodyPr wrap="square" rtlCol="0">
            <a:spAutoFit/>
          </a:bodyPr>
          <a:lstStyle/>
          <a:p>
            <a:r>
              <a:rPr lang="vi-VN" sz="2400" b="1" dirty="0">
                <a:solidFill>
                  <a:schemeClr val="bg1"/>
                </a:solidFill>
              </a:rPr>
              <a:t>Xã hội số</a:t>
            </a:r>
            <a:endParaRPr lang="en-US" sz="2400" b="1" dirty="0"/>
          </a:p>
        </p:txBody>
      </p:sp>
      <p:grpSp>
        <p:nvGrpSpPr>
          <p:cNvPr id="2" name="Group 1">
            <a:extLst>
              <a:ext uri="{FF2B5EF4-FFF2-40B4-BE49-F238E27FC236}">
                <a16:creationId xmlns:a16="http://schemas.microsoft.com/office/drawing/2014/main" xmlns="" id="{B221C76F-20FC-4C6C-860C-B7B2220E3C5F}"/>
              </a:ext>
            </a:extLst>
          </p:cNvPr>
          <p:cNvGrpSpPr/>
          <p:nvPr/>
        </p:nvGrpSpPr>
        <p:grpSpPr>
          <a:xfrm>
            <a:off x="559391" y="935037"/>
            <a:ext cx="3144706" cy="4939199"/>
            <a:chOff x="559391" y="935037"/>
            <a:chExt cx="3144706" cy="4939199"/>
          </a:xfrm>
        </p:grpSpPr>
        <p:sp>
          <p:nvSpPr>
            <p:cNvPr id="15" name="Rectangle: Diagonal Corners Rounded 14">
              <a:extLst>
                <a:ext uri="{FF2B5EF4-FFF2-40B4-BE49-F238E27FC236}">
                  <a16:creationId xmlns:a16="http://schemas.microsoft.com/office/drawing/2014/main" xmlns="" id="{D9673CC4-6B03-4E48-AB76-201592F25919}"/>
                </a:ext>
              </a:extLst>
            </p:cNvPr>
            <p:cNvSpPr/>
            <p:nvPr/>
          </p:nvSpPr>
          <p:spPr>
            <a:xfrm flipH="1">
              <a:off x="651250" y="1022756"/>
              <a:ext cx="3052847" cy="4851480"/>
            </a:xfrm>
            <a:prstGeom prst="round2DiagRect">
              <a:avLst>
                <a:gd name="adj1" fmla="val 10394"/>
                <a:gd name="adj2" fmla="val 0"/>
              </a:avLst>
            </a:prstGeom>
            <a:gradFill>
              <a:gsLst>
                <a:gs pos="100000">
                  <a:srgbClr val="00FFFF"/>
                </a:gs>
                <a:gs pos="51000">
                  <a:srgbClr val="0066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xmlns="" id="{FB8094CD-155A-4FA7-908C-4E479E84422C}"/>
                </a:ext>
              </a:extLst>
            </p:cNvPr>
            <p:cNvSpPr/>
            <p:nvPr/>
          </p:nvSpPr>
          <p:spPr>
            <a:xfrm flipH="1">
              <a:off x="559391" y="935037"/>
              <a:ext cx="3052847" cy="4851480"/>
            </a:xfrm>
            <a:custGeom>
              <a:avLst/>
              <a:gdLst>
                <a:gd name="connsiteX0" fmla="*/ 2581275 w 2581275"/>
                <a:gd name="connsiteY0" fmla="*/ 0 h 4000500"/>
                <a:gd name="connsiteX1" fmla="*/ 268298 w 2581275"/>
                <a:gd name="connsiteY1" fmla="*/ 0 h 4000500"/>
                <a:gd name="connsiteX2" fmla="*/ 0 w 2581275"/>
                <a:gd name="connsiteY2" fmla="*/ 268298 h 4000500"/>
                <a:gd name="connsiteX3" fmla="*/ 0 w 2581275"/>
                <a:gd name="connsiteY3" fmla="*/ 4000500 h 4000500"/>
                <a:gd name="connsiteX4" fmla="*/ 2312977 w 2581275"/>
                <a:gd name="connsiteY4" fmla="*/ 4000500 h 4000500"/>
                <a:gd name="connsiteX5" fmla="*/ 2581275 w 2581275"/>
                <a:gd name="connsiteY5" fmla="*/ 3732202 h 4000500"/>
                <a:gd name="connsiteX6" fmla="*/ 2581275 w 2581275"/>
                <a:gd name="connsiteY6" fmla="*/ 771525 h 4000500"/>
                <a:gd name="connsiteX7" fmla="*/ 804861 w 2581275"/>
                <a:gd name="connsiteY7" fmla="*/ 771526 h 4000500"/>
                <a:gd name="connsiteX8" fmla="*/ 466723 w 2581275"/>
                <a:gd name="connsiteY8" fmla="*/ 433388 h 4000500"/>
                <a:gd name="connsiteX9" fmla="*/ 466722 w 2581275"/>
                <a:gd name="connsiteY9" fmla="*/ 433388 h 4000500"/>
                <a:gd name="connsiteX10" fmla="*/ 804860 w 2581275"/>
                <a:gd name="connsiteY10" fmla="*/ 95250 h 4000500"/>
                <a:gd name="connsiteX11" fmla="*/ 2581275 w 2581275"/>
                <a:gd name="connsiteY11" fmla="*/ 95250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1275" h="4000500">
                  <a:moveTo>
                    <a:pt x="2581275" y="0"/>
                  </a:moveTo>
                  <a:lnTo>
                    <a:pt x="268298" y="0"/>
                  </a:lnTo>
                  <a:cubicBezTo>
                    <a:pt x="120121" y="0"/>
                    <a:pt x="0" y="120121"/>
                    <a:pt x="0" y="268298"/>
                  </a:cubicBezTo>
                  <a:lnTo>
                    <a:pt x="0" y="4000500"/>
                  </a:lnTo>
                  <a:lnTo>
                    <a:pt x="2312977" y="4000500"/>
                  </a:lnTo>
                  <a:cubicBezTo>
                    <a:pt x="2461154" y="4000500"/>
                    <a:pt x="2581275" y="3880379"/>
                    <a:pt x="2581275" y="3732202"/>
                  </a:cubicBezTo>
                  <a:lnTo>
                    <a:pt x="2581275" y="771525"/>
                  </a:lnTo>
                  <a:lnTo>
                    <a:pt x="804861" y="771526"/>
                  </a:lnTo>
                  <a:cubicBezTo>
                    <a:pt x="618113" y="771526"/>
                    <a:pt x="466723" y="620136"/>
                    <a:pt x="466723" y="433388"/>
                  </a:cubicBezTo>
                  <a:lnTo>
                    <a:pt x="466722" y="433388"/>
                  </a:lnTo>
                  <a:cubicBezTo>
                    <a:pt x="466722" y="246640"/>
                    <a:pt x="618112" y="95250"/>
                    <a:pt x="804860" y="95250"/>
                  </a:cubicBezTo>
                  <a:lnTo>
                    <a:pt x="2581275" y="95250"/>
                  </a:lnTo>
                  <a:close/>
                </a:path>
              </a:pathLst>
            </a:custGeom>
            <a:solidFill>
              <a:schemeClr val="bg1">
                <a:lumMod val="95000"/>
              </a:schemeClr>
            </a:solidFill>
            <a:ln>
              <a:noFill/>
            </a:ln>
            <a:effectLst>
              <a:outerShdw blurRad="139700" dist="76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Arrow: Chevron 16">
              <a:extLst>
                <a:ext uri="{FF2B5EF4-FFF2-40B4-BE49-F238E27FC236}">
                  <a16:creationId xmlns:a16="http://schemas.microsoft.com/office/drawing/2014/main" xmlns="" id="{2C9B4B1D-CE49-48E8-ADA2-FDE20849C911}"/>
                </a:ext>
              </a:extLst>
            </p:cNvPr>
            <p:cNvSpPr/>
            <p:nvPr/>
          </p:nvSpPr>
          <p:spPr>
            <a:xfrm>
              <a:off x="3182595" y="1104715"/>
              <a:ext cx="287256" cy="739273"/>
            </a:xfrm>
            <a:prstGeom prst="chevron">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xmlns="" id="{DCDBAC4D-5E93-4150-88F4-FB6796323BEE}"/>
                </a:ext>
              </a:extLst>
            </p:cNvPr>
            <p:cNvSpPr txBox="1"/>
            <p:nvPr/>
          </p:nvSpPr>
          <p:spPr>
            <a:xfrm>
              <a:off x="653204" y="1248373"/>
              <a:ext cx="2328624" cy="461665"/>
            </a:xfrm>
            <a:prstGeom prst="rect">
              <a:avLst/>
            </a:prstGeom>
            <a:noFill/>
            <a:ln>
              <a:noFill/>
            </a:ln>
          </p:spPr>
          <p:txBody>
            <a:bodyPr wrap="square" rtlCol="0">
              <a:spAutoFit/>
            </a:bodyPr>
            <a:lstStyle/>
            <a:p>
              <a:r>
                <a:rPr lang="vi-VN" sz="2400" b="1" dirty="0">
                  <a:solidFill>
                    <a:schemeClr val="bg1"/>
                  </a:solidFill>
                </a:rPr>
                <a:t>Chính phủ số</a:t>
              </a:r>
              <a:endParaRPr lang="en-US" sz="2400" b="1" dirty="0"/>
            </a:p>
          </p:txBody>
        </p:sp>
        <p:sp>
          <p:nvSpPr>
            <p:cNvPr id="28" name="TextBox 27">
              <a:extLst>
                <a:ext uri="{FF2B5EF4-FFF2-40B4-BE49-F238E27FC236}">
                  <a16:creationId xmlns:a16="http://schemas.microsoft.com/office/drawing/2014/main" xmlns="" id="{11679E32-BF61-4ED7-A764-EDC2B1C289A6}"/>
                </a:ext>
              </a:extLst>
            </p:cNvPr>
            <p:cNvSpPr txBox="1"/>
            <p:nvPr/>
          </p:nvSpPr>
          <p:spPr>
            <a:xfrm>
              <a:off x="579850" y="2061984"/>
              <a:ext cx="2978220" cy="3046988"/>
            </a:xfrm>
            <a:prstGeom prst="rect">
              <a:avLst/>
            </a:prstGeom>
            <a:noFill/>
          </p:spPr>
          <p:txBody>
            <a:bodyPr wrap="square" rtlCol="0">
              <a:spAutoFit/>
            </a:bodyPr>
            <a:lstStyle/>
            <a:p>
              <a:pPr algn="ctr"/>
              <a:r>
                <a:rPr lang="vi-VN" sz="2400" dirty="0">
                  <a:ea typeface="Roboto" panose="02000000000000000000" pitchFamily="2" charset="0"/>
                </a:rPr>
                <a:t>Đưa toàn bộ hoạt động của mình lên môi trường số, đổi mới mô hình hoạt động, thay đổi cách thức cung cấp dịch vụ dựa trên công nghệ số và dữ liệu</a:t>
              </a:r>
              <a:endParaRPr lang="en-US" sz="2400" dirty="0">
                <a:ea typeface="Roboto" panose="02000000000000000000" pitchFamily="2" charset="0"/>
              </a:endParaRPr>
            </a:p>
          </p:txBody>
        </p:sp>
      </p:grpSp>
      <p:sp>
        <p:nvSpPr>
          <p:cNvPr id="29" name="TextBox 28">
            <a:extLst>
              <a:ext uri="{FF2B5EF4-FFF2-40B4-BE49-F238E27FC236}">
                <a16:creationId xmlns:a16="http://schemas.microsoft.com/office/drawing/2014/main" xmlns="" id="{3FBB54DC-4873-49D0-A833-65D4F47A2C1D}"/>
              </a:ext>
            </a:extLst>
          </p:cNvPr>
          <p:cNvSpPr txBox="1"/>
          <p:nvPr/>
        </p:nvSpPr>
        <p:spPr>
          <a:xfrm>
            <a:off x="4517677" y="2083723"/>
            <a:ext cx="3006348" cy="1938992"/>
          </a:xfrm>
          <a:prstGeom prst="rect">
            <a:avLst/>
          </a:prstGeom>
          <a:noFill/>
        </p:spPr>
        <p:txBody>
          <a:bodyPr wrap="square" rtlCol="0">
            <a:spAutoFit/>
          </a:bodyPr>
          <a:lstStyle/>
          <a:p>
            <a:pPr algn="ctr"/>
            <a:r>
              <a:rPr lang="vi-VN" sz="2400" dirty="0">
                <a:ea typeface="Roboto" panose="02000000000000000000" pitchFamily="2" charset="0"/>
              </a:rPr>
              <a:t>Bao gồm tất các lĩnh vực và nền kinh tế vận hành dựa trên nền tảng công      nghệ số</a:t>
            </a:r>
            <a:endParaRPr lang="en-US" sz="2400" dirty="0">
              <a:ea typeface="Roboto" panose="02000000000000000000" pitchFamily="2" charset="0"/>
            </a:endParaRPr>
          </a:p>
        </p:txBody>
      </p:sp>
      <p:sp>
        <p:nvSpPr>
          <p:cNvPr id="30" name="TextBox 29">
            <a:extLst>
              <a:ext uri="{FF2B5EF4-FFF2-40B4-BE49-F238E27FC236}">
                <a16:creationId xmlns:a16="http://schemas.microsoft.com/office/drawing/2014/main" xmlns="" id="{369E2ECB-199A-4C98-AC5D-B7DA099C15DB}"/>
              </a:ext>
            </a:extLst>
          </p:cNvPr>
          <p:cNvSpPr txBox="1"/>
          <p:nvPr/>
        </p:nvSpPr>
        <p:spPr>
          <a:xfrm>
            <a:off x="8484633" y="2102773"/>
            <a:ext cx="3006348" cy="2308324"/>
          </a:xfrm>
          <a:prstGeom prst="rect">
            <a:avLst/>
          </a:prstGeom>
          <a:noFill/>
        </p:spPr>
        <p:txBody>
          <a:bodyPr wrap="square" rtlCol="0">
            <a:spAutoFit/>
          </a:bodyPr>
          <a:lstStyle/>
          <a:p>
            <a:pPr algn="ctr"/>
            <a:r>
              <a:rPr lang="vi-VN" sz="2400" dirty="0">
                <a:ea typeface="Roboto" panose="02000000000000000000" pitchFamily="2" charset="0"/>
              </a:rPr>
              <a:t> Là kết quả phản ánh của xã hội hiện đại dựa trên công nghệ số để nâng cao chất lượng cuộc sống của người dân</a:t>
            </a:r>
            <a:endParaRPr lang="en-US" sz="2400" dirty="0">
              <a:ea typeface="Roboto" panose="02000000000000000000" pitchFamily="2" charset="0"/>
            </a:endParaRPr>
          </a:p>
        </p:txBody>
      </p:sp>
      <p:sp>
        <p:nvSpPr>
          <p:cNvPr id="24" name="TextBox 23">
            <a:extLst>
              <a:ext uri="{FF2B5EF4-FFF2-40B4-BE49-F238E27FC236}">
                <a16:creationId xmlns:a16="http://schemas.microsoft.com/office/drawing/2014/main" xmlns="" id="{E95BCF58-45C7-4BCC-918E-D48194108CAB}"/>
              </a:ext>
            </a:extLst>
          </p:cNvPr>
          <p:cNvSpPr txBox="1"/>
          <p:nvPr/>
        </p:nvSpPr>
        <p:spPr>
          <a:xfrm>
            <a:off x="3200082" y="6083968"/>
            <a:ext cx="10810550" cy="984885"/>
          </a:xfrm>
          <a:prstGeom prst="rect">
            <a:avLst/>
          </a:prstGeom>
          <a:noFill/>
        </p:spPr>
        <p:txBody>
          <a:bodyPr wrap="square" rtlCol="0">
            <a:spAutoFit/>
          </a:bodyPr>
          <a:lstStyle/>
          <a:p>
            <a:r>
              <a:rPr lang="vi-VN" sz="2900" b="1" dirty="0">
                <a:effectLst>
                  <a:outerShdw blurRad="38100" dist="38100" dir="2700000" algn="tl">
                    <a:srgbClr val="000000">
                      <a:alpha val="43137"/>
                    </a:srgbClr>
                  </a:outerShdw>
                </a:effectLst>
              </a:rPr>
              <a:t>XÉT VỀ MÔ HÌNH TRIỂN KHAI</a:t>
            </a:r>
          </a:p>
          <a:p>
            <a:endParaRPr lang="en-US" sz="2900" b="1" dirty="0">
              <a:solidFill>
                <a:srgbClr val="0066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002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inVertical)">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2" grpId="0"/>
      <p:bldP spid="23" grpId="0"/>
      <p:bldP spid="29" grpId="0"/>
      <p:bldP spid="30"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8EFDE4EA-9923-4717-8F83-FD4D88E2A5EC}"/>
              </a:ext>
            </a:extLst>
          </p:cNvPr>
          <p:cNvGrpSpPr/>
          <p:nvPr/>
        </p:nvGrpSpPr>
        <p:grpSpPr>
          <a:xfrm>
            <a:off x="1006475" y="1152525"/>
            <a:ext cx="10655196" cy="2162175"/>
            <a:chOff x="1092200" y="893763"/>
            <a:chExt cx="10147300" cy="2500312"/>
          </a:xfrm>
        </p:grpSpPr>
        <p:sp>
          <p:nvSpPr>
            <p:cNvPr id="4" name="Rectangle: Diagonal Corners Rounded 3">
              <a:extLst>
                <a:ext uri="{FF2B5EF4-FFF2-40B4-BE49-F238E27FC236}">
                  <a16:creationId xmlns:a16="http://schemas.microsoft.com/office/drawing/2014/main" xmlns="" id="{CB0094D9-18C8-4397-87AD-148BF0A6BE5B}"/>
                </a:ext>
              </a:extLst>
            </p:cNvPr>
            <p:cNvSpPr/>
            <p:nvPr/>
          </p:nvSpPr>
          <p:spPr>
            <a:xfrm>
              <a:off x="1092200" y="893763"/>
              <a:ext cx="10147300" cy="2500312"/>
            </a:xfrm>
            <a:prstGeom prst="round2Diag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Diagonal Corners Rounded 4">
              <a:extLst>
                <a:ext uri="{FF2B5EF4-FFF2-40B4-BE49-F238E27FC236}">
                  <a16:creationId xmlns:a16="http://schemas.microsoft.com/office/drawing/2014/main" xmlns="" id="{81F5822B-86F2-4689-A467-963576A9B04A}"/>
                </a:ext>
              </a:extLst>
            </p:cNvPr>
            <p:cNvSpPr/>
            <p:nvPr/>
          </p:nvSpPr>
          <p:spPr>
            <a:xfrm>
              <a:off x="1257300" y="1038225"/>
              <a:ext cx="9880600" cy="2219325"/>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xmlns="" id="{BF6C01CA-1D47-41FD-90E8-0AB5261ADFB2}"/>
                </a:ext>
              </a:extLst>
            </p:cNvPr>
            <p:cNvSpPr/>
            <p:nvPr/>
          </p:nvSpPr>
          <p:spPr>
            <a:xfrm>
              <a:off x="1219200" y="1038225"/>
              <a:ext cx="9880600" cy="2219325"/>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xmlns="" id="{2A988C30-F87B-448C-9BD6-5EC469D839F6}"/>
              </a:ext>
            </a:extLst>
          </p:cNvPr>
          <p:cNvSpPr txBox="1"/>
          <p:nvPr/>
        </p:nvSpPr>
        <p:spPr>
          <a:xfrm>
            <a:off x="1377949" y="1401994"/>
            <a:ext cx="10283722" cy="1690206"/>
          </a:xfrm>
          <a:prstGeom prst="rect">
            <a:avLst/>
          </a:prstGeom>
          <a:noFill/>
        </p:spPr>
        <p:txBody>
          <a:bodyPr wrap="square" rtlCol="0">
            <a:spAutoFit/>
          </a:bodyPr>
          <a:lstStyle/>
          <a:p>
            <a:pPr>
              <a:lnSpc>
                <a:spcPts val="3800"/>
              </a:lnSpc>
              <a:spcBef>
                <a:spcPts val="1200"/>
              </a:spcBef>
              <a:spcAft>
                <a:spcPts val="1200"/>
              </a:spcAft>
            </a:pPr>
            <a:r>
              <a:rPr lang="vi-VN" sz="2800" b="1" dirty="0">
                <a:solidFill>
                  <a:srgbClr val="FFFF00"/>
                </a:solidFill>
                <a:ea typeface="Adobe Gothic Std B" panose="020B0800000000000000" pitchFamily="34" charset="-128"/>
              </a:rPr>
              <a:t>“Thực hiện chuyển đổi số quốc gia, phát triển kinh tế số trên nền tảng khoa học và công nghệ, đổi mới sáng tạo”</a:t>
            </a:r>
          </a:p>
          <a:p>
            <a:pPr>
              <a:spcBef>
                <a:spcPts val="300"/>
              </a:spcBef>
              <a:spcAft>
                <a:spcPts val="300"/>
              </a:spcAft>
            </a:pPr>
            <a:r>
              <a:rPr lang="vi-VN" sz="2300" dirty="0">
                <a:solidFill>
                  <a:srgbClr val="FFFF00"/>
                </a:solidFill>
                <a:latin typeface="+mj-lt"/>
                <a:ea typeface="Adobe Gothic Std B" panose="020B0800000000000000" pitchFamily="34" charset="-128"/>
              </a:rPr>
              <a:t>				</a:t>
            </a:r>
            <a:r>
              <a:rPr lang="vi-VN" sz="2300" dirty="0">
                <a:solidFill>
                  <a:srgbClr val="FFFF00"/>
                </a:solidFill>
                <a:ea typeface="Adobe Gothic Std B" panose="020B0800000000000000" pitchFamily="34" charset="-128"/>
              </a:rPr>
              <a:t>		</a:t>
            </a:r>
            <a:r>
              <a:rPr lang="vi-VN" sz="2800" i="1" dirty="0">
                <a:solidFill>
                  <a:srgbClr val="FFFF00"/>
                </a:solidFill>
                <a:ea typeface="Adobe Gothic Std B" panose="020B0800000000000000" pitchFamily="34" charset="-128"/>
              </a:rPr>
              <a:t>(Văn kiện Đại hội XIII)</a:t>
            </a:r>
            <a:endParaRPr lang="en-US" sz="2300" i="1" dirty="0">
              <a:solidFill>
                <a:srgbClr val="FFFF00"/>
              </a:solidFill>
              <a:ea typeface="Adobe Gothic Std B" panose="020B0800000000000000" pitchFamily="34" charset="-128"/>
            </a:endParaRPr>
          </a:p>
        </p:txBody>
      </p:sp>
      <p:grpSp>
        <p:nvGrpSpPr>
          <p:cNvPr id="14" name="Group 13">
            <a:extLst>
              <a:ext uri="{FF2B5EF4-FFF2-40B4-BE49-F238E27FC236}">
                <a16:creationId xmlns:a16="http://schemas.microsoft.com/office/drawing/2014/main" xmlns="" id="{FA3DD426-AEEB-46E6-A72F-83F20D33EC01}"/>
              </a:ext>
            </a:extLst>
          </p:cNvPr>
          <p:cNvGrpSpPr/>
          <p:nvPr/>
        </p:nvGrpSpPr>
        <p:grpSpPr>
          <a:xfrm>
            <a:off x="955675" y="3663950"/>
            <a:ext cx="10705996" cy="2536825"/>
            <a:chOff x="1092200" y="893763"/>
            <a:chExt cx="10147300" cy="2500312"/>
          </a:xfrm>
        </p:grpSpPr>
        <p:sp>
          <p:nvSpPr>
            <p:cNvPr id="15" name="Rectangle: Diagonal Corners Rounded 14">
              <a:extLst>
                <a:ext uri="{FF2B5EF4-FFF2-40B4-BE49-F238E27FC236}">
                  <a16:creationId xmlns:a16="http://schemas.microsoft.com/office/drawing/2014/main" xmlns="" id="{B63C3B4F-5BFF-4EED-A203-84320DFCFC19}"/>
                </a:ext>
              </a:extLst>
            </p:cNvPr>
            <p:cNvSpPr/>
            <p:nvPr/>
          </p:nvSpPr>
          <p:spPr>
            <a:xfrm>
              <a:off x="1092200" y="893763"/>
              <a:ext cx="10147300" cy="2500312"/>
            </a:xfrm>
            <a:prstGeom prst="round2Diag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Diagonal Corners Rounded 15">
              <a:extLst>
                <a:ext uri="{FF2B5EF4-FFF2-40B4-BE49-F238E27FC236}">
                  <a16:creationId xmlns:a16="http://schemas.microsoft.com/office/drawing/2014/main" xmlns="" id="{F8BDFBF2-73B1-484F-9016-DE97F82A836F}"/>
                </a:ext>
              </a:extLst>
            </p:cNvPr>
            <p:cNvSpPr/>
            <p:nvPr/>
          </p:nvSpPr>
          <p:spPr>
            <a:xfrm>
              <a:off x="1257300" y="1038225"/>
              <a:ext cx="9880600" cy="2219325"/>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Diagonal Corners Rounded 16">
              <a:extLst>
                <a:ext uri="{FF2B5EF4-FFF2-40B4-BE49-F238E27FC236}">
                  <a16:creationId xmlns:a16="http://schemas.microsoft.com/office/drawing/2014/main" xmlns="" id="{ED9CC339-A238-4AED-BB2A-2FA96AF1AE5B}"/>
                </a:ext>
              </a:extLst>
            </p:cNvPr>
            <p:cNvSpPr/>
            <p:nvPr/>
          </p:nvSpPr>
          <p:spPr>
            <a:xfrm>
              <a:off x="1219200" y="1038225"/>
              <a:ext cx="9880600" cy="2219325"/>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xmlns="" id="{943B4150-CB17-49CF-B85A-61AFF4721798}"/>
              </a:ext>
            </a:extLst>
          </p:cNvPr>
          <p:cNvSpPr txBox="1"/>
          <p:nvPr/>
        </p:nvSpPr>
        <p:spPr>
          <a:xfrm>
            <a:off x="1265115" y="3928911"/>
            <a:ext cx="9971209" cy="2062103"/>
          </a:xfrm>
          <a:prstGeom prst="rect">
            <a:avLst/>
          </a:prstGeom>
          <a:noFill/>
        </p:spPr>
        <p:txBody>
          <a:bodyPr wrap="square" rtlCol="0">
            <a:spAutoFit/>
          </a:bodyPr>
          <a:lstStyle/>
          <a:p>
            <a:pPr>
              <a:lnSpc>
                <a:spcPts val="3700"/>
              </a:lnSpc>
            </a:pPr>
            <a:r>
              <a:rPr lang="vi-VN" sz="2800" b="1" dirty="0">
                <a:solidFill>
                  <a:srgbClr val="FFFF00"/>
                </a:solidFill>
                <a:ea typeface="Adobe Gothic Std B" panose="020B0800000000000000" pitchFamily="34" charset="-128"/>
              </a:rPr>
              <a:t>“Chú trọng phát triển hạ tầng thông tin, viễn thông, tạo nền tảng chuyển đổi số quốc gia, từng bước phát triển kinh tế số, xã hội số” </a:t>
            </a:r>
          </a:p>
          <a:p>
            <a:pPr>
              <a:spcBef>
                <a:spcPts val="900"/>
              </a:spcBef>
              <a:spcAft>
                <a:spcPts val="900"/>
              </a:spcAft>
            </a:pPr>
            <a:r>
              <a:rPr lang="vi-VN" sz="2800" i="1" dirty="0">
                <a:solidFill>
                  <a:srgbClr val="FFFF00"/>
                </a:solidFill>
                <a:ea typeface="Adobe Gothic Std B" panose="020B0800000000000000" pitchFamily="34" charset="-128"/>
              </a:rPr>
              <a:t>						 (Văn kiện Đại hội XIII)</a:t>
            </a:r>
            <a:endParaRPr lang="en-US" sz="2800" i="1" dirty="0">
              <a:solidFill>
                <a:srgbClr val="FFFF00"/>
              </a:solidFill>
              <a:ea typeface="Adobe Gothic Std B" panose="020B0800000000000000" pitchFamily="34" charset="-128"/>
            </a:endParaRPr>
          </a:p>
        </p:txBody>
      </p:sp>
    </p:spTree>
    <p:extLst>
      <p:ext uri="{BB962C8B-B14F-4D97-AF65-F5344CB8AC3E}">
        <p14:creationId xmlns:p14="http://schemas.microsoft.com/office/powerpoint/2010/main" val="36374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c 12">
            <a:extLst>
              <a:ext uri="{FF2B5EF4-FFF2-40B4-BE49-F238E27FC236}">
                <a16:creationId xmlns:a16="http://schemas.microsoft.com/office/drawing/2014/main" xmlns="" id="{8D74F535-5EDB-4AF4-8F00-BCDD73BD7CF2}"/>
              </a:ext>
            </a:extLst>
          </p:cNvPr>
          <p:cNvSpPr/>
          <p:nvPr/>
        </p:nvSpPr>
        <p:spPr>
          <a:xfrm>
            <a:off x="3460159" y="4034393"/>
            <a:ext cx="5566292" cy="5672206"/>
          </a:xfrm>
          <a:prstGeom prst="arc">
            <a:avLst>
              <a:gd name="adj1" fmla="val 13713516"/>
              <a:gd name="adj2" fmla="val 16060559"/>
            </a:avLst>
          </a:prstGeom>
          <a:ln w="190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a:extLst>
              <a:ext uri="{FF2B5EF4-FFF2-40B4-BE49-F238E27FC236}">
                <a16:creationId xmlns:a16="http://schemas.microsoft.com/office/drawing/2014/main" xmlns="" id="{95384054-1F82-48BA-9A53-6B221354AB04}"/>
              </a:ext>
            </a:extLst>
          </p:cNvPr>
          <p:cNvSpPr/>
          <p:nvPr/>
        </p:nvSpPr>
        <p:spPr>
          <a:xfrm>
            <a:off x="3460159" y="4034393"/>
            <a:ext cx="5566292" cy="5672206"/>
          </a:xfrm>
          <a:prstGeom prst="arc">
            <a:avLst>
              <a:gd name="adj1" fmla="val 16326700"/>
              <a:gd name="adj2" fmla="val 18834129"/>
            </a:avLst>
          </a:prstGeom>
          <a:ln w="190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xmlns="" id="{4BF5DC4B-D10B-4E1C-B4F5-6728E1D47BF1}"/>
              </a:ext>
            </a:extLst>
          </p:cNvPr>
          <p:cNvSpPr/>
          <p:nvPr/>
        </p:nvSpPr>
        <p:spPr>
          <a:xfrm>
            <a:off x="3471487" y="4032192"/>
            <a:ext cx="5566292" cy="5672206"/>
          </a:xfrm>
          <a:prstGeom prst="arc">
            <a:avLst>
              <a:gd name="adj1" fmla="val 19113313"/>
              <a:gd name="adj2" fmla="val 21063838"/>
            </a:avLst>
          </a:prstGeom>
          <a:ln w="190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xmlns="" id="{797E9CF7-CB57-4001-A973-DC085A6113BC}"/>
              </a:ext>
            </a:extLst>
          </p:cNvPr>
          <p:cNvSpPr/>
          <p:nvPr/>
        </p:nvSpPr>
        <p:spPr>
          <a:xfrm>
            <a:off x="3482814" y="4022860"/>
            <a:ext cx="5566292" cy="5672206"/>
          </a:xfrm>
          <a:prstGeom prst="arc">
            <a:avLst>
              <a:gd name="adj1" fmla="val 11475389"/>
              <a:gd name="adj2" fmla="val 13395649"/>
            </a:avLst>
          </a:prstGeom>
          <a:ln w="1905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17">
            <a:extLst>
              <a:ext uri="{FF2B5EF4-FFF2-40B4-BE49-F238E27FC236}">
                <a16:creationId xmlns:a16="http://schemas.microsoft.com/office/drawing/2014/main" xmlns="" id="{ACFD2E9C-2C9E-4A35-A8D0-0454D293AAD7}"/>
              </a:ext>
            </a:extLst>
          </p:cNvPr>
          <p:cNvSpPr/>
          <p:nvPr/>
        </p:nvSpPr>
        <p:spPr>
          <a:xfrm>
            <a:off x="4214715" y="4771052"/>
            <a:ext cx="149290" cy="14929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41D6FF9D-ECDD-4339-AA18-A9A952D68C06}"/>
              </a:ext>
            </a:extLst>
          </p:cNvPr>
          <p:cNvSpPr/>
          <p:nvPr/>
        </p:nvSpPr>
        <p:spPr>
          <a:xfrm>
            <a:off x="6159329" y="3964675"/>
            <a:ext cx="149290" cy="14929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5A53ABB4-DA7A-4C64-9C10-461AF696B139}"/>
              </a:ext>
            </a:extLst>
          </p:cNvPr>
          <p:cNvSpPr/>
          <p:nvPr/>
        </p:nvSpPr>
        <p:spPr>
          <a:xfrm>
            <a:off x="8187182" y="4855028"/>
            <a:ext cx="149290" cy="14929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xmlns="" id="{CC9E51D7-6423-4CAA-9243-27C32AC1AD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6952" y="3196608"/>
            <a:ext cx="2025829" cy="1776357"/>
          </a:xfrm>
          <a:prstGeom prst="rect">
            <a:avLst/>
          </a:prstGeom>
        </p:spPr>
      </p:pic>
      <p:pic>
        <p:nvPicPr>
          <p:cNvPr id="24" name="Picture 23">
            <a:extLst>
              <a:ext uri="{FF2B5EF4-FFF2-40B4-BE49-F238E27FC236}">
                <a16:creationId xmlns:a16="http://schemas.microsoft.com/office/drawing/2014/main" xmlns="" id="{9E88F866-7570-4C74-96C7-8F664461F9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5863" y="2069131"/>
            <a:ext cx="2594922" cy="1988852"/>
          </a:xfrm>
          <a:prstGeom prst="rect">
            <a:avLst/>
          </a:prstGeom>
        </p:spPr>
      </p:pic>
      <p:pic>
        <p:nvPicPr>
          <p:cNvPr id="26" name="Picture 25">
            <a:extLst>
              <a:ext uri="{FF2B5EF4-FFF2-40B4-BE49-F238E27FC236}">
                <a16:creationId xmlns:a16="http://schemas.microsoft.com/office/drawing/2014/main" xmlns="" id="{35694EB4-84B4-4EA1-AC94-0036563FB3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8301" y="3039735"/>
            <a:ext cx="2177734" cy="1875271"/>
          </a:xfrm>
          <a:prstGeom prst="rect">
            <a:avLst/>
          </a:prstGeom>
        </p:spPr>
      </p:pic>
      <p:sp>
        <p:nvSpPr>
          <p:cNvPr id="27" name="TextBox 26">
            <a:extLst>
              <a:ext uri="{FF2B5EF4-FFF2-40B4-BE49-F238E27FC236}">
                <a16:creationId xmlns:a16="http://schemas.microsoft.com/office/drawing/2014/main" xmlns="" id="{5B529766-6414-4288-8677-90D69338AFB3}"/>
              </a:ext>
            </a:extLst>
          </p:cNvPr>
          <p:cNvSpPr txBox="1"/>
          <p:nvPr/>
        </p:nvSpPr>
        <p:spPr>
          <a:xfrm>
            <a:off x="850335" y="2578070"/>
            <a:ext cx="2371195" cy="523220"/>
          </a:xfrm>
          <a:prstGeom prst="rect">
            <a:avLst/>
          </a:prstGeom>
          <a:noFill/>
        </p:spPr>
        <p:txBody>
          <a:bodyPr wrap="square" rtlCol="0">
            <a:spAutoFit/>
          </a:bodyPr>
          <a:lstStyle/>
          <a:p>
            <a:pPr algn="ctr"/>
            <a:r>
              <a:rPr lang="vi-VN" sz="2800" b="1" dirty="0"/>
              <a:t>Kinh tế số</a:t>
            </a:r>
            <a:endParaRPr lang="en-US" sz="2800" b="1" dirty="0"/>
          </a:p>
        </p:txBody>
      </p:sp>
      <p:sp>
        <p:nvSpPr>
          <p:cNvPr id="28" name="TextBox 27">
            <a:extLst>
              <a:ext uri="{FF2B5EF4-FFF2-40B4-BE49-F238E27FC236}">
                <a16:creationId xmlns:a16="http://schemas.microsoft.com/office/drawing/2014/main" xmlns="" id="{D0AA3D3A-4B3B-4116-B466-16856CB79DDE}"/>
              </a:ext>
            </a:extLst>
          </p:cNvPr>
          <p:cNvSpPr txBox="1"/>
          <p:nvPr/>
        </p:nvSpPr>
        <p:spPr>
          <a:xfrm>
            <a:off x="4751784" y="1388629"/>
            <a:ext cx="2703378" cy="523220"/>
          </a:xfrm>
          <a:prstGeom prst="rect">
            <a:avLst/>
          </a:prstGeom>
          <a:noFill/>
        </p:spPr>
        <p:txBody>
          <a:bodyPr wrap="square" rtlCol="0">
            <a:spAutoFit/>
          </a:bodyPr>
          <a:lstStyle/>
          <a:p>
            <a:pPr algn="ctr"/>
            <a:r>
              <a:rPr lang="vi-VN" sz="2800" b="1" dirty="0"/>
              <a:t>Chính phủ số</a:t>
            </a:r>
            <a:endParaRPr lang="en-US" sz="2800" b="1" dirty="0"/>
          </a:p>
        </p:txBody>
      </p:sp>
      <p:sp>
        <p:nvSpPr>
          <p:cNvPr id="29" name="TextBox 28">
            <a:extLst>
              <a:ext uri="{FF2B5EF4-FFF2-40B4-BE49-F238E27FC236}">
                <a16:creationId xmlns:a16="http://schemas.microsoft.com/office/drawing/2014/main" xmlns="" id="{FAC81CC3-CF75-40CF-BCC3-42CC7235D295}"/>
              </a:ext>
            </a:extLst>
          </p:cNvPr>
          <p:cNvSpPr txBox="1"/>
          <p:nvPr/>
        </p:nvSpPr>
        <p:spPr>
          <a:xfrm>
            <a:off x="8496468" y="2487423"/>
            <a:ext cx="2703378" cy="523220"/>
          </a:xfrm>
          <a:prstGeom prst="rect">
            <a:avLst/>
          </a:prstGeom>
          <a:noFill/>
        </p:spPr>
        <p:txBody>
          <a:bodyPr wrap="square" rtlCol="0">
            <a:spAutoFit/>
          </a:bodyPr>
          <a:lstStyle/>
          <a:p>
            <a:pPr algn="ctr"/>
            <a:r>
              <a:rPr lang="vi-VN" sz="2800" b="1" dirty="0"/>
              <a:t>Xã hội số</a:t>
            </a:r>
            <a:endParaRPr lang="en-US" sz="2800" b="1" dirty="0"/>
          </a:p>
        </p:txBody>
      </p:sp>
      <p:sp>
        <p:nvSpPr>
          <p:cNvPr id="35" name="TextBox 34">
            <a:extLst>
              <a:ext uri="{FF2B5EF4-FFF2-40B4-BE49-F238E27FC236}">
                <a16:creationId xmlns:a16="http://schemas.microsoft.com/office/drawing/2014/main" xmlns="" id="{C58BBBE3-F94A-4B1C-8760-97D6AAD78764}"/>
              </a:ext>
            </a:extLst>
          </p:cNvPr>
          <p:cNvSpPr txBox="1"/>
          <p:nvPr/>
        </p:nvSpPr>
        <p:spPr>
          <a:xfrm>
            <a:off x="4469363" y="4630955"/>
            <a:ext cx="3564294" cy="1608133"/>
          </a:xfrm>
          <a:prstGeom prst="rect">
            <a:avLst/>
          </a:prstGeom>
          <a:noFill/>
        </p:spPr>
        <p:txBody>
          <a:bodyPr wrap="square" rtlCol="0">
            <a:spAutoFit/>
          </a:bodyPr>
          <a:lstStyle/>
          <a:p>
            <a:pPr algn="ctr">
              <a:lnSpc>
                <a:spcPts val="4000"/>
              </a:lnSpc>
            </a:pPr>
            <a:r>
              <a:rPr lang="vi-VN" sz="3200" b="1" dirty="0">
                <a:effectLst>
                  <a:outerShdw blurRad="38100" dist="38100" dir="2700000" algn="tl">
                    <a:srgbClr val="000000">
                      <a:alpha val="43137"/>
                    </a:srgbClr>
                  </a:outerShdw>
                </a:effectLst>
              </a:rPr>
              <a:t>MỤC TIÊU CHUYỂN ĐỔI SỐ QUỐC GIA</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801806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85997215-8FB6-4F65-BC32-3A97F645039D}"/>
              </a:ext>
            </a:extLst>
          </p:cNvPr>
          <p:cNvGraphicFramePr>
            <a:graphicFrameLocks noGrp="1"/>
          </p:cNvGraphicFramePr>
          <p:nvPr>
            <p:ph idx="1"/>
            <p:extLst>
              <p:ext uri="{D42A27DB-BD31-4B8C-83A1-F6EECF244321}">
                <p14:modId xmlns:p14="http://schemas.microsoft.com/office/powerpoint/2010/main" val="252965622"/>
              </p:ext>
            </p:extLst>
          </p:nvPr>
        </p:nvGraphicFramePr>
        <p:xfrm>
          <a:off x="-3002085" y="1585927"/>
          <a:ext cx="10515600" cy="460155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xmlns="" id="{E1001532-9F6D-4F6D-A91D-DF47BDAF4E1B}"/>
              </a:ext>
            </a:extLst>
          </p:cNvPr>
          <p:cNvSpPr txBox="1"/>
          <p:nvPr/>
        </p:nvSpPr>
        <p:spPr>
          <a:xfrm>
            <a:off x="2923931" y="3006621"/>
            <a:ext cx="958361" cy="523220"/>
          </a:xfrm>
          <a:prstGeom prst="rect">
            <a:avLst/>
          </a:prstGeom>
          <a:noFill/>
        </p:spPr>
        <p:txBody>
          <a:bodyPr wrap="square" rtlCol="0">
            <a:spAutoFit/>
          </a:bodyPr>
          <a:lstStyle/>
          <a:p>
            <a:r>
              <a:rPr lang="vi-VN" sz="2800" b="1" dirty="0">
                <a:solidFill>
                  <a:schemeClr val="bg1"/>
                </a:solidFill>
              </a:rPr>
              <a:t>30</a:t>
            </a:r>
            <a:r>
              <a:rPr lang="vi-VN" sz="2400" dirty="0">
                <a:solidFill>
                  <a:schemeClr val="bg1"/>
                </a:solidFill>
              </a:rPr>
              <a:t>%</a:t>
            </a:r>
            <a:endParaRPr lang="en-US" sz="2400" dirty="0">
              <a:solidFill>
                <a:schemeClr val="bg1"/>
              </a:solidFill>
            </a:endParaRPr>
          </a:p>
        </p:txBody>
      </p:sp>
      <p:sp>
        <p:nvSpPr>
          <p:cNvPr id="9" name="TextBox 8">
            <a:extLst>
              <a:ext uri="{FF2B5EF4-FFF2-40B4-BE49-F238E27FC236}">
                <a16:creationId xmlns:a16="http://schemas.microsoft.com/office/drawing/2014/main" xmlns="" id="{2D7B20DD-4C0C-42B3-877E-9B07865405C3}"/>
              </a:ext>
            </a:extLst>
          </p:cNvPr>
          <p:cNvSpPr txBox="1"/>
          <p:nvPr/>
        </p:nvSpPr>
        <p:spPr>
          <a:xfrm>
            <a:off x="1069731" y="4508376"/>
            <a:ext cx="958361" cy="523220"/>
          </a:xfrm>
          <a:prstGeom prst="rect">
            <a:avLst/>
          </a:prstGeom>
          <a:noFill/>
        </p:spPr>
        <p:txBody>
          <a:bodyPr wrap="square" rtlCol="0">
            <a:spAutoFit/>
          </a:bodyPr>
          <a:lstStyle/>
          <a:p>
            <a:r>
              <a:rPr lang="vi-VN" sz="2800" b="1" dirty="0">
                <a:solidFill>
                  <a:schemeClr val="bg1"/>
                </a:solidFill>
              </a:rPr>
              <a:t>70</a:t>
            </a:r>
            <a:r>
              <a:rPr lang="vi-VN" sz="2400" dirty="0">
                <a:solidFill>
                  <a:schemeClr val="bg1"/>
                </a:solidFill>
              </a:rPr>
              <a:t>%</a:t>
            </a:r>
            <a:endParaRPr lang="en-US" sz="2400" dirty="0">
              <a:solidFill>
                <a:schemeClr val="bg1"/>
              </a:solidFill>
            </a:endParaRPr>
          </a:p>
        </p:txBody>
      </p:sp>
      <p:sp>
        <p:nvSpPr>
          <p:cNvPr id="10" name="TextBox 9">
            <a:extLst>
              <a:ext uri="{FF2B5EF4-FFF2-40B4-BE49-F238E27FC236}">
                <a16:creationId xmlns:a16="http://schemas.microsoft.com/office/drawing/2014/main" xmlns="" id="{FF24EF7A-20C0-4C8D-8F3F-E91E42D48542}"/>
              </a:ext>
            </a:extLst>
          </p:cNvPr>
          <p:cNvSpPr txBox="1"/>
          <p:nvPr/>
        </p:nvSpPr>
        <p:spPr>
          <a:xfrm>
            <a:off x="1069731" y="925919"/>
            <a:ext cx="10337800" cy="582211"/>
          </a:xfrm>
          <a:prstGeom prst="rect">
            <a:avLst/>
          </a:prstGeom>
          <a:noFill/>
        </p:spPr>
        <p:txBody>
          <a:bodyPr wrap="square" rtlCol="0">
            <a:spAutoFit/>
          </a:bodyPr>
          <a:lstStyle/>
          <a:p>
            <a:pPr algn="ctr">
              <a:lnSpc>
                <a:spcPts val="4000"/>
              </a:lnSpc>
            </a:pPr>
            <a:r>
              <a:rPr lang="vi-VN" sz="3200" b="1" dirty="0">
                <a:solidFill>
                  <a:schemeClr val="accent1"/>
                </a:solidFill>
                <a:effectLst>
                  <a:outerShdw blurRad="38100" dist="38100" dir="2700000" algn="tl">
                    <a:srgbClr val="000000">
                      <a:alpha val="43137"/>
                    </a:srgbClr>
                  </a:outerShdw>
                </a:effectLst>
              </a:rPr>
              <a:t>MỤC TIÊU CỤ THỂ VỀ PHÁT TRIỂN KINH TẾ SỐ</a:t>
            </a:r>
            <a:endParaRPr lang="en-US" sz="3200" b="1" dirty="0">
              <a:solidFill>
                <a:schemeClr val="accent1"/>
              </a:solidFill>
              <a:effectLst>
                <a:outerShdw blurRad="38100" dist="38100" dir="2700000" algn="tl">
                  <a:srgbClr val="000000">
                    <a:alpha val="43137"/>
                  </a:srgbClr>
                </a:outerShdw>
              </a:effectLst>
            </a:endParaRPr>
          </a:p>
        </p:txBody>
      </p:sp>
      <p:sp>
        <p:nvSpPr>
          <p:cNvPr id="12" name="TextBox 11">
            <a:extLst>
              <a:ext uri="{FF2B5EF4-FFF2-40B4-BE49-F238E27FC236}">
                <a16:creationId xmlns:a16="http://schemas.microsoft.com/office/drawing/2014/main" xmlns="" id="{029E0983-CA3B-4CEF-B255-A4FA198BD8C5}"/>
              </a:ext>
            </a:extLst>
          </p:cNvPr>
          <p:cNvSpPr txBox="1"/>
          <p:nvPr/>
        </p:nvSpPr>
        <p:spPr>
          <a:xfrm>
            <a:off x="841517" y="6187479"/>
            <a:ext cx="2854183" cy="523220"/>
          </a:xfrm>
          <a:prstGeom prst="rect">
            <a:avLst/>
          </a:prstGeom>
          <a:noFill/>
        </p:spPr>
        <p:txBody>
          <a:bodyPr wrap="square" rtlCol="0">
            <a:spAutoFit/>
          </a:bodyPr>
          <a:lstStyle/>
          <a:p>
            <a:pPr algn="ctr"/>
            <a:r>
              <a:rPr lang="vi-VN" sz="2800" b="1" dirty="0"/>
              <a:t>GDP năm 2030</a:t>
            </a:r>
            <a:endParaRPr lang="en-US" sz="2800" b="1" dirty="0"/>
          </a:p>
        </p:txBody>
      </p:sp>
      <p:grpSp>
        <p:nvGrpSpPr>
          <p:cNvPr id="17" name="Group 16">
            <a:extLst>
              <a:ext uri="{FF2B5EF4-FFF2-40B4-BE49-F238E27FC236}">
                <a16:creationId xmlns:a16="http://schemas.microsoft.com/office/drawing/2014/main" xmlns="" id="{6C7E678D-28E5-4A53-99EE-A3F4E7BA79BF}"/>
              </a:ext>
            </a:extLst>
          </p:cNvPr>
          <p:cNvGrpSpPr/>
          <p:nvPr/>
        </p:nvGrpSpPr>
        <p:grpSpPr>
          <a:xfrm>
            <a:off x="4539468" y="2244599"/>
            <a:ext cx="7475707" cy="876736"/>
            <a:chOff x="4539468" y="2244599"/>
            <a:chExt cx="7475707" cy="876736"/>
          </a:xfrm>
        </p:grpSpPr>
        <p:sp>
          <p:nvSpPr>
            <p:cNvPr id="13" name="Rectangle: Rounded Corners 12">
              <a:extLst>
                <a:ext uri="{FF2B5EF4-FFF2-40B4-BE49-F238E27FC236}">
                  <a16:creationId xmlns:a16="http://schemas.microsoft.com/office/drawing/2014/main" xmlns="" id="{5BF79952-C11F-462F-B36B-12818CADD410}"/>
                </a:ext>
              </a:extLst>
            </p:cNvPr>
            <p:cNvSpPr/>
            <p:nvPr/>
          </p:nvSpPr>
          <p:spPr>
            <a:xfrm>
              <a:off x="4540443" y="2244599"/>
              <a:ext cx="7474732" cy="876736"/>
            </a:xfrm>
            <a:prstGeom prst="roundRect">
              <a:avLst>
                <a:gd name="adj" fmla="val 34066"/>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xmlns="" id="{59DF18B3-AD0D-4C43-A392-76919F4BE121}"/>
                </a:ext>
              </a:extLst>
            </p:cNvPr>
            <p:cNvSpPr txBox="1"/>
            <p:nvPr/>
          </p:nvSpPr>
          <p:spPr>
            <a:xfrm>
              <a:off x="4539468" y="2420171"/>
              <a:ext cx="7474732" cy="523220"/>
            </a:xfrm>
            <a:prstGeom prst="rect">
              <a:avLst/>
            </a:prstGeom>
            <a:noFill/>
          </p:spPr>
          <p:txBody>
            <a:bodyPr wrap="square" rtlCol="0">
              <a:spAutoFit/>
            </a:bodyPr>
            <a:lstStyle/>
            <a:p>
              <a:pPr algn="ctr"/>
              <a:r>
                <a:rPr lang="vi-VN" sz="2800" b="1" dirty="0"/>
                <a:t>Năm 2030, kinh tế số đạt khoảng 30% GDP</a:t>
              </a:r>
              <a:endParaRPr lang="en-US" sz="2800" b="1" dirty="0"/>
            </a:p>
          </p:txBody>
        </p:sp>
      </p:grpSp>
      <p:sp>
        <p:nvSpPr>
          <p:cNvPr id="15" name="Rectangle: Rounded Corners 14">
            <a:extLst>
              <a:ext uri="{FF2B5EF4-FFF2-40B4-BE49-F238E27FC236}">
                <a16:creationId xmlns:a16="http://schemas.microsoft.com/office/drawing/2014/main" xmlns="" id="{745C194E-C5D3-41A7-9FB0-8D641A893C78}"/>
              </a:ext>
            </a:extLst>
          </p:cNvPr>
          <p:cNvSpPr/>
          <p:nvPr/>
        </p:nvSpPr>
        <p:spPr>
          <a:xfrm>
            <a:off x="4539468" y="3569886"/>
            <a:ext cx="7474732" cy="2068914"/>
          </a:xfrm>
          <a:prstGeom prst="roundRect">
            <a:avLst>
              <a:gd name="adj" fmla="val 14540"/>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xmlns="" id="{0C2EF9A0-5E0A-441F-A723-0E19F4CAD459}"/>
              </a:ext>
            </a:extLst>
          </p:cNvPr>
          <p:cNvSpPr txBox="1"/>
          <p:nvPr/>
        </p:nvSpPr>
        <p:spPr>
          <a:xfrm>
            <a:off x="4596618" y="3904779"/>
            <a:ext cx="7563632" cy="1477328"/>
          </a:xfrm>
          <a:prstGeom prst="rect">
            <a:avLst/>
          </a:prstGeom>
          <a:noFill/>
        </p:spPr>
        <p:txBody>
          <a:bodyPr wrap="square" rtlCol="0">
            <a:spAutoFit/>
          </a:bodyPr>
          <a:lstStyle/>
          <a:p>
            <a:pPr>
              <a:lnSpc>
                <a:spcPts val="3600"/>
              </a:lnSpc>
              <a:spcBef>
                <a:spcPts val="600"/>
              </a:spcBef>
              <a:spcAft>
                <a:spcPts val="600"/>
              </a:spcAft>
            </a:pPr>
            <a:r>
              <a:rPr lang="vi-VN" sz="2700" b="1" dirty="0"/>
              <a:t>Đứng trong nhóm 50 quốc gia hàng đầu </a:t>
            </a:r>
            <a:r>
              <a:rPr lang="en-US" sz="2700" b="1" dirty="0" smtClean="0"/>
              <a:t>    </a:t>
            </a:r>
            <a:r>
              <a:rPr lang="vi-VN" sz="2700" b="1" dirty="0" smtClean="0"/>
              <a:t>thế </a:t>
            </a:r>
            <a:r>
              <a:rPr lang="vi-VN" sz="2700" b="1" dirty="0"/>
              <a:t>giới và xếp thứ 3 trong khu vực ASEAN về </a:t>
            </a:r>
            <a:r>
              <a:rPr lang="vi-VN" sz="2700" b="1" dirty="0">
                <a:solidFill>
                  <a:srgbClr val="0066FF"/>
                </a:solidFill>
              </a:rPr>
              <a:t>chính phủ điện tử </a:t>
            </a:r>
            <a:r>
              <a:rPr lang="vi-VN" sz="2700" b="1" dirty="0"/>
              <a:t>và</a:t>
            </a:r>
            <a:r>
              <a:rPr lang="vi-VN" sz="2700" b="1" dirty="0">
                <a:solidFill>
                  <a:srgbClr val="0066FF"/>
                </a:solidFill>
              </a:rPr>
              <a:t> kinh tế số</a:t>
            </a:r>
            <a:endParaRPr lang="en-US" sz="2700" b="1" dirty="0">
              <a:solidFill>
                <a:srgbClr val="0066FF"/>
              </a:solidFill>
            </a:endParaRPr>
          </a:p>
        </p:txBody>
      </p:sp>
    </p:spTree>
    <p:extLst>
      <p:ext uri="{BB962C8B-B14F-4D97-AF65-F5344CB8AC3E}">
        <p14:creationId xmlns:p14="http://schemas.microsoft.com/office/powerpoint/2010/main" val="42733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P spid="9" grpId="0"/>
      <p:bldP spid="10" grpId="0"/>
      <p:bldP spid="12" grpId="0"/>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2245A983-EFAB-43A2-8757-9D32724D52E6}"/>
              </a:ext>
            </a:extLst>
          </p:cNvPr>
          <p:cNvGrpSpPr/>
          <p:nvPr/>
        </p:nvGrpSpPr>
        <p:grpSpPr>
          <a:xfrm>
            <a:off x="291611" y="1514476"/>
            <a:ext cx="11509864" cy="4190999"/>
            <a:chOff x="1092200" y="893763"/>
            <a:chExt cx="10147300" cy="2500312"/>
          </a:xfrm>
        </p:grpSpPr>
        <p:sp>
          <p:nvSpPr>
            <p:cNvPr id="8" name="Rectangle: Diagonal Corners Rounded 7">
              <a:extLst>
                <a:ext uri="{FF2B5EF4-FFF2-40B4-BE49-F238E27FC236}">
                  <a16:creationId xmlns:a16="http://schemas.microsoft.com/office/drawing/2014/main" xmlns="" id="{7D9BC931-6960-42FF-BFD5-1A59085CBCA1}"/>
                </a:ext>
              </a:extLst>
            </p:cNvPr>
            <p:cNvSpPr/>
            <p:nvPr/>
          </p:nvSpPr>
          <p:spPr>
            <a:xfrm>
              <a:off x="1092200" y="893763"/>
              <a:ext cx="10147300" cy="2500312"/>
            </a:xfrm>
            <a:prstGeom prst="round2Diag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Diagonal Corners Rounded 8">
              <a:extLst>
                <a:ext uri="{FF2B5EF4-FFF2-40B4-BE49-F238E27FC236}">
                  <a16:creationId xmlns:a16="http://schemas.microsoft.com/office/drawing/2014/main" xmlns="" id="{4067336B-C8D9-4C32-A05D-604E315B48CC}"/>
                </a:ext>
              </a:extLst>
            </p:cNvPr>
            <p:cNvSpPr/>
            <p:nvPr/>
          </p:nvSpPr>
          <p:spPr>
            <a:xfrm>
              <a:off x="1257300" y="1038225"/>
              <a:ext cx="9880600" cy="2219325"/>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Diagonal Corners Rounded 9">
              <a:extLst>
                <a:ext uri="{FF2B5EF4-FFF2-40B4-BE49-F238E27FC236}">
                  <a16:creationId xmlns:a16="http://schemas.microsoft.com/office/drawing/2014/main" xmlns="" id="{181D03B4-6B99-426B-9B5F-7CB5BFB08F0A}"/>
                </a:ext>
              </a:extLst>
            </p:cNvPr>
            <p:cNvSpPr/>
            <p:nvPr/>
          </p:nvSpPr>
          <p:spPr>
            <a:xfrm>
              <a:off x="1219200" y="1038225"/>
              <a:ext cx="9880600" cy="2219325"/>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xmlns="" id="{256D5660-B2C2-4E2E-971B-56D9F45B5E1C}"/>
              </a:ext>
            </a:extLst>
          </p:cNvPr>
          <p:cNvSpPr txBox="1"/>
          <p:nvPr/>
        </p:nvSpPr>
        <p:spPr>
          <a:xfrm>
            <a:off x="478880" y="1848385"/>
            <a:ext cx="11043740" cy="3477875"/>
          </a:xfrm>
          <a:prstGeom prst="rect">
            <a:avLst/>
          </a:prstGeom>
          <a:noFill/>
        </p:spPr>
        <p:txBody>
          <a:bodyPr wrap="square" rtlCol="0">
            <a:spAutoFit/>
          </a:bodyPr>
          <a:lstStyle/>
          <a:p>
            <a:pPr indent="628650" algn="just">
              <a:lnSpc>
                <a:spcPts val="3700"/>
              </a:lnSpc>
              <a:spcBef>
                <a:spcPts val="600"/>
              </a:spcBef>
              <a:spcAft>
                <a:spcPts val="600"/>
              </a:spcAft>
            </a:pPr>
            <a:r>
              <a:rPr lang="vi-VN" sz="2800" b="1" dirty="0">
                <a:solidFill>
                  <a:srgbClr val="FFFF00"/>
                </a:solidFill>
                <a:ea typeface="Adobe Gothic Std B" panose="020B0800000000000000" pitchFamily="34" charset="-128"/>
              </a:rPr>
              <a:t>“Xây dựng và phát triển nguồn nhân lực công nghệ </a:t>
            </a:r>
            <a:r>
              <a:rPr lang="vi-VN" sz="2800" b="1" dirty="0" smtClean="0">
                <a:solidFill>
                  <a:srgbClr val="FFFF00"/>
                </a:solidFill>
                <a:ea typeface="Adobe Gothic Std B" panose="020B0800000000000000" pitchFamily="34" charset="-128"/>
              </a:rPr>
              <a:t>thông </a:t>
            </a:r>
            <a:r>
              <a:rPr lang="vi-VN" sz="2800" b="1" dirty="0">
                <a:solidFill>
                  <a:srgbClr val="FFFF00"/>
                </a:solidFill>
                <a:ea typeface="Adobe Gothic Std B" panose="020B0800000000000000" pitchFamily="34" charset="-128"/>
              </a:rPr>
              <a:t>tin đáp ứng các yêu cầu của cuộc cách mạng công nghiệp lần thứ tư. Thực hiện chuyển đổi số tại địa phương theo kế hoạch của quốc gia để phát triển kinh tế số. Đến năm 2030, cơ bản hoàn thành xây dựng chính quyền điện tử, tiến tới xây dựng chính quyền số” </a:t>
            </a:r>
          </a:p>
          <a:p>
            <a:pPr indent="514350">
              <a:lnSpc>
                <a:spcPts val="3000"/>
              </a:lnSpc>
              <a:spcBef>
                <a:spcPts val="600"/>
              </a:spcBef>
              <a:spcAft>
                <a:spcPts val="600"/>
              </a:spcAft>
            </a:pPr>
            <a:r>
              <a:rPr lang="vi-VN" sz="2800" i="1" dirty="0">
                <a:solidFill>
                  <a:srgbClr val="FFFF00"/>
                </a:solidFill>
                <a:ea typeface="Adobe Gothic Std B" panose="020B0800000000000000" pitchFamily="34" charset="-128"/>
              </a:rPr>
              <a:t> (Nghị quyết Đại hội đại biểu Đảng bộ tỉnh Quảng Trị lần thứ XVII)</a:t>
            </a:r>
            <a:endParaRPr lang="en-US" sz="2800" i="1" dirty="0">
              <a:solidFill>
                <a:srgbClr val="FFFF00"/>
              </a:solidFill>
              <a:ea typeface="Adobe Gothic Std B" panose="020B0800000000000000" pitchFamily="34" charset="-128"/>
            </a:endParaRPr>
          </a:p>
        </p:txBody>
      </p:sp>
    </p:spTree>
    <p:extLst>
      <p:ext uri="{BB962C8B-B14F-4D97-AF65-F5344CB8AC3E}">
        <p14:creationId xmlns:p14="http://schemas.microsoft.com/office/powerpoint/2010/main" val="101083796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4AEEB5D-55C2-4A9B-B9C8-68F6DADD5908}"/>
              </a:ext>
            </a:extLst>
          </p:cNvPr>
          <p:cNvGrpSpPr/>
          <p:nvPr/>
        </p:nvGrpSpPr>
        <p:grpSpPr>
          <a:xfrm>
            <a:off x="390704" y="1800226"/>
            <a:ext cx="11430000" cy="3409950"/>
            <a:chOff x="1092200" y="893763"/>
            <a:chExt cx="10147300" cy="2500312"/>
          </a:xfrm>
        </p:grpSpPr>
        <p:sp>
          <p:nvSpPr>
            <p:cNvPr id="5" name="Rectangle: Diagonal Corners Rounded 4">
              <a:extLst>
                <a:ext uri="{FF2B5EF4-FFF2-40B4-BE49-F238E27FC236}">
                  <a16:creationId xmlns:a16="http://schemas.microsoft.com/office/drawing/2014/main" xmlns="" id="{53E85B56-4D31-49C0-B3C9-21C5BA581396}"/>
                </a:ext>
              </a:extLst>
            </p:cNvPr>
            <p:cNvSpPr/>
            <p:nvPr/>
          </p:nvSpPr>
          <p:spPr>
            <a:xfrm>
              <a:off x="1092200" y="893763"/>
              <a:ext cx="10147300" cy="2500312"/>
            </a:xfrm>
            <a:prstGeom prst="round2Diag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xmlns="" id="{CD75492D-E5A1-4F65-82BB-A4113B08DEE0}"/>
                </a:ext>
              </a:extLst>
            </p:cNvPr>
            <p:cNvSpPr/>
            <p:nvPr/>
          </p:nvSpPr>
          <p:spPr>
            <a:xfrm>
              <a:off x="1257300" y="1038225"/>
              <a:ext cx="9880600" cy="2219325"/>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Diagonal Corners Rounded 6">
              <a:extLst>
                <a:ext uri="{FF2B5EF4-FFF2-40B4-BE49-F238E27FC236}">
                  <a16:creationId xmlns:a16="http://schemas.microsoft.com/office/drawing/2014/main" xmlns="" id="{5EFCD5FA-27F6-487A-94B6-70D21EF87392}"/>
                </a:ext>
              </a:extLst>
            </p:cNvPr>
            <p:cNvSpPr/>
            <p:nvPr/>
          </p:nvSpPr>
          <p:spPr>
            <a:xfrm>
              <a:off x="1219200" y="1038225"/>
              <a:ext cx="9880600" cy="2219325"/>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4D3356FB-A403-43DF-AC59-BAF3DF021A47}"/>
              </a:ext>
            </a:extLst>
          </p:cNvPr>
          <p:cNvSpPr txBox="1"/>
          <p:nvPr/>
        </p:nvSpPr>
        <p:spPr>
          <a:xfrm>
            <a:off x="523876" y="2228360"/>
            <a:ext cx="10915470" cy="2649636"/>
          </a:xfrm>
          <a:prstGeom prst="rect">
            <a:avLst/>
          </a:prstGeom>
          <a:noFill/>
        </p:spPr>
        <p:txBody>
          <a:bodyPr wrap="square" rtlCol="0">
            <a:spAutoFit/>
          </a:bodyPr>
          <a:lstStyle/>
          <a:p>
            <a:pPr indent="800100" algn="just">
              <a:lnSpc>
                <a:spcPts val="3800"/>
              </a:lnSpc>
              <a:spcBef>
                <a:spcPts val="600"/>
              </a:spcBef>
              <a:spcAft>
                <a:spcPts val="600"/>
              </a:spcAft>
            </a:pPr>
            <a:r>
              <a:rPr lang="vi-VN" sz="2700" b="1" dirty="0">
                <a:solidFill>
                  <a:srgbClr val="FFFF00"/>
                </a:solidFill>
                <a:ea typeface="Adobe Gothic Std B" panose="020B0800000000000000" pitchFamily="34" charset="-128"/>
              </a:rPr>
              <a:t>“Phát triển doanh nghiệp, khởi nghiệp sáng tạo; phát triển sản phẩm chủ lực của tỉnh; phát triển nhanh hạ tầng công nghệ thông tin, viễn thông, thúc đẩy chuyển đổi số, phát triển kinh tế số, xã hội số, đô thị thông minh”                                                                               </a:t>
            </a:r>
          </a:p>
          <a:p>
            <a:pPr indent="800100" algn="just">
              <a:lnSpc>
                <a:spcPts val="3800"/>
              </a:lnSpc>
              <a:spcBef>
                <a:spcPts val="600"/>
              </a:spcBef>
              <a:spcAft>
                <a:spcPts val="600"/>
              </a:spcAft>
            </a:pPr>
            <a:r>
              <a:rPr lang="vi-VN" sz="2700" i="1" dirty="0">
                <a:solidFill>
                  <a:srgbClr val="FFFF00"/>
                </a:solidFill>
                <a:ea typeface="Adobe Gothic Std B" panose="020B0800000000000000" pitchFamily="34" charset="-128"/>
              </a:rPr>
              <a:t>(Nghị quyết Đại hội đại biểu Đảng bộ tỉnh Quảng Trị lần thứ XVII)</a:t>
            </a:r>
            <a:endParaRPr lang="en-US" sz="2700" i="1" dirty="0">
              <a:solidFill>
                <a:srgbClr val="FFFF00"/>
              </a:solidFill>
              <a:ea typeface="Adobe Gothic Std B" panose="020B0800000000000000" pitchFamily="34" charset="-128"/>
            </a:endParaRPr>
          </a:p>
        </p:txBody>
      </p:sp>
    </p:spTree>
    <p:extLst>
      <p:ext uri="{BB962C8B-B14F-4D97-AF65-F5344CB8AC3E}">
        <p14:creationId xmlns:p14="http://schemas.microsoft.com/office/powerpoint/2010/main" val="338967252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xmlns="" id="{CB684902-5F43-4648-B45F-6FB32BF389A6}"/>
              </a:ext>
            </a:extLst>
          </p:cNvPr>
          <p:cNvGrpSpPr/>
          <p:nvPr/>
        </p:nvGrpSpPr>
        <p:grpSpPr>
          <a:xfrm>
            <a:off x="4931287" y="2547773"/>
            <a:ext cx="2579051" cy="2445024"/>
            <a:chOff x="4931287" y="2547773"/>
            <a:chExt cx="2579051" cy="2445024"/>
          </a:xfrm>
        </p:grpSpPr>
        <p:sp>
          <p:nvSpPr>
            <p:cNvPr id="10" name="Oval 9">
              <a:extLst>
                <a:ext uri="{FF2B5EF4-FFF2-40B4-BE49-F238E27FC236}">
                  <a16:creationId xmlns:a16="http://schemas.microsoft.com/office/drawing/2014/main" xmlns="" id="{4B4E1CDC-29C4-4483-A6F6-C44DE5534ACD}"/>
                </a:ext>
              </a:extLst>
            </p:cNvPr>
            <p:cNvSpPr/>
            <p:nvPr/>
          </p:nvSpPr>
          <p:spPr>
            <a:xfrm>
              <a:off x="4994787" y="2547773"/>
              <a:ext cx="2445024" cy="2445024"/>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NHIỆM VỤ, GIẢI PHÁP THỰC HIỆN CHU</a:t>
              </a:r>
              <a:r>
                <a:rPr lang="vi-VN" dirty="0"/>
                <a:t>nH</a:t>
              </a:r>
              <a:r>
                <a:rPr lang="en-US" dirty="0"/>
                <a:t>YỂN ĐỔI SỐ </a:t>
              </a:r>
            </a:p>
          </p:txBody>
        </p:sp>
        <p:sp>
          <p:nvSpPr>
            <p:cNvPr id="11" name="TextBox 10">
              <a:extLst>
                <a:ext uri="{FF2B5EF4-FFF2-40B4-BE49-F238E27FC236}">
                  <a16:creationId xmlns:a16="http://schemas.microsoft.com/office/drawing/2014/main" xmlns="" id="{89C056A0-5D0F-406A-8425-709A8A530201}"/>
                </a:ext>
              </a:extLst>
            </p:cNvPr>
            <p:cNvSpPr txBox="1"/>
            <p:nvPr/>
          </p:nvSpPr>
          <p:spPr>
            <a:xfrm>
              <a:off x="4931287" y="2944953"/>
              <a:ext cx="2579051" cy="1815882"/>
            </a:xfrm>
            <a:prstGeom prst="rect">
              <a:avLst/>
            </a:prstGeom>
            <a:noFill/>
          </p:spPr>
          <p:txBody>
            <a:bodyPr wrap="square" rtlCol="0">
              <a:spAutoFit/>
            </a:bodyPr>
            <a:lstStyle/>
            <a:p>
              <a:pPr algn="ctr"/>
              <a:r>
                <a:rPr lang="vi-VN" sz="2800" b="1" dirty="0"/>
                <a:t>08 lĩnh vực </a:t>
              </a:r>
            </a:p>
            <a:p>
              <a:pPr algn="ctr"/>
              <a:r>
                <a:rPr lang="vi-VN" sz="2800" b="1" dirty="0"/>
                <a:t>ưu tiên </a:t>
              </a:r>
            </a:p>
            <a:p>
              <a:pPr algn="ctr"/>
              <a:r>
                <a:rPr lang="vi-VN" sz="2800" b="1" dirty="0"/>
                <a:t>chuyển </a:t>
              </a:r>
            </a:p>
            <a:p>
              <a:pPr algn="ctr"/>
              <a:r>
                <a:rPr lang="vi-VN" sz="2800" b="1" dirty="0"/>
                <a:t>đổi số</a:t>
              </a:r>
              <a:endParaRPr lang="en-US" sz="2800" b="1" dirty="0"/>
            </a:p>
          </p:txBody>
        </p:sp>
      </p:grpSp>
      <p:grpSp>
        <p:nvGrpSpPr>
          <p:cNvPr id="31" name="Group 30">
            <a:extLst>
              <a:ext uri="{FF2B5EF4-FFF2-40B4-BE49-F238E27FC236}">
                <a16:creationId xmlns:a16="http://schemas.microsoft.com/office/drawing/2014/main" xmlns="" id="{1225C22F-DDBD-4ED8-923C-5F0F88E313F2}"/>
              </a:ext>
            </a:extLst>
          </p:cNvPr>
          <p:cNvGrpSpPr/>
          <p:nvPr/>
        </p:nvGrpSpPr>
        <p:grpSpPr>
          <a:xfrm>
            <a:off x="6293498" y="1015904"/>
            <a:ext cx="1834022" cy="1744821"/>
            <a:chOff x="6293498" y="1015904"/>
            <a:chExt cx="1834022" cy="1744821"/>
          </a:xfrm>
        </p:grpSpPr>
        <p:sp>
          <p:nvSpPr>
            <p:cNvPr id="5" name="Freeform: Shape 4">
              <a:extLst>
                <a:ext uri="{FF2B5EF4-FFF2-40B4-BE49-F238E27FC236}">
                  <a16:creationId xmlns:a16="http://schemas.microsoft.com/office/drawing/2014/main" xmlns="" id="{40A4F762-57D5-476B-9F7C-22CFFAA176A7}"/>
                </a:ext>
              </a:extLst>
            </p:cNvPr>
            <p:cNvSpPr/>
            <p:nvPr/>
          </p:nvSpPr>
          <p:spPr>
            <a:xfrm>
              <a:off x="6293498" y="1015904"/>
              <a:ext cx="1834022" cy="1744821"/>
            </a:xfrm>
            <a:custGeom>
              <a:avLst/>
              <a:gdLst>
                <a:gd name="connsiteX0" fmla="*/ 0 w 1834022"/>
                <a:gd name="connsiteY0" fmla="*/ 0 h 1744821"/>
                <a:gd name="connsiteX1" fmla="*/ 208172 w 1834022"/>
                <a:gd name="connsiteY1" fmla="*/ 10512 h 1744821"/>
                <a:gd name="connsiteX2" fmla="*/ 1692965 w 1834022"/>
                <a:gd name="connsiteY2" fmla="*/ 631266 h 1744821"/>
                <a:gd name="connsiteX3" fmla="*/ 1834022 w 1834022"/>
                <a:gd name="connsiteY3" fmla="*/ 759467 h 1744821"/>
                <a:gd name="connsiteX4" fmla="*/ 848668 w 1834022"/>
                <a:gd name="connsiteY4" fmla="*/ 1744821 h 1744821"/>
                <a:gd name="connsiteX5" fmla="*/ 806569 w 1834022"/>
                <a:gd name="connsiteY5" fmla="*/ 1706559 h 1744821"/>
                <a:gd name="connsiteX6" fmla="*/ 65694 w 1834022"/>
                <a:gd name="connsiteY6" fmla="*/ 1396818 h 1744821"/>
                <a:gd name="connsiteX7" fmla="*/ 0 w 1834022"/>
                <a:gd name="connsiteY7" fmla="*/ 1393501 h 1744821"/>
                <a:gd name="connsiteX8" fmla="*/ 0 w 1834022"/>
                <a:gd name="connsiteY8" fmla="*/ 0 h 174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022" h="1744821">
                  <a:moveTo>
                    <a:pt x="0" y="0"/>
                  </a:moveTo>
                  <a:lnTo>
                    <a:pt x="208172" y="10512"/>
                  </a:lnTo>
                  <a:cubicBezTo>
                    <a:pt x="769167" y="67484"/>
                    <a:pt x="1280875" y="291178"/>
                    <a:pt x="1692965" y="631266"/>
                  </a:cubicBezTo>
                  <a:lnTo>
                    <a:pt x="1834022" y="759467"/>
                  </a:lnTo>
                  <a:lnTo>
                    <a:pt x="848668" y="1744821"/>
                  </a:lnTo>
                  <a:lnTo>
                    <a:pt x="806569" y="1706559"/>
                  </a:lnTo>
                  <a:cubicBezTo>
                    <a:pt x="600946" y="1536864"/>
                    <a:pt x="345617" y="1425246"/>
                    <a:pt x="65694" y="1396818"/>
                  </a:cubicBezTo>
                  <a:lnTo>
                    <a:pt x="0" y="1393501"/>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Graphic 13" descr="Medical">
              <a:extLst>
                <a:ext uri="{FF2B5EF4-FFF2-40B4-BE49-F238E27FC236}">
                  <a16:creationId xmlns:a16="http://schemas.microsoft.com/office/drawing/2014/main" xmlns="" id="{DFBCD788-589C-4B6E-B369-5AB5D8C3BDB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343178" y="1932528"/>
              <a:ext cx="458276" cy="440910"/>
            </a:xfrm>
            <a:prstGeom prst="rect">
              <a:avLst/>
            </a:prstGeom>
          </p:spPr>
        </p:pic>
        <p:sp>
          <p:nvSpPr>
            <p:cNvPr id="22" name="TextBox 21">
              <a:extLst>
                <a:ext uri="{FF2B5EF4-FFF2-40B4-BE49-F238E27FC236}">
                  <a16:creationId xmlns:a16="http://schemas.microsoft.com/office/drawing/2014/main" xmlns="" id="{39E2FB9E-C190-4C3B-B570-D322CC6E73CA}"/>
                </a:ext>
              </a:extLst>
            </p:cNvPr>
            <p:cNvSpPr txBox="1"/>
            <p:nvPr/>
          </p:nvSpPr>
          <p:spPr>
            <a:xfrm>
              <a:off x="6731326" y="1554618"/>
              <a:ext cx="889036" cy="369332"/>
            </a:xfrm>
            <a:prstGeom prst="rect">
              <a:avLst/>
            </a:prstGeom>
            <a:noFill/>
          </p:spPr>
          <p:txBody>
            <a:bodyPr wrap="square" rtlCol="0">
              <a:spAutoFit/>
            </a:bodyPr>
            <a:lstStyle/>
            <a:p>
              <a:r>
                <a:rPr lang="vi-VN" b="1" dirty="0">
                  <a:solidFill>
                    <a:schemeClr val="bg1"/>
                  </a:solidFill>
                </a:rPr>
                <a:t>Y tế</a:t>
              </a:r>
              <a:endParaRPr lang="en-US" b="1" dirty="0">
                <a:solidFill>
                  <a:schemeClr val="bg1"/>
                </a:solidFill>
              </a:endParaRPr>
            </a:p>
          </p:txBody>
        </p:sp>
      </p:grpSp>
      <p:grpSp>
        <p:nvGrpSpPr>
          <p:cNvPr id="32" name="Group 31">
            <a:extLst>
              <a:ext uri="{FF2B5EF4-FFF2-40B4-BE49-F238E27FC236}">
                <a16:creationId xmlns:a16="http://schemas.microsoft.com/office/drawing/2014/main" xmlns="" id="{D779044F-9F23-41A7-8F3C-E45FFDE58CF2}"/>
              </a:ext>
            </a:extLst>
          </p:cNvPr>
          <p:cNvGrpSpPr/>
          <p:nvPr/>
        </p:nvGrpSpPr>
        <p:grpSpPr>
          <a:xfrm>
            <a:off x="7249930" y="1883135"/>
            <a:ext cx="2024395" cy="1834021"/>
            <a:chOff x="7249930" y="1883135"/>
            <a:chExt cx="2024395" cy="1834021"/>
          </a:xfrm>
        </p:grpSpPr>
        <p:sp>
          <p:nvSpPr>
            <p:cNvPr id="7" name="Freeform: Shape 6">
              <a:extLst>
                <a:ext uri="{FF2B5EF4-FFF2-40B4-BE49-F238E27FC236}">
                  <a16:creationId xmlns:a16="http://schemas.microsoft.com/office/drawing/2014/main" xmlns="" id="{899556D2-88D4-4F89-86D4-8C6B860B871E}"/>
                </a:ext>
              </a:extLst>
            </p:cNvPr>
            <p:cNvSpPr/>
            <p:nvPr/>
          </p:nvSpPr>
          <p:spPr>
            <a:xfrm>
              <a:off x="7249930" y="1883135"/>
              <a:ext cx="1744820" cy="1834021"/>
            </a:xfrm>
            <a:custGeom>
              <a:avLst/>
              <a:gdLst>
                <a:gd name="connsiteX0" fmla="*/ 985354 w 1744820"/>
                <a:gd name="connsiteY0" fmla="*/ 0 h 1834021"/>
                <a:gd name="connsiteX1" fmla="*/ 1113554 w 1744820"/>
                <a:gd name="connsiteY1" fmla="*/ 141056 h 1834021"/>
                <a:gd name="connsiteX2" fmla="*/ 1734308 w 1744820"/>
                <a:gd name="connsiteY2" fmla="*/ 1625849 h 1834021"/>
                <a:gd name="connsiteX3" fmla="*/ 1744820 w 1744820"/>
                <a:gd name="connsiteY3" fmla="*/ 1834021 h 1834021"/>
                <a:gd name="connsiteX4" fmla="*/ 351319 w 1744820"/>
                <a:gd name="connsiteY4" fmla="*/ 1834021 h 1834021"/>
                <a:gd name="connsiteX5" fmla="*/ 348002 w 1744820"/>
                <a:gd name="connsiteY5" fmla="*/ 1768327 h 1834021"/>
                <a:gd name="connsiteX6" fmla="*/ 38261 w 1744820"/>
                <a:gd name="connsiteY6" fmla="*/ 1027452 h 1834021"/>
                <a:gd name="connsiteX7" fmla="*/ 0 w 1744820"/>
                <a:gd name="connsiteY7" fmla="*/ 985354 h 1834021"/>
                <a:gd name="connsiteX8" fmla="*/ 985354 w 1744820"/>
                <a:gd name="connsiteY8" fmla="*/ 0 h 183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820" h="1834021">
                  <a:moveTo>
                    <a:pt x="985354" y="0"/>
                  </a:moveTo>
                  <a:lnTo>
                    <a:pt x="1113554" y="141056"/>
                  </a:lnTo>
                  <a:cubicBezTo>
                    <a:pt x="1453642" y="553147"/>
                    <a:pt x="1677336" y="1064854"/>
                    <a:pt x="1734308" y="1625849"/>
                  </a:cubicBezTo>
                  <a:lnTo>
                    <a:pt x="1744820" y="1834021"/>
                  </a:lnTo>
                  <a:lnTo>
                    <a:pt x="351319" y="1834021"/>
                  </a:lnTo>
                  <a:lnTo>
                    <a:pt x="348002" y="1768327"/>
                  </a:lnTo>
                  <a:cubicBezTo>
                    <a:pt x="319575" y="1488404"/>
                    <a:pt x="207957" y="1233075"/>
                    <a:pt x="38261" y="1027452"/>
                  </a:cubicBezTo>
                  <a:lnTo>
                    <a:pt x="0" y="985354"/>
                  </a:lnTo>
                  <a:lnTo>
                    <a:pt x="985354"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5" name="Graphic 14" descr="Books">
              <a:extLst>
                <a:ext uri="{FF2B5EF4-FFF2-40B4-BE49-F238E27FC236}">
                  <a16:creationId xmlns:a16="http://schemas.microsoft.com/office/drawing/2014/main" xmlns="" id="{8BE22308-6B93-4506-8143-D428B7B344E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385810" y="2682745"/>
              <a:ext cx="458276" cy="440910"/>
            </a:xfrm>
            <a:prstGeom prst="rect">
              <a:avLst/>
            </a:prstGeom>
          </p:spPr>
        </p:pic>
        <p:sp>
          <p:nvSpPr>
            <p:cNvPr id="23" name="TextBox 22">
              <a:extLst>
                <a:ext uri="{FF2B5EF4-FFF2-40B4-BE49-F238E27FC236}">
                  <a16:creationId xmlns:a16="http://schemas.microsoft.com/office/drawing/2014/main" xmlns="" id="{49B7BB19-FDA4-4758-997E-50CE959BEB7C}"/>
                </a:ext>
              </a:extLst>
            </p:cNvPr>
            <p:cNvSpPr txBox="1"/>
            <p:nvPr/>
          </p:nvSpPr>
          <p:spPr>
            <a:xfrm>
              <a:off x="7853413" y="2954818"/>
              <a:ext cx="1420912" cy="369332"/>
            </a:xfrm>
            <a:prstGeom prst="rect">
              <a:avLst/>
            </a:prstGeom>
            <a:noFill/>
          </p:spPr>
          <p:txBody>
            <a:bodyPr wrap="square" rtlCol="0">
              <a:spAutoFit/>
            </a:bodyPr>
            <a:lstStyle/>
            <a:p>
              <a:r>
                <a:rPr lang="vi-VN" b="1" dirty="0">
                  <a:solidFill>
                    <a:schemeClr val="bg1"/>
                  </a:solidFill>
                </a:rPr>
                <a:t>GDĐT</a:t>
              </a:r>
              <a:endParaRPr lang="en-US" b="1" dirty="0">
                <a:solidFill>
                  <a:schemeClr val="bg1"/>
                </a:solidFill>
              </a:endParaRPr>
            </a:p>
          </p:txBody>
        </p:sp>
      </p:grpSp>
      <p:grpSp>
        <p:nvGrpSpPr>
          <p:cNvPr id="33" name="Group 32">
            <a:extLst>
              <a:ext uri="{FF2B5EF4-FFF2-40B4-BE49-F238E27FC236}">
                <a16:creationId xmlns:a16="http://schemas.microsoft.com/office/drawing/2014/main" xmlns="" id="{AD3CFA3A-C336-4C5E-A6E1-186B34A5D2DF}"/>
              </a:ext>
            </a:extLst>
          </p:cNvPr>
          <p:cNvGrpSpPr/>
          <p:nvPr/>
        </p:nvGrpSpPr>
        <p:grpSpPr>
          <a:xfrm>
            <a:off x="7249930" y="3869555"/>
            <a:ext cx="1744821" cy="1834022"/>
            <a:chOff x="7249930" y="3869555"/>
            <a:chExt cx="1744821" cy="1834022"/>
          </a:xfrm>
        </p:grpSpPr>
        <p:sp>
          <p:nvSpPr>
            <p:cNvPr id="9" name="Freeform: Shape 8">
              <a:extLst>
                <a:ext uri="{FF2B5EF4-FFF2-40B4-BE49-F238E27FC236}">
                  <a16:creationId xmlns:a16="http://schemas.microsoft.com/office/drawing/2014/main" xmlns="" id="{3B4FF765-1CBB-47A7-8677-0158EBAA99DF}"/>
                </a:ext>
              </a:extLst>
            </p:cNvPr>
            <p:cNvSpPr/>
            <p:nvPr/>
          </p:nvSpPr>
          <p:spPr>
            <a:xfrm>
              <a:off x="7249930" y="3869555"/>
              <a:ext cx="1744821" cy="1834022"/>
            </a:xfrm>
            <a:custGeom>
              <a:avLst/>
              <a:gdLst>
                <a:gd name="connsiteX0" fmla="*/ 351320 w 1744821"/>
                <a:gd name="connsiteY0" fmla="*/ 0 h 1834022"/>
                <a:gd name="connsiteX1" fmla="*/ 1744821 w 1744821"/>
                <a:gd name="connsiteY1" fmla="*/ 0 h 1834022"/>
                <a:gd name="connsiteX2" fmla="*/ 1734309 w 1744821"/>
                <a:gd name="connsiteY2" fmla="*/ 208172 h 1834022"/>
                <a:gd name="connsiteX3" fmla="*/ 1113555 w 1744821"/>
                <a:gd name="connsiteY3" fmla="*/ 1692965 h 1834022"/>
                <a:gd name="connsiteX4" fmla="*/ 985354 w 1744821"/>
                <a:gd name="connsiteY4" fmla="*/ 1834022 h 1834022"/>
                <a:gd name="connsiteX5" fmla="*/ 0 w 1744821"/>
                <a:gd name="connsiteY5" fmla="*/ 848668 h 1834022"/>
                <a:gd name="connsiteX6" fmla="*/ 38262 w 1744821"/>
                <a:gd name="connsiteY6" fmla="*/ 806569 h 1834022"/>
                <a:gd name="connsiteX7" fmla="*/ 348003 w 1744821"/>
                <a:gd name="connsiteY7" fmla="*/ 65694 h 1834022"/>
                <a:gd name="connsiteX8" fmla="*/ 351320 w 1744821"/>
                <a:gd name="connsiteY8" fmla="*/ 0 h 18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821" h="1834022">
                  <a:moveTo>
                    <a:pt x="351320" y="0"/>
                  </a:moveTo>
                  <a:lnTo>
                    <a:pt x="1744821" y="0"/>
                  </a:lnTo>
                  <a:lnTo>
                    <a:pt x="1734309" y="208172"/>
                  </a:lnTo>
                  <a:cubicBezTo>
                    <a:pt x="1677337" y="769167"/>
                    <a:pt x="1453643" y="1280875"/>
                    <a:pt x="1113555" y="1692965"/>
                  </a:cubicBezTo>
                  <a:lnTo>
                    <a:pt x="985354" y="1834022"/>
                  </a:lnTo>
                  <a:lnTo>
                    <a:pt x="0" y="848668"/>
                  </a:lnTo>
                  <a:lnTo>
                    <a:pt x="38262" y="806569"/>
                  </a:lnTo>
                  <a:cubicBezTo>
                    <a:pt x="207958" y="600946"/>
                    <a:pt x="319576" y="345617"/>
                    <a:pt x="348003" y="65694"/>
                  </a:cubicBezTo>
                  <a:lnTo>
                    <a:pt x="35132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Graphic 15" descr="Farm scene">
              <a:extLst>
                <a:ext uri="{FF2B5EF4-FFF2-40B4-BE49-F238E27FC236}">
                  <a16:creationId xmlns:a16="http://schemas.microsoft.com/office/drawing/2014/main" xmlns="" id="{E49B8E3E-E57C-4412-A114-59DE4948257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645114" y="3876029"/>
              <a:ext cx="458276" cy="440910"/>
            </a:xfrm>
            <a:prstGeom prst="rect">
              <a:avLst/>
            </a:prstGeom>
          </p:spPr>
        </p:pic>
        <p:sp>
          <p:nvSpPr>
            <p:cNvPr id="24" name="TextBox 23">
              <a:extLst>
                <a:ext uri="{FF2B5EF4-FFF2-40B4-BE49-F238E27FC236}">
                  <a16:creationId xmlns:a16="http://schemas.microsoft.com/office/drawing/2014/main" xmlns="" id="{D6DEEAE2-BF6C-4740-9F41-A0403C6C0C55}"/>
                </a:ext>
              </a:extLst>
            </p:cNvPr>
            <p:cNvSpPr txBox="1"/>
            <p:nvPr/>
          </p:nvSpPr>
          <p:spPr>
            <a:xfrm>
              <a:off x="7389684" y="4351963"/>
              <a:ext cx="1420912" cy="646331"/>
            </a:xfrm>
            <a:prstGeom prst="rect">
              <a:avLst/>
            </a:prstGeom>
            <a:noFill/>
          </p:spPr>
          <p:txBody>
            <a:bodyPr wrap="square" rtlCol="0">
              <a:spAutoFit/>
            </a:bodyPr>
            <a:lstStyle/>
            <a:p>
              <a:pPr algn="ctr"/>
              <a:r>
                <a:rPr lang="vi-VN" b="1" dirty="0">
                  <a:solidFill>
                    <a:schemeClr val="bg1"/>
                  </a:solidFill>
                </a:rPr>
                <a:t>Nông nghiệp</a:t>
              </a:r>
              <a:endParaRPr lang="en-US" b="1" dirty="0">
                <a:solidFill>
                  <a:schemeClr val="bg1"/>
                </a:solidFill>
              </a:endParaRPr>
            </a:p>
          </p:txBody>
        </p:sp>
      </p:grpSp>
      <p:grpSp>
        <p:nvGrpSpPr>
          <p:cNvPr id="34" name="Group 33">
            <a:extLst>
              <a:ext uri="{FF2B5EF4-FFF2-40B4-BE49-F238E27FC236}">
                <a16:creationId xmlns:a16="http://schemas.microsoft.com/office/drawing/2014/main" xmlns="" id="{129CA69D-5915-42BC-A4B0-74BC9C20CC21}"/>
              </a:ext>
            </a:extLst>
          </p:cNvPr>
          <p:cNvGrpSpPr/>
          <p:nvPr/>
        </p:nvGrpSpPr>
        <p:grpSpPr>
          <a:xfrm>
            <a:off x="6266388" y="4808638"/>
            <a:ext cx="1874614" cy="1744821"/>
            <a:chOff x="6266388" y="4808638"/>
            <a:chExt cx="1874614" cy="1744821"/>
          </a:xfrm>
        </p:grpSpPr>
        <p:sp>
          <p:nvSpPr>
            <p:cNvPr id="13" name="Freeform: Shape 12">
              <a:extLst>
                <a:ext uri="{FF2B5EF4-FFF2-40B4-BE49-F238E27FC236}">
                  <a16:creationId xmlns:a16="http://schemas.microsoft.com/office/drawing/2014/main" xmlns="" id="{68BA2EA1-63AD-44A9-9E2A-EF5E452C1708}"/>
                </a:ext>
              </a:extLst>
            </p:cNvPr>
            <p:cNvSpPr/>
            <p:nvPr/>
          </p:nvSpPr>
          <p:spPr>
            <a:xfrm rot="10800000">
              <a:off x="6306980" y="4808638"/>
              <a:ext cx="1834022" cy="1744821"/>
            </a:xfrm>
            <a:custGeom>
              <a:avLst/>
              <a:gdLst>
                <a:gd name="connsiteX0" fmla="*/ 1834022 w 1834022"/>
                <a:gd name="connsiteY0" fmla="*/ 0 h 1744821"/>
                <a:gd name="connsiteX1" fmla="*/ 1834022 w 1834022"/>
                <a:gd name="connsiteY1" fmla="*/ 1393501 h 1744821"/>
                <a:gd name="connsiteX2" fmla="*/ 1768328 w 1834022"/>
                <a:gd name="connsiteY2" fmla="*/ 1396818 h 1744821"/>
                <a:gd name="connsiteX3" fmla="*/ 1027453 w 1834022"/>
                <a:gd name="connsiteY3" fmla="*/ 1706559 h 1744821"/>
                <a:gd name="connsiteX4" fmla="*/ 985355 w 1834022"/>
                <a:gd name="connsiteY4" fmla="*/ 1744821 h 1744821"/>
                <a:gd name="connsiteX5" fmla="*/ 0 w 1834022"/>
                <a:gd name="connsiteY5" fmla="*/ 759467 h 1744821"/>
                <a:gd name="connsiteX6" fmla="*/ 141057 w 1834022"/>
                <a:gd name="connsiteY6" fmla="*/ 631266 h 1744821"/>
                <a:gd name="connsiteX7" fmla="*/ 1625850 w 1834022"/>
                <a:gd name="connsiteY7" fmla="*/ 10512 h 1744821"/>
                <a:gd name="connsiteX8" fmla="*/ 1834022 w 1834022"/>
                <a:gd name="connsiteY8" fmla="*/ 0 h 174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022" h="1744821">
                  <a:moveTo>
                    <a:pt x="1834022" y="0"/>
                  </a:moveTo>
                  <a:lnTo>
                    <a:pt x="1834022" y="1393501"/>
                  </a:lnTo>
                  <a:lnTo>
                    <a:pt x="1768328" y="1396818"/>
                  </a:lnTo>
                  <a:cubicBezTo>
                    <a:pt x="1488406" y="1425246"/>
                    <a:pt x="1233076" y="1536864"/>
                    <a:pt x="1027453" y="1706559"/>
                  </a:cubicBezTo>
                  <a:lnTo>
                    <a:pt x="985355" y="1744821"/>
                  </a:lnTo>
                  <a:lnTo>
                    <a:pt x="0" y="759467"/>
                  </a:lnTo>
                  <a:lnTo>
                    <a:pt x="141057" y="631266"/>
                  </a:lnTo>
                  <a:cubicBezTo>
                    <a:pt x="553148" y="291178"/>
                    <a:pt x="1064855" y="67484"/>
                    <a:pt x="1625850" y="10512"/>
                  </a:cubicBezTo>
                  <a:lnTo>
                    <a:pt x="1834022" y="0"/>
                  </a:lnTo>
                  <a:close/>
                </a:path>
              </a:pathLst>
            </a:custGeom>
            <a:solidFill>
              <a:srgbClr val="B08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7" name="Graphic 16" descr="Traffic light">
              <a:extLst>
                <a:ext uri="{FF2B5EF4-FFF2-40B4-BE49-F238E27FC236}">
                  <a16:creationId xmlns:a16="http://schemas.microsoft.com/office/drawing/2014/main" xmlns="" id="{CCD9E63D-0714-4034-B867-A5E58E24CCC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890407" y="4983049"/>
              <a:ext cx="458276" cy="440910"/>
            </a:xfrm>
            <a:prstGeom prst="rect">
              <a:avLst/>
            </a:prstGeom>
          </p:spPr>
        </p:pic>
        <p:sp>
          <p:nvSpPr>
            <p:cNvPr id="25" name="TextBox 24">
              <a:extLst>
                <a:ext uri="{FF2B5EF4-FFF2-40B4-BE49-F238E27FC236}">
                  <a16:creationId xmlns:a16="http://schemas.microsoft.com/office/drawing/2014/main" xmlns="" id="{0801B672-2295-4234-B88D-2D0A9C2543D7}"/>
                </a:ext>
              </a:extLst>
            </p:cNvPr>
            <p:cNvSpPr txBox="1"/>
            <p:nvPr/>
          </p:nvSpPr>
          <p:spPr>
            <a:xfrm>
              <a:off x="6266388" y="5455773"/>
              <a:ext cx="1420912" cy="646331"/>
            </a:xfrm>
            <a:prstGeom prst="rect">
              <a:avLst/>
            </a:prstGeom>
            <a:noFill/>
          </p:spPr>
          <p:txBody>
            <a:bodyPr wrap="square" rtlCol="0">
              <a:spAutoFit/>
            </a:bodyPr>
            <a:lstStyle/>
            <a:p>
              <a:pPr algn="ctr"/>
              <a:r>
                <a:rPr lang="vi-VN" b="1" dirty="0">
                  <a:solidFill>
                    <a:schemeClr val="bg1"/>
                  </a:solidFill>
                </a:rPr>
                <a:t>GTVT và logistics</a:t>
              </a:r>
              <a:endParaRPr lang="en-US" b="1" dirty="0">
                <a:solidFill>
                  <a:schemeClr val="bg1"/>
                </a:solidFill>
              </a:endParaRPr>
            </a:p>
          </p:txBody>
        </p:sp>
      </p:grpSp>
      <p:grpSp>
        <p:nvGrpSpPr>
          <p:cNvPr id="36" name="Group 35">
            <a:extLst>
              <a:ext uri="{FF2B5EF4-FFF2-40B4-BE49-F238E27FC236}">
                <a16:creationId xmlns:a16="http://schemas.microsoft.com/office/drawing/2014/main" xmlns="" id="{A77A84CA-DCD0-4E15-BC4E-BF95948D3E3F}"/>
              </a:ext>
            </a:extLst>
          </p:cNvPr>
          <p:cNvGrpSpPr/>
          <p:nvPr/>
        </p:nvGrpSpPr>
        <p:grpSpPr>
          <a:xfrm>
            <a:off x="3265007" y="3869556"/>
            <a:ext cx="1919661" cy="1834023"/>
            <a:chOff x="3265007" y="3869556"/>
            <a:chExt cx="1919661" cy="1834023"/>
          </a:xfrm>
        </p:grpSpPr>
        <p:sp>
          <p:nvSpPr>
            <p:cNvPr id="8" name="Freeform: Shape 7">
              <a:extLst>
                <a:ext uri="{FF2B5EF4-FFF2-40B4-BE49-F238E27FC236}">
                  <a16:creationId xmlns:a16="http://schemas.microsoft.com/office/drawing/2014/main" xmlns="" id="{3AF71E36-ED86-4848-B683-126B6C0AFE5C}"/>
                </a:ext>
              </a:extLst>
            </p:cNvPr>
            <p:cNvSpPr/>
            <p:nvPr/>
          </p:nvSpPr>
          <p:spPr>
            <a:xfrm>
              <a:off x="3439846" y="3869556"/>
              <a:ext cx="1744822" cy="1834023"/>
            </a:xfrm>
            <a:custGeom>
              <a:avLst/>
              <a:gdLst>
                <a:gd name="connsiteX0" fmla="*/ 0 w 1744822"/>
                <a:gd name="connsiteY0" fmla="*/ 0 h 1834023"/>
                <a:gd name="connsiteX1" fmla="*/ 1393501 w 1744822"/>
                <a:gd name="connsiteY1" fmla="*/ 0 h 1834023"/>
                <a:gd name="connsiteX2" fmla="*/ 1396818 w 1744822"/>
                <a:gd name="connsiteY2" fmla="*/ 65694 h 1834023"/>
                <a:gd name="connsiteX3" fmla="*/ 1706559 w 1744822"/>
                <a:gd name="connsiteY3" fmla="*/ 806569 h 1834023"/>
                <a:gd name="connsiteX4" fmla="*/ 1744822 w 1744822"/>
                <a:gd name="connsiteY4" fmla="*/ 848669 h 1834023"/>
                <a:gd name="connsiteX5" fmla="*/ 759467 w 1744822"/>
                <a:gd name="connsiteY5" fmla="*/ 1834023 h 1834023"/>
                <a:gd name="connsiteX6" fmla="*/ 631266 w 1744822"/>
                <a:gd name="connsiteY6" fmla="*/ 1692965 h 1834023"/>
                <a:gd name="connsiteX7" fmla="*/ 10512 w 1744822"/>
                <a:gd name="connsiteY7" fmla="*/ 208172 h 1834023"/>
                <a:gd name="connsiteX8" fmla="*/ 0 w 1744822"/>
                <a:gd name="connsiteY8" fmla="*/ 0 h 183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822" h="1834023">
                  <a:moveTo>
                    <a:pt x="0" y="0"/>
                  </a:moveTo>
                  <a:lnTo>
                    <a:pt x="1393501" y="0"/>
                  </a:lnTo>
                  <a:lnTo>
                    <a:pt x="1396818" y="65694"/>
                  </a:lnTo>
                  <a:cubicBezTo>
                    <a:pt x="1425246" y="345617"/>
                    <a:pt x="1536864" y="600946"/>
                    <a:pt x="1706559" y="806569"/>
                  </a:cubicBezTo>
                  <a:lnTo>
                    <a:pt x="1744822" y="848669"/>
                  </a:lnTo>
                  <a:lnTo>
                    <a:pt x="759467" y="1834023"/>
                  </a:lnTo>
                  <a:lnTo>
                    <a:pt x="631266" y="1692965"/>
                  </a:lnTo>
                  <a:cubicBezTo>
                    <a:pt x="291178" y="1280875"/>
                    <a:pt x="67484" y="769167"/>
                    <a:pt x="10512" y="208172"/>
                  </a:cubicBezTo>
                  <a:lnTo>
                    <a:pt x="0" y="0"/>
                  </a:lnTo>
                  <a:close/>
                </a:path>
              </a:pathLst>
            </a:custGeom>
            <a:solidFill>
              <a:srgbClr val="800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 name="Graphic 18" descr="Open hand with plant">
              <a:extLst>
                <a:ext uri="{FF2B5EF4-FFF2-40B4-BE49-F238E27FC236}">
                  <a16:creationId xmlns:a16="http://schemas.microsoft.com/office/drawing/2014/main" xmlns="" id="{BC2640B9-2309-488E-89F8-C2C88CC969D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4501001" y="4473143"/>
              <a:ext cx="458276" cy="440910"/>
            </a:xfrm>
            <a:prstGeom prst="rect">
              <a:avLst/>
            </a:prstGeom>
          </p:spPr>
        </p:pic>
        <p:sp>
          <p:nvSpPr>
            <p:cNvPr id="26" name="TextBox 25">
              <a:extLst>
                <a:ext uri="{FF2B5EF4-FFF2-40B4-BE49-F238E27FC236}">
                  <a16:creationId xmlns:a16="http://schemas.microsoft.com/office/drawing/2014/main" xmlns="" id="{E5A11600-434A-456F-8218-25C957D91F70}"/>
                </a:ext>
              </a:extLst>
            </p:cNvPr>
            <p:cNvSpPr txBox="1"/>
            <p:nvPr/>
          </p:nvSpPr>
          <p:spPr>
            <a:xfrm>
              <a:off x="3265007" y="4346790"/>
              <a:ext cx="1630809" cy="369332"/>
            </a:xfrm>
            <a:prstGeom prst="rect">
              <a:avLst/>
            </a:prstGeom>
            <a:noFill/>
          </p:spPr>
          <p:txBody>
            <a:bodyPr wrap="square" rtlCol="0">
              <a:spAutoFit/>
            </a:bodyPr>
            <a:lstStyle/>
            <a:p>
              <a:pPr algn="ctr"/>
              <a:r>
                <a:rPr lang="vi-VN" b="1" dirty="0">
                  <a:solidFill>
                    <a:schemeClr val="bg1"/>
                  </a:solidFill>
                </a:rPr>
                <a:t>TNMT</a:t>
              </a:r>
              <a:endParaRPr lang="en-US" b="1" dirty="0">
                <a:solidFill>
                  <a:schemeClr val="bg1"/>
                </a:solidFill>
              </a:endParaRPr>
            </a:p>
          </p:txBody>
        </p:sp>
      </p:grpSp>
      <p:grpSp>
        <p:nvGrpSpPr>
          <p:cNvPr id="37" name="Group 36">
            <a:extLst>
              <a:ext uri="{FF2B5EF4-FFF2-40B4-BE49-F238E27FC236}">
                <a16:creationId xmlns:a16="http://schemas.microsoft.com/office/drawing/2014/main" xmlns="" id="{60D8848F-06CB-436F-A871-D27F200756FE}"/>
              </a:ext>
            </a:extLst>
          </p:cNvPr>
          <p:cNvGrpSpPr/>
          <p:nvPr/>
        </p:nvGrpSpPr>
        <p:grpSpPr>
          <a:xfrm>
            <a:off x="3439847" y="1883133"/>
            <a:ext cx="1744821" cy="1834022"/>
            <a:chOff x="3439847" y="1883133"/>
            <a:chExt cx="1744821" cy="1834022"/>
          </a:xfrm>
        </p:grpSpPr>
        <p:sp>
          <p:nvSpPr>
            <p:cNvPr id="6" name="Freeform: Shape 5">
              <a:extLst>
                <a:ext uri="{FF2B5EF4-FFF2-40B4-BE49-F238E27FC236}">
                  <a16:creationId xmlns:a16="http://schemas.microsoft.com/office/drawing/2014/main" xmlns="" id="{DB318571-5D3E-4856-A8EB-117797DB78AD}"/>
                </a:ext>
              </a:extLst>
            </p:cNvPr>
            <p:cNvSpPr/>
            <p:nvPr/>
          </p:nvSpPr>
          <p:spPr>
            <a:xfrm>
              <a:off x="3439847" y="1883133"/>
              <a:ext cx="1744821" cy="1834022"/>
            </a:xfrm>
            <a:custGeom>
              <a:avLst/>
              <a:gdLst>
                <a:gd name="connsiteX0" fmla="*/ 759467 w 1744821"/>
                <a:gd name="connsiteY0" fmla="*/ 0 h 1834022"/>
                <a:gd name="connsiteX1" fmla="*/ 1744821 w 1744821"/>
                <a:gd name="connsiteY1" fmla="*/ 985354 h 1834022"/>
                <a:gd name="connsiteX2" fmla="*/ 1706559 w 1744821"/>
                <a:gd name="connsiteY2" fmla="*/ 1027453 h 1834022"/>
                <a:gd name="connsiteX3" fmla="*/ 1396818 w 1744821"/>
                <a:gd name="connsiteY3" fmla="*/ 1768328 h 1834022"/>
                <a:gd name="connsiteX4" fmla="*/ 1393501 w 1744821"/>
                <a:gd name="connsiteY4" fmla="*/ 1834022 h 1834022"/>
                <a:gd name="connsiteX5" fmla="*/ 0 w 1744821"/>
                <a:gd name="connsiteY5" fmla="*/ 1834022 h 1834022"/>
                <a:gd name="connsiteX6" fmla="*/ 10512 w 1744821"/>
                <a:gd name="connsiteY6" fmla="*/ 1625850 h 1834022"/>
                <a:gd name="connsiteX7" fmla="*/ 631266 w 1744821"/>
                <a:gd name="connsiteY7" fmla="*/ 141057 h 1834022"/>
                <a:gd name="connsiteX8" fmla="*/ 759467 w 1744821"/>
                <a:gd name="connsiteY8" fmla="*/ 0 h 18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821" h="1834022">
                  <a:moveTo>
                    <a:pt x="759467" y="0"/>
                  </a:moveTo>
                  <a:lnTo>
                    <a:pt x="1744821" y="985354"/>
                  </a:lnTo>
                  <a:lnTo>
                    <a:pt x="1706559" y="1027453"/>
                  </a:lnTo>
                  <a:cubicBezTo>
                    <a:pt x="1536864" y="1233076"/>
                    <a:pt x="1425246" y="1488405"/>
                    <a:pt x="1396818" y="1768328"/>
                  </a:cubicBezTo>
                  <a:lnTo>
                    <a:pt x="1393501" y="1834022"/>
                  </a:lnTo>
                  <a:lnTo>
                    <a:pt x="0" y="1834022"/>
                  </a:lnTo>
                  <a:lnTo>
                    <a:pt x="10512" y="1625850"/>
                  </a:lnTo>
                  <a:cubicBezTo>
                    <a:pt x="67484" y="1064855"/>
                    <a:pt x="291178" y="553148"/>
                    <a:pt x="631266" y="141057"/>
                  </a:cubicBezTo>
                  <a:lnTo>
                    <a:pt x="759467"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Graphic 20" descr="Atom">
              <a:extLst>
                <a:ext uri="{FF2B5EF4-FFF2-40B4-BE49-F238E27FC236}">
                  <a16:creationId xmlns:a16="http://schemas.microsoft.com/office/drawing/2014/main" xmlns="" id="{6697DFA6-385E-484F-85AF-95E476913AA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4338569" y="3215069"/>
              <a:ext cx="458276" cy="440910"/>
            </a:xfrm>
            <a:prstGeom prst="rect">
              <a:avLst/>
            </a:prstGeom>
          </p:spPr>
        </p:pic>
        <p:sp>
          <p:nvSpPr>
            <p:cNvPr id="27" name="TextBox 26">
              <a:extLst>
                <a:ext uri="{FF2B5EF4-FFF2-40B4-BE49-F238E27FC236}">
                  <a16:creationId xmlns:a16="http://schemas.microsoft.com/office/drawing/2014/main" xmlns="" id="{DB7398AD-6199-436E-B4BA-E2D65ED3E387}"/>
                </a:ext>
              </a:extLst>
            </p:cNvPr>
            <p:cNvSpPr txBox="1"/>
            <p:nvPr/>
          </p:nvSpPr>
          <p:spPr>
            <a:xfrm>
              <a:off x="3493127" y="2740865"/>
              <a:ext cx="1630809" cy="369332"/>
            </a:xfrm>
            <a:prstGeom prst="rect">
              <a:avLst/>
            </a:prstGeom>
            <a:noFill/>
          </p:spPr>
          <p:txBody>
            <a:bodyPr wrap="square" rtlCol="0">
              <a:spAutoFit/>
            </a:bodyPr>
            <a:lstStyle/>
            <a:p>
              <a:pPr algn="ctr"/>
              <a:r>
                <a:rPr lang="vi-VN" b="1" dirty="0">
                  <a:solidFill>
                    <a:schemeClr val="bg1"/>
                  </a:solidFill>
                </a:rPr>
                <a:t>Năng lượng</a:t>
              </a:r>
              <a:endParaRPr lang="en-US" b="1" dirty="0">
                <a:solidFill>
                  <a:schemeClr val="bg1"/>
                </a:solidFill>
              </a:endParaRPr>
            </a:p>
          </p:txBody>
        </p:sp>
      </p:grpSp>
      <p:grpSp>
        <p:nvGrpSpPr>
          <p:cNvPr id="38" name="Group 37">
            <a:extLst>
              <a:ext uri="{FF2B5EF4-FFF2-40B4-BE49-F238E27FC236}">
                <a16:creationId xmlns:a16="http://schemas.microsoft.com/office/drawing/2014/main" xmlns="" id="{5FE59019-AC2D-45DB-8785-EF47FB843A0A}"/>
              </a:ext>
            </a:extLst>
          </p:cNvPr>
          <p:cNvGrpSpPr/>
          <p:nvPr/>
        </p:nvGrpSpPr>
        <p:grpSpPr>
          <a:xfrm>
            <a:off x="4307076" y="1015904"/>
            <a:ext cx="1882485" cy="1744821"/>
            <a:chOff x="4307076" y="1015904"/>
            <a:chExt cx="1882485" cy="1744821"/>
          </a:xfrm>
        </p:grpSpPr>
        <p:sp>
          <p:nvSpPr>
            <p:cNvPr id="4" name="Freeform: Shape 3">
              <a:extLst>
                <a:ext uri="{FF2B5EF4-FFF2-40B4-BE49-F238E27FC236}">
                  <a16:creationId xmlns:a16="http://schemas.microsoft.com/office/drawing/2014/main" xmlns="" id="{1397D390-DCCF-469E-9339-C57963F052C0}"/>
                </a:ext>
              </a:extLst>
            </p:cNvPr>
            <p:cNvSpPr/>
            <p:nvPr/>
          </p:nvSpPr>
          <p:spPr>
            <a:xfrm>
              <a:off x="4307076" y="1015904"/>
              <a:ext cx="1834022" cy="1744821"/>
            </a:xfrm>
            <a:custGeom>
              <a:avLst/>
              <a:gdLst>
                <a:gd name="connsiteX0" fmla="*/ 1834022 w 1834022"/>
                <a:gd name="connsiteY0" fmla="*/ 0 h 1744821"/>
                <a:gd name="connsiteX1" fmla="*/ 1834022 w 1834022"/>
                <a:gd name="connsiteY1" fmla="*/ 1393501 h 1744821"/>
                <a:gd name="connsiteX2" fmla="*/ 1768328 w 1834022"/>
                <a:gd name="connsiteY2" fmla="*/ 1396818 h 1744821"/>
                <a:gd name="connsiteX3" fmla="*/ 1027453 w 1834022"/>
                <a:gd name="connsiteY3" fmla="*/ 1706559 h 1744821"/>
                <a:gd name="connsiteX4" fmla="*/ 985355 w 1834022"/>
                <a:gd name="connsiteY4" fmla="*/ 1744821 h 1744821"/>
                <a:gd name="connsiteX5" fmla="*/ 0 w 1834022"/>
                <a:gd name="connsiteY5" fmla="*/ 759467 h 1744821"/>
                <a:gd name="connsiteX6" fmla="*/ 141057 w 1834022"/>
                <a:gd name="connsiteY6" fmla="*/ 631266 h 1744821"/>
                <a:gd name="connsiteX7" fmla="*/ 1625850 w 1834022"/>
                <a:gd name="connsiteY7" fmla="*/ 10512 h 1744821"/>
                <a:gd name="connsiteX8" fmla="*/ 1834022 w 1834022"/>
                <a:gd name="connsiteY8" fmla="*/ 0 h 174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022" h="1744821">
                  <a:moveTo>
                    <a:pt x="1834022" y="0"/>
                  </a:moveTo>
                  <a:lnTo>
                    <a:pt x="1834022" y="1393501"/>
                  </a:lnTo>
                  <a:lnTo>
                    <a:pt x="1768328" y="1396818"/>
                  </a:lnTo>
                  <a:cubicBezTo>
                    <a:pt x="1488406" y="1425246"/>
                    <a:pt x="1233076" y="1536864"/>
                    <a:pt x="1027453" y="1706559"/>
                  </a:cubicBezTo>
                  <a:lnTo>
                    <a:pt x="985355" y="1744821"/>
                  </a:lnTo>
                  <a:lnTo>
                    <a:pt x="0" y="759467"/>
                  </a:lnTo>
                  <a:lnTo>
                    <a:pt x="141057" y="631266"/>
                  </a:lnTo>
                  <a:cubicBezTo>
                    <a:pt x="553148" y="291178"/>
                    <a:pt x="1064855" y="67484"/>
                    <a:pt x="1625850" y="10512"/>
                  </a:cubicBezTo>
                  <a:lnTo>
                    <a:pt x="1834022"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 name="Graphic 19" descr="Dollar">
              <a:extLst>
                <a:ext uri="{FF2B5EF4-FFF2-40B4-BE49-F238E27FC236}">
                  <a16:creationId xmlns:a16="http://schemas.microsoft.com/office/drawing/2014/main" xmlns="" id="{C602925C-7BCB-405D-8020-D69437A05E7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055817" y="2176482"/>
              <a:ext cx="458276" cy="440910"/>
            </a:xfrm>
            <a:prstGeom prst="rect">
              <a:avLst/>
            </a:prstGeom>
          </p:spPr>
        </p:pic>
        <p:sp>
          <p:nvSpPr>
            <p:cNvPr id="28" name="TextBox 27">
              <a:extLst>
                <a:ext uri="{FF2B5EF4-FFF2-40B4-BE49-F238E27FC236}">
                  <a16:creationId xmlns:a16="http://schemas.microsoft.com/office/drawing/2014/main" xmlns="" id="{8DFF457F-D100-4012-8387-6B90B0A1DA56}"/>
                </a:ext>
              </a:extLst>
            </p:cNvPr>
            <p:cNvSpPr txBox="1"/>
            <p:nvPr/>
          </p:nvSpPr>
          <p:spPr>
            <a:xfrm>
              <a:off x="4558752" y="1432027"/>
              <a:ext cx="1630809" cy="646331"/>
            </a:xfrm>
            <a:prstGeom prst="rect">
              <a:avLst/>
            </a:prstGeom>
            <a:noFill/>
          </p:spPr>
          <p:txBody>
            <a:bodyPr wrap="square" rtlCol="0">
              <a:spAutoFit/>
            </a:bodyPr>
            <a:lstStyle/>
            <a:p>
              <a:pPr algn="ctr"/>
              <a:r>
                <a:rPr lang="vi-VN" b="1" dirty="0">
                  <a:solidFill>
                    <a:schemeClr val="bg1"/>
                  </a:solidFill>
                </a:rPr>
                <a:t>Tài chính – Ngân hàng</a:t>
              </a:r>
              <a:endParaRPr lang="en-US" b="1" dirty="0">
                <a:solidFill>
                  <a:schemeClr val="bg1"/>
                </a:solidFill>
              </a:endParaRPr>
            </a:p>
          </p:txBody>
        </p:sp>
      </p:grpSp>
      <p:grpSp>
        <p:nvGrpSpPr>
          <p:cNvPr id="35" name="Group 34">
            <a:extLst>
              <a:ext uri="{FF2B5EF4-FFF2-40B4-BE49-F238E27FC236}">
                <a16:creationId xmlns:a16="http://schemas.microsoft.com/office/drawing/2014/main" xmlns="" id="{91B61CDB-C125-44D9-8C10-5FDCA005719C}"/>
              </a:ext>
            </a:extLst>
          </p:cNvPr>
          <p:cNvGrpSpPr/>
          <p:nvPr/>
        </p:nvGrpSpPr>
        <p:grpSpPr>
          <a:xfrm>
            <a:off x="4384147" y="4958602"/>
            <a:ext cx="2123936" cy="1744821"/>
            <a:chOff x="4384147" y="4958602"/>
            <a:chExt cx="2123936" cy="1744821"/>
          </a:xfrm>
        </p:grpSpPr>
        <p:sp>
          <p:nvSpPr>
            <p:cNvPr id="12" name="Freeform: Shape 11">
              <a:extLst>
                <a:ext uri="{FF2B5EF4-FFF2-40B4-BE49-F238E27FC236}">
                  <a16:creationId xmlns:a16="http://schemas.microsoft.com/office/drawing/2014/main" xmlns="" id="{F50F5169-511F-4BF9-B2C4-A5E337BF5FC6}"/>
                </a:ext>
              </a:extLst>
            </p:cNvPr>
            <p:cNvSpPr/>
            <p:nvPr/>
          </p:nvSpPr>
          <p:spPr>
            <a:xfrm rot="13466823">
              <a:off x="4674061" y="4958602"/>
              <a:ext cx="1834022" cy="1744821"/>
            </a:xfrm>
            <a:custGeom>
              <a:avLst/>
              <a:gdLst>
                <a:gd name="connsiteX0" fmla="*/ 1834022 w 1834022"/>
                <a:gd name="connsiteY0" fmla="*/ 0 h 1744821"/>
                <a:gd name="connsiteX1" fmla="*/ 1834022 w 1834022"/>
                <a:gd name="connsiteY1" fmla="*/ 1393501 h 1744821"/>
                <a:gd name="connsiteX2" fmla="*/ 1768328 w 1834022"/>
                <a:gd name="connsiteY2" fmla="*/ 1396818 h 1744821"/>
                <a:gd name="connsiteX3" fmla="*/ 1027453 w 1834022"/>
                <a:gd name="connsiteY3" fmla="*/ 1706559 h 1744821"/>
                <a:gd name="connsiteX4" fmla="*/ 985355 w 1834022"/>
                <a:gd name="connsiteY4" fmla="*/ 1744821 h 1744821"/>
                <a:gd name="connsiteX5" fmla="*/ 0 w 1834022"/>
                <a:gd name="connsiteY5" fmla="*/ 759467 h 1744821"/>
                <a:gd name="connsiteX6" fmla="*/ 141057 w 1834022"/>
                <a:gd name="connsiteY6" fmla="*/ 631266 h 1744821"/>
                <a:gd name="connsiteX7" fmla="*/ 1625850 w 1834022"/>
                <a:gd name="connsiteY7" fmla="*/ 10512 h 1744821"/>
                <a:gd name="connsiteX8" fmla="*/ 1834022 w 1834022"/>
                <a:gd name="connsiteY8" fmla="*/ 0 h 174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022" h="1744821">
                  <a:moveTo>
                    <a:pt x="1834022" y="0"/>
                  </a:moveTo>
                  <a:lnTo>
                    <a:pt x="1834022" y="1393501"/>
                  </a:lnTo>
                  <a:lnTo>
                    <a:pt x="1768328" y="1396818"/>
                  </a:lnTo>
                  <a:cubicBezTo>
                    <a:pt x="1488406" y="1425246"/>
                    <a:pt x="1233076" y="1536864"/>
                    <a:pt x="1027453" y="1706559"/>
                  </a:cubicBezTo>
                  <a:lnTo>
                    <a:pt x="985355" y="1744821"/>
                  </a:lnTo>
                  <a:lnTo>
                    <a:pt x="0" y="759467"/>
                  </a:lnTo>
                  <a:lnTo>
                    <a:pt x="141057" y="631266"/>
                  </a:lnTo>
                  <a:cubicBezTo>
                    <a:pt x="553148" y="291178"/>
                    <a:pt x="1064855" y="67484"/>
                    <a:pt x="1625850" y="10512"/>
                  </a:cubicBezTo>
                  <a:lnTo>
                    <a:pt x="1834022" y="0"/>
                  </a:lnTo>
                  <a:close/>
                </a:path>
              </a:pathLst>
            </a:custGeom>
            <a:solidFill>
              <a:srgbClr val="C50B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Graphic 17" descr="Tropical scene">
              <a:extLst>
                <a:ext uri="{FF2B5EF4-FFF2-40B4-BE49-F238E27FC236}">
                  <a16:creationId xmlns:a16="http://schemas.microsoft.com/office/drawing/2014/main" xmlns="" id="{E9237BF9-B446-44A5-AD50-3C94BE233FF2}"/>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5604027" y="5202307"/>
              <a:ext cx="458276" cy="440910"/>
            </a:xfrm>
            <a:prstGeom prst="rect">
              <a:avLst/>
            </a:prstGeom>
          </p:spPr>
        </p:pic>
        <p:sp>
          <p:nvSpPr>
            <p:cNvPr id="29" name="TextBox 28">
              <a:extLst>
                <a:ext uri="{FF2B5EF4-FFF2-40B4-BE49-F238E27FC236}">
                  <a16:creationId xmlns:a16="http://schemas.microsoft.com/office/drawing/2014/main" xmlns="" id="{ABC2B9EB-7168-4815-B200-54D1DA28C66D}"/>
                </a:ext>
              </a:extLst>
            </p:cNvPr>
            <p:cNvSpPr txBox="1"/>
            <p:nvPr/>
          </p:nvSpPr>
          <p:spPr>
            <a:xfrm>
              <a:off x="4384147" y="5644269"/>
              <a:ext cx="1630809" cy="369332"/>
            </a:xfrm>
            <a:prstGeom prst="rect">
              <a:avLst/>
            </a:prstGeom>
            <a:noFill/>
          </p:spPr>
          <p:txBody>
            <a:bodyPr wrap="square" rtlCol="0">
              <a:spAutoFit/>
            </a:bodyPr>
            <a:lstStyle/>
            <a:p>
              <a:pPr algn="ctr"/>
              <a:r>
                <a:rPr lang="vi-VN" b="1" dirty="0">
                  <a:solidFill>
                    <a:schemeClr val="bg1"/>
                  </a:solidFill>
                </a:rPr>
                <a:t>Du lịch</a:t>
              </a:r>
              <a:endParaRPr lang="en-US" b="1" dirty="0">
                <a:solidFill>
                  <a:schemeClr val="bg1"/>
                </a:solidFill>
              </a:endParaRPr>
            </a:p>
          </p:txBody>
        </p:sp>
      </p:grpSp>
    </p:spTree>
    <p:extLst>
      <p:ext uri="{BB962C8B-B14F-4D97-AF65-F5344CB8AC3E}">
        <p14:creationId xmlns:p14="http://schemas.microsoft.com/office/powerpoint/2010/main" val="57379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1000"/>
                                        <p:tgtEl>
                                          <p:spTgt spid="36"/>
                                        </p:tgtEl>
                                      </p:cBhvr>
                                    </p:animEffect>
                                    <p:anim calcmode="lin" valueType="num">
                                      <p:cBhvr>
                                        <p:cTn id="50" dur="1000" fill="hold"/>
                                        <p:tgtEl>
                                          <p:spTgt spid="36"/>
                                        </p:tgtEl>
                                        <p:attrNameLst>
                                          <p:attrName>ppt_x</p:attrName>
                                        </p:attrNameLst>
                                      </p:cBhvr>
                                      <p:tavLst>
                                        <p:tav tm="0">
                                          <p:val>
                                            <p:strVal val="#ppt_x"/>
                                          </p:val>
                                        </p:tav>
                                        <p:tav tm="100000">
                                          <p:val>
                                            <p:strVal val="#ppt_x"/>
                                          </p:val>
                                        </p:tav>
                                      </p:tavLst>
                                    </p:anim>
                                    <p:anim calcmode="lin" valueType="num">
                                      <p:cBhvr>
                                        <p:cTn id="5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1000"/>
                                        <p:tgtEl>
                                          <p:spTgt spid="37"/>
                                        </p:tgtEl>
                                      </p:cBhvr>
                                    </p:animEffect>
                                    <p:anim calcmode="lin" valueType="num">
                                      <p:cBhvr>
                                        <p:cTn id="57" dur="1000" fill="hold"/>
                                        <p:tgtEl>
                                          <p:spTgt spid="37"/>
                                        </p:tgtEl>
                                        <p:attrNameLst>
                                          <p:attrName>ppt_x</p:attrName>
                                        </p:attrNameLst>
                                      </p:cBhvr>
                                      <p:tavLst>
                                        <p:tav tm="0">
                                          <p:val>
                                            <p:strVal val="#ppt_x"/>
                                          </p:val>
                                        </p:tav>
                                        <p:tav tm="100000">
                                          <p:val>
                                            <p:strVal val="#ppt_x"/>
                                          </p:val>
                                        </p:tav>
                                      </p:tavLst>
                                    </p:anim>
                                    <p:anim calcmode="lin" valueType="num">
                                      <p:cBhvr>
                                        <p:cTn id="5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1000"/>
                                        <p:tgtEl>
                                          <p:spTgt spid="38"/>
                                        </p:tgtEl>
                                      </p:cBhvr>
                                    </p:animEffect>
                                    <p:anim calcmode="lin" valueType="num">
                                      <p:cBhvr>
                                        <p:cTn id="64" dur="1000" fill="hold"/>
                                        <p:tgtEl>
                                          <p:spTgt spid="38"/>
                                        </p:tgtEl>
                                        <p:attrNameLst>
                                          <p:attrName>ppt_x</p:attrName>
                                        </p:attrNameLst>
                                      </p:cBhvr>
                                      <p:tavLst>
                                        <p:tav tm="0">
                                          <p:val>
                                            <p:strVal val="#ppt_x"/>
                                          </p:val>
                                        </p:tav>
                                        <p:tav tm="100000">
                                          <p:val>
                                            <p:strVal val="#ppt_x"/>
                                          </p:val>
                                        </p:tav>
                                      </p:tavLst>
                                    </p:anim>
                                    <p:anim calcmode="lin" valueType="num">
                                      <p:cBhvr>
                                        <p:cTn id="6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823DD876-B579-435A-B093-C891FAAAEC59}"/>
              </a:ext>
            </a:extLst>
          </p:cNvPr>
          <p:cNvSpPr txBox="1"/>
          <p:nvPr/>
        </p:nvSpPr>
        <p:spPr>
          <a:xfrm>
            <a:off x="627184" y="2508800"/>
            <a:ext cx="10937631" cy="1478418"/>
          </a:xfrm>
          <a:prstGeom prst="rect">
            <a:avLst/>
          </a:prstGeom>
          <a:noFill/>
        </p:spPr>
        <p:txBody>
          <a:bodyPr wrap="square" rtlCol="0">
            <a:spAutoFit/>
          </a:bodyPr>
          <a:lstStyle/>
          <a:p>
            <a:pPr marL="0" marR="0" algn="just">
              <a:lnSpc>
                <a:spcPct val="150000"/>
              </a:lnSpc>
              <a:spcBef>
                <a:spcPts val="1200"/>
              </a:spcBef>
              <a:spcAft>
                <a:spcPts val="1200"/>
              </a:spcAft>
            </a:pPr>
            <a:r>
              <a:rPr lang="vi-VN" sz="3200" b="1" dirty="0">
                <a:effectLst/>
                <a:latin typeface="Arial "/>
                <a:ea typeface="Calibri" panose="020F0502020204030204" pitchFamily="34" charset="0"/>
                <a:cs typeface="Times New Roman" panose="02020603050405020304" pitchFamily="18" charset="0"/>
              </a:rPr>
              <a:t>2. KẾT QUẢ BƯỚC ĐẦU THỰC HIỆN CHUYỂN ĐỔI SỐ TẠI TỈNH QUẢNG TRỊ</a:t>
            </a:r>
          </a:p>
        </p:txBody>
      </p:sp>
    </p:spTree>
    <p:extLst>
      <p:ext uri="{BB962C8B-B14F-4D97-AF65-F5344CB8AC3E}">
        <p14:creationId xmlns:p14="http://schemas.microsoft.com/office/powerpoint/2010/main" val="837743597"/>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95B7C13-0F06-486B-948B-8E4B617675D9}"/>
              </a:ext>
            </a:extLst>
          </p:cNvPr>
          <p:cNvSpPr/>
          <p:nvPr/>
        </p:nvSpPr>
        <p:spPr>
          <a:xfrm>
            <a:off x="515657" y="1444143"/>
            <a:ext cx="5953577" cy="4673933"/>
          </a:xfrm>
          <a:prstGeom prst="rect">
            <a:avLst/>
          </a:prstGeom>
          <a:solidFill>
            <a:srgbClr val="FFFFFF"/>
          </a:solidFill>
          <a:ln w="19050">
            <a:solidFill>
              <a:srgbClr val="66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xmlns="" id="{6839F507-B7B8-4DA0-B50D-5843509F4F93}"/>
              </a:ext>
            </a:extLst>
          </p:cNvPr>
          <p:cNvSpPr>
            <a:spLocks noEditPoints="1"/>
          </p:cNvSpPr>
          <p:nvPr/>
        </p:nvSpPr>
        <p:spPr bwMode="auto">
          <a:xfrm>
            <a:off x="9213850" y="1504004"/>
            <a:ext cx="666750" cy="588255"/>
          </a:xfrm>
          <a:custGeom>
            <a:avLst/>
            <a:gdLst>
              <a:gd name="T0" fmla="*/ 88 w 118"/>
              <a:gd name="T1" fmla="*/ 63 h 116"/>
              <a:gd name="T2" fmla="*/ 117 w 118"/>
              <a:gd name="T3" fmla="*/ 32 h 116"/>
              <a:gd name="T4" fmla="*/ 113 w 118"/>
              <a:gd name="T5" fmla="*/ 18 h 116"/>
              <a:gd name="T6" fmla="*/ 111 w 118"/>
              <a:gd name="T7" fmla="*/ 13 h 116"/>
              <a:gd name="T8" fmla="*/ 90 w 118"/>
              <a:gd name="T9" fmla="*/ 34 h 116"/>
              <a:gd name="T10" fmla="*/ 83 w 118"/>
              <a:gd name="T11" fmla="*/ 27 h 116"/>
              <a:gd name="T12" fmla="*/ 104 w 118"/>
              <a:gd name="T13" fmla="*/ 6 h 116"/>
              <a:gd name="T14" fmla="*/ 98 w 118"/>
              <a:gd name="T15" fmla="*/ 4 h 116"/>
              <a:gd name="T16" fmla="*/ 86 w 118"/>
              <a:gd name="T17" fmla="*/ 1 h 116"/>
              <a:gd name="T18" fmla="*/ 55 w 118"/>
              <a:gd name="T19" fmla="*/ 32 h 116"/>
              <a:gd name="T20" fmla="*/ 56 w 118"/>
              <a:gd name="T21" fmla="*/ 38 h 116"/>
              <a:gd name="T22" fmla="*/ 50 w 118"/>
              <a:gd name="T23" fmla="*/ 44 h 116"/>
              <a:gd name="T24" fmla="*/ 31 w 118"/>
              <a:gd name="T25" fmla="*/ 25 h 116"/>
              <a:gd name="T26" fmla="*/ 32 w 118"/>
              <a:gd name="T27" fmla="*/ 12 h 116"/>
              <a:gd name="T28" fmla="*/ 11 w 118"/>
              <a:gd name="T29" fmla="*/ 0 h 116"/>
              <a:gd name="T30" fmla="*/ 0 w 118"/>
              <a:gd name="T31" fmla="*/ 11 h 116"/>
              <a:gd name="T32" fmla="*/ 13 w 118"/>
              <a:gd name="T33" fmla="*/ 31 h 116"/>
              <a:gd name="T34" fmla="*/ 25 w 118"/>
              <a:gd name="T35" fmla="*/ 31 h 116"/>
              <a:gd name="T36" fmla="*/ 44 w 118"/>
              <a:gd name="T37" fmla="*/ 49 h 116"/>
              <a:gd name="T38" fmla="*/ 6 w 118"/>
              <a:gd name="T39" fmla="*/ 87 h 116"/>
              <a:gd name="T40" fmla="*/ 1 w 118"/>
              <a:gd name="T41" fmla="*/ 99 h 116"/>
              <a:gd name="T42" fmla="*/ 6 w 118"/>
              <a:gd name="T43" fmla="*/ 111 h 116"/>
              <a:gd name="T44" fmla="*/ 19 w 118"/>
              <a:gd name="T45" fmla="*/ 116 h 116"/>
              <a:gd name="T46" fmla="*/ 31 w 118"/>
              <a:gd name="T47" fmla="*/ 111 h 116"/>
              <a:gd name="T48" fmla="*/ 59 w 118"/>
              <a:gd name="T49" fmla="*/ 83 h 116"/>
              <a:gd name="T50" fmla="*/ 87 w 118"/>
              <a:gd name="T51" fmla="*/ 111 h 116"/>
              <a:gd name="T52" fmla="*/ 99 w 118"/>
              <a:gd name="T53" fmla="*/ 116 h 116"/>
              <a:gd name="T54" fmla="*/ 112 w 118"/>
              <a:gd name="T55" fmla="*/ 111 h 116"/>
              <a:gd name="T56" fmla="*/ 112 w 118"/>
              <a:gd name="T57" fmla="*/ 87 h 116"/>
              <a:gd name="T58" fmla="*/ 88 w 118"/>
              <a:gd name="T59" fmla="*/ 63 h 116"/>
              <a:gd name="T60" fmla="*/ 17 w 118"/>
              <a:gd name="T61" fmla="*/ 23 h 116"/>
              <a:gd name="T62" fmla="*/ 10 w 118"/>
              <a:gd name="T63" fmla="*/ 12 h 116"/>
              <a:gd name="T64" fmla="*/ 12 w 118"/>
              <a:gd name="T65" fmla="*/ 10 h 116"/>
              <a:gd name="T66" fmla="*/ 23 w 118"/>
              <a:gd name="T67" fmla="*/ 17 h 116"/>
              <a:gd name="T68" fmla="*/ 23 w 118"/>
              <a:gd name="T69" fmla="*/ 22 h 116"/>
              <a:gd name="T70" fmla="*/ 22 w 118"/>
              <a:gd name="T71" fmla="*/ 23 h 116"/>
              <a:gd name="T72" fmla="*/ 17 w 118"/>
              <a:gd name="T73" fmla="*/ 23 h 116"/>
              <a:gd name="T74" fmla="*/ 25 w 118"/>
              <a:gd name="T75" fmla="*/ 106 h 116"/>
              <a:gd name="T76" fmla="*/ 12 w 118"/>
              <a:gd name="T77" fmla="*/ 106 h 116"/>
              <a:gd name="T78" fmla="*/ 12 w 118"/>
              <a:gd name="T79" fmla="*/ 92 h 116"/>
              <a:gd name="T80" fmla="*/ 64 w 118"/>
              <a:gd name="T81" fmla="*/ 40 h 116"/>
              <a:gd name="T82" fmla="*/ 64 w 118"/>
              <a:gd name="T83" fmla="*/ 38 h 116"/>
              <a:gd name="T84" fmla="*/ 63 w 118"/>
              <a:gd name="T85" fmla="*/ 32 h 116"/>
              <a:gd name="T86" fmla="*/ 86 w 118"/>
              <a:gd name="T87" fmla="*/ 9 h 116"/>
              <a:gd name="T88" fmla="*/ 89 w 118"/>
              <a:gd name="T89" fmla="*/ 9 h 116"/>
              <a:gd name="T90" fmla="*/ 71 w 118"/>
              <a:gd name="T91" fmla="*/ 27 h 116"/>
              <a:gd name="T92" fmla="*/ 90 w 118"/>
              <a:gd name="T93" fmla="*/ 46 h 116"/>
              <a:gd name="T94" fmla="*/ 108 w 118"/>
              <a:gd name="T95" fmla="*/ 27 h 116"/>
              <a:gd name="T96" fmla="*/ 109 w 118"/>
              <a:gd name="T97" fmla="*/ 32 h 116"/>
              <a:gd name="T98" fmla="*/ 80 w 118"/>
              <a:gd name="T99" fmla="*/ 54 h 116"/>
              <a:gd name="T100" fmla="*/ 78 w 118"/>
              <a:gd name="T101" fmla="*/ 53 h 116"/>
              <a:gd name="T102" fmla="*/ 25 w 118"/>
              <a:gd name="T103" fmla="*/ 106 h 116"/>
              <a:gd name="T104" fmla="*/ 106 w 118"/>
              <a:gd name="T105" fmla="*/ 106 h 116"/>
              <a:gd name="T106" fmla="*/ 93 w 118"/>
              <a:gd name="T107" fmla="*/ 106 h 116"/>
              <a:gd name="T108" fmla="*/ 65 w 118"/>
              <a:gd name="T109" fmla="*/ 78 h 116"/>
              <a:gd name="T110" fmla="*/ 78 w 118"/>
              <a:gd name="T111" fmla="*/ 64 h 116"/>
              <a:gd name="T112" fmla="*/ 106 w 118"/>
              <a:gd name="T113" fmla="*/ 92 h 116"/>
              <a:gd name="T114" fmla="*/ 106 w 118"/>
              <a:gd name="T115" fmla="*/ 10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 h="116">
                <a:moveTo>
                  <a:pt x="88" y="63"/>
                </a:moveTo>
                <a:cubicBezTo>
                  <a:pt x="104" y="62"/>
                  <a:pt x="117" y="48"/>
                  <a:pt x="117" y="32"/>
                </a:cubicBezTo>
                <a:cubicBezTo>
                  <a:pt x="117" y="27"/>
                  <a:pt x="116" y="22"/>
                  <a:pt x="113" y="18"/>
                </a:cubicBezTo>
                <a:cubicBezTo>
                  <a:pt x="111" y="13"/>
                  <a:pt x="111" y="13"/>
                  <a:pt x="111" y="13"/>
                </a:cubicBezTo>
                <a:cubicBezTo>
                  <a:pt x="90" y="34"/>
                  <a:pt x="90" y="34"/>
                  <a:pt x="90" y="34"/>
                </a:cubicBezTo>
                <a:cubicBezTo>
                  <a:pt x="83" y="27"/>
                  <a:pt x="83" y="27"/>
                  <a:pt x="83" y="27"/>
                </a:cubicBezTo>
                <a:cubicBezTo>
                  <a:pt x="104" y="6"/>
                  <a:pt x="104" y="6"/>
                  <a:pt x="104" y="6"/>
                </a:cubicBezTo>
                <a:cubicBezTo>
                  <a:pt x="98" y="4"/>
                  <a:pt x="98" y="4"/>
                  <a:pt x="98" y="4"/>
                </a:cubicBezTo>
                <a:cubicBezTo>
                  <a:pt x="94" y="2"/>
                  <a:pt x="90" y="1"/>
                  <a:pt x="86" y="1"/>
                </a:cubicBezTo>
                <a:cubicBezTo>
                  <a:pt x="69" y="1"/>
                  <a:pt x="55" y="15"/>
                  <a:pt x="55" y="32"/>
                </a:cubicBezTo>
                <a:cubicBezTo>
                  <a:pt x="55" y="34"/>
                  <a:pt x="55" y="36"/>
                  <a:pt x="56" y="38"/>
                </a:cubicBezTo>
                <a:cubicBezTo>
                  <a:pt x="50" y="44"/>
                  <a:pt x="50" y="44"/>
                  <a:pt x="50" y="44"/>
                </a:cubicBezTo>
                <a:cubicBezTo>
                  <a:pt x="31" y="25"/>
                  <a:pt x="31" y="25"/>
                  <a:pt x="31" y="25"/>
                </a:cubicBezTo>
                <a:cubicBezTo>
                  <a:pt x="32" y="12"/>
                  <a:pt x="32" y="12"/>
                  <a:pt x="32" y="12"/>
                </a:cubicBezTo>
                <a:cubicBezTo>
                  <a:pt x="11" y="0"/>
                  <a:pt x="11" y="0"/>
                  <a:pt x="11" y="0"/>
                </a:cubicBezTo>
                <a:cubicBezTo>
                  <a:pt x="0" y="11"/>
                  <a:pt x="0" y="11"/>
                  <a:pt x="0" y="11"/>
                </a:cubicBezTo>
                <a:cubicBezTo>
                  <a:pt x="13" y="31"/>
                  <a:pt x="13" y="31"/>
                  <a:pt x="13" y="31"/>
                </a:cubicBezTo>
                <a:cubicBezTo>
                  <a:pt x="25" y="31"/>
                  <a:pt x="25" y="31"/>
                  <a:pt x="25" y="31"/>
                </a:cubicBezTo>
                <a:cubicBezTo>
                  <a:pt x="44" y="49"/>
                  <a:pt x="44" y="49"/>
                  <a:pt x="44" y="49"/>
                </a:cubicBezTo>
                <a:cubicBezTo>
                  <a:pt x="6" y="87"/>
                  <a:pt x="6" y="87"/>
                  <a:pt x="6" y="87"/>
                </a:cubicBezTo>
                <a:cubicBezTo>
                  <a:pt x="3" y="90"/>
                  <a:pt x="1" y="94"/>
                  <a:pt x="1" y="99"/>
                </a:cubicBezTo>
                <a:cubicBezTo>
                  <a:pt x="1" y="104"/>
                  <a:pt x="3" y="108"/>
                  <a:pt x="6" y="111"/>
                </a:cubicBezTo>
                <a:cubicBezTo>
                  <a:pt x="10" y="115"/>
                  <a:pt x="14" y="116"/>
                  <a:pt x="19" y="116"/>
                </a:cubicBezTo>
                <a:cubicBezTo>
                  <a:pt x="23" y="116"/>
                  <a:pt x="28" y="115"/>
                  <a:pt x="31" y="111"/>
                </a:cubicBezTo>
                <a:cubicBezTo>
                  <a:pt x="59" y="83"/>
                  <a:pt x="59" y="83"/>
                  <a:pt x="59" y="83"/>
                </a:cubicBezTo>
                <a:cubicBezTo>
                  <a:pt x="87" y="111"/>
                  <a:pt x="87" y="111"/>
                  <a:pt x="87" y="111"/>
                </a:cubicBezTo>
                <a:cubicBezTo>
                  <a:pt x="90" y="115"/>
                  <a:pt x="95" y="116"/>
                  <a:pt x="99" y="116"/>
                </a:cubicBezTo>
                <a:cubicBezTo>
                  <a:pt x="104" y="116"/>
                  <a:pt x="108" y="115"/>
                  <a:pt x="112" y="111"/>
                </a:cubicBezTo>
                <a:cubicBezTo>
                  <a:pt x="118" y="105"/>
                  <a:pt x="118" y="94"/>
                  <a:pt x="112" y="87"/>
                </a:cubicBezTo>
                <a:lnTo>
                  <a:pt x="88" y="63"/>
                </a:lnTo>
                <a:close/>
                <a:moveTo>
                  <a:pt x="17" y="23"/>
                </a:moveTo>
                <a:cubicBezTo>
                  <a:pt x="10" y="12"/>
                  <a:pt x="10" y="12"/>
                  <a:pt x="10" y="12"/>
                </a:cubicBezTo>
                <a:cubicBezTo>
                  <a:pt x="12" y="10"/>
                  <a:pt x="12" y="10"/>
                  <a:pt x="12" y="10"/>
                </a:cubicBezTo>
                <a:cubicBezTo>
                  <a:pt x="23" y="17"/>
                  <a:pt x="23" y="17"/>
                  <a:pt x="23" y="17"/>
                </a:cubicBezTo>
                <a:cubicBezTo>
                  <a:pt x="23" y="22"/>
                  <a:pt x="23" y="22"/>
                  <a:pt x="23" y="22"/>
                </a:cubicBezTo>
                <a:cubicBezTo>
                  <a:pt x="22" y="23"/>
                  <a:pt x="22" y="23"/>
                  <a:pt x="22" y="23"/>
                </a:cubicBezTo>
                <a:lnTo>
                  <a:pt x="17" y="23"/>
                </a:lnTo>
                <a:close/>
                <a:moveTo>
                  <a:pt x="25" y="106"/>
                </a:moveTo>
                <a:cubicBezTo>
                  <a:pt x="22" y="109"/>
                  <a:pt x="16" y="109"/>
                  <a:pt x="12" y="106"/>
                </a:cubicBezTo>
                <a:cubicBezTo>
                  <a:pt x="8" y="102"/>
                  <a:pt x="8" y="96"/>
                  <a:pt x="12" y="92"/>
                </a:cubicBezTo>
                <a:cubicBezTo>
                  <a:pt x="64" y="40"/>
                  <a:pt x="64" y="40"/>
                  <a:pt x="64" y="40"/>
                </a:cubicBezTo>
                <a:cubicBezTo>
                  <a:pt x="64" y="38"/>
                  <a:pt x="64" y="38"/>
                  <a:pt x="64" y="38"/>
                </a:cubicBezTo>
                <a:cubicBezTo>
                  <a:pt x="63" y="36"/>
                  <a:pt x="63" y="34"/>
                  <a:pt x="63" y="32"/>
                </a:cubicBezTo>
                <a:cubicBezTo>
                  <a:pt x="63" y="19"/>
                  <a:pt x="73" y="9"/>
                  <a:pt x="86" y="9"/>
                </a:cubicBezTo>
                <a:cubicBezTo>
                  <a:pt x="87" y="9"/>
                  <a:pt x="88" y="9"/>
                  <a:pt x="89" y="9"/>
                </a:cubicBezTo>
                <a:cubicBezTo>
                  <a:pt x="71" y="27"/>
                  <a:pt x="71" y="27"/>
                  <a:pt x="71" y="27"/>
                </a:cubicBezTo>
                <a:cubicBezTo>
                  <a:pt x="90" y="46"/>
                  <a:pt x="90" y="46"/>
                  <a:pt x="90" y="46"/>
                </a:cubicBezTo>
                <a:cubicBezTo>
                  <a:pt x="108" y="27"/>
                  <a:pt x="108" y="27"/>
                  <a:pt x="108" y="27"/>
                </a:cubicBezTo>
                <a:cubicBezTo>
                  <a:pt x="109" y="29"/>
                  <a:pt x="109" y="30"/>
                  <a:pt x="109" y="32"/>
                </a:cubicBezTo>
                <a:cubicBezTo>
                  <a:pt x="109" y="46"/>
                  <a:pt x="95" y="58"/>
                  <a:pt x="80" y="54"/>
                </a:cubicBezTo>
                <a:cubicBezTo>
                  <a:pt x="78" y="53"/>
                  <a:pt x="78" y="53"/>
                  <a:pt x="78" y="53"/>
                </a:cubicBezTo>
                <a:lnTo>
                  <a:pt x="25" y="106"/>
                </a:lnTo>
                <a:close/>
                <a:moveTo>
                  <a:pt x="106" y="106"/>
                </a:moveTo>
                <a:cubicBezTo>
                  <a:pt x="102" y="109"/>
                  <a:pt x="96" y="109"/>
                  <a:pt x="93" y="106"/>
                </a:cubicBezTo>
                <a:cubicBezTo>
                  <a:pt x="65" y="78"/>
                  <a:pt x="65" y="78"/>
                  <a:pt x="65" y="78"/>
                </a:cubicBezTo>
                <a:cubicBezTo>
                  <a:pt x="78" y="64"/>
                  <a:pt x="78" y="64"/>
                  <a:pt x="78" y="64"/>
                </a:cubicBezTo>
                <a:cubicBezTo>
                  <a:pt x="106" y="92"/>
                  <a:pt x="106" y="92"/>
                  <a:pt x="106" y="92"/>
                </a:cubicBezTo>
                <a:cubicBezTo>
                  <a:pt x="110" y="96"/>
                  <a:pt x="110" y="102"/>
                  <a:pt x="106" y="106"/>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1" name="TextBox 10">
            <a:extLst>
              <a:ext uri="{FF2B5EF4-FFF2-40B4-BE49-F238E27FC236}">
                <a16:creationId xmlns:a16="http://schemas.microsoft.com/office/drawing/2014/main" xmlns="" id="{14D6C870-2657-49B7-88EE-035ECD1BA148}"/>
              </a:ext>
            </a:extLst>
          </p:cNvPr>
          <p:cNvSpPr txBox="1"/>
          <p:nvPr/>
        </p:nvSpPr>
        <p:spPr>
          <a:xfrm>
            <a:off x="7188199" y="2260998"/>
            <a:ext cx="4473369" cy="3108543"/>
          </a:xfrm>
          <a:prstGeom prst="rect">
            <a:avLst/>
          </a:prstGeom>
          <a:noFill/>
        </p:spPr>
        <p:txBody>
          <a:bodyPr wrap="square" rtlCol="0">
            <a:spAutoFit/>
          </a:bodyPr>
          <a:lstStyle/>
          <a:p>
            <a:pPr algn="just"/>
            <a:r>
              <a:rPr lang="vi-VN" sz="2800" dirty="0">
                <a:latin typeface="Arial "/>
                <a:ea typeface="Roboto" panose="02000000000000000000" pitchFamily="2" charset="0"/>
              </a:rPr>
              <a:t>Theo Báo cáo Viet Nam ICT index 2020: Chỉ số Hạ tầng kỹ thuật tỉnh hiện xếp vị trí 32/63 tỉnh, thành phố trực thuộc Trung ương (tăng 15 bậc so với năm 2019)</a:t>
            </a:r>
            <a:endParaRPr lang="en-US" sz="2800" dirty="0">
              <a:latin typeface="Arial "/>
              <a:ea typeface="Roboto" panose="02000000000000000000" pitchFamily="2" charset="0"/>
            </a:endParaRPr>
          </a:p>
        </p:txBody>
      </p:sp>
      <p:pic>
        <p:nvPicPr>
          <p:cNvPr id="3" name="Picture 2">
            <a:extLst>
              <a:ext uri="{FF2B5EF4-FFF2-40B4-BE49-F238E27FC236}">
                <a16:creationId xmlns:a16="http://schemas.microsoft.com/office/drawing/2014/main" xmlns="" id="{4DB7BCDF-DEFE-4BFA-B362-958A7CD55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220" y="1554786"/>
            <a:ext cx="5824450" cy="4436142"/>
          </a:xfrm>
          <a:prstGeom prst="rect">
            <a:avLst/>
          </a:prstGeom>
        </p:spPr>
      </p:pic>
    </p:spTree>
    <p:extLst>
      <p:ext uri="{BB962C8B-B14F-4D97-AF65-F5344CB8AC3E}">
        <p14:creationId xmlns:p14="http://schemas.microsoft.com/office/powerpoint/2010/main" val="255465174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B7BB8991-C348-470D-B8AF-B15185E9E2F6}"/>
              </a:ext>
            </a:extLst>
          </p:cNvPr>
          <p:cNvGrpSpPr/>
          <p:nvPr/>
        </p:nvGrpSpPr>
        <p:grpSpPr>
          <a:xfrm>
            <a:off x="528358" y="1202919"/>
            <a:ext cx="5173942" cy="5096281"/>
            <a:chOff x="6197516" y="923730"/>
            <a:chExt cx="3711594" cy="2327681"/>
          </a:xfrm>
        </p:grpSpPr>
        <p:sp>
          <p:nvSpPr>
            <p:cNvPr id="5" name="Rectangle 4">
              <a:extLst>
                <a:ext uri="{FF2B5EF4-FFF2-40B4-BE49-F238E27FC236}">
                  <a16:creationId xmlns:a16="http://schemas.microsoft.com/office/drawing/2014/main" xmlns="" id="{85BC40F1-88EC-40ED-A7A8-9FD9DE355E94}"/>
                </a:ext>
              </a:extLst>
            </p:cNvPr>
            <p:cNvSpPr/>
            <p:nvPr/>
          </p:nvSpPr>
          <p:spPr>
            <a:xfrm>
              <a:off x="6197516" y="923730"/>
              <a:ext cx="3711594" cy="2327681"/>
            </a:xfrm>
            <a:prstGeom prst="rect">
              <a:avLst/>
            </a:prstGeom>
            <a:solidFill>
              <a:srgbClr val="FFFFFF"/>
            </a:solidFill>
            <a:ln w="190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8B059FF-67C6-424C-BAC5-58F2B2927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2265" y="953486"/>
              <a:ext cx="3637081" cy="2260601"/>
            </a:xfrm>
            <a:prstGeom prst="rect">
              <a:avLst/>
            </a:prstGeom>
          </p:spPr>
        </p:pic>
      </p:grpSp>
      <p:sp>
        <p:nvSpPr>
          <p:cNvPr id="7" name="Freeform 6">
            <a:extLst>
              <a:ext uri="{FF2B5EF4-FFF2-40B4-BE49-F238E27FC236}">
                <a16:creationId xmlns:a16="http://schemas.microsoft.com/office/drawing/2014/main" xmlns="" id="{91A9175A-98AE-4C91-BDB8-8403D27C774F}"/>
              </a:ext>
            </a:extLst>
          </p:cNvPr>
          <p:cNvSpPr>
            <a:spLocks noEditPoints="1"/>
          </p:cNvSpPr>
          <p:nvPr/>
        </p:nvSpPr>
        <p:spPr bwMode="auto">
          <a:xfrm>
            <a:off x="8343900" y="1168225"/>
            <a:ext cx="749300" cy="622299"/>
          </a:xfrm>
          <a:custGeom>
            <a:avLst/>
            <a:gdLst>
              <a:gd name="T0" fmla="*/ 107 w 109"/>
              <a:gd name="T1" fmla="*/ 59 h 116"/>
              <a:gd name="T2" fmla="*/ 96 w 109"/>
              <a:gd name="T3" fmla="*/ 35 h 116"/>
              <a:gd name="T4" fmla="*/ 49 w 109"/>
              <a:gd name="T5" fmla="*/ 0 h 116"/>
              <a:gd name="T6" fmla="*/ 0 w 109"/>
              <a:gd name="T7" fmla="*/ 49 h 116"/>
              <a:gd name="T8" fmla="*/ 7 w 109"/>
              <a:gd name="T9" fmla="*/ 74 h 116"/>
              <a:gd name="T10" fmla="*/ 14 w 109"/>
              <a:gd name="T11" fmla="*/ 95 h 116"/>
              <a:gd name="T12" fmla="*/ 14 w 109"/>
              <a:gd name="T13" fmla="*/ 116 h 116"/>
              <a:gd name="T14" fmla="*/ 22 w 109"/>
              <a:gd name="T15" fmla="*/ 116 h 116"/>
              <a:gd name="T16" fmla="*/ 22 w 109"/>
              <a:gd name="T17" fmla="*/ 95 h 116"/>
              <a:gd name="T18" fmla="*/ 15 w 109"/>
              <a:gd name="T19" fmla="*/ 71 h 116"/>
              <a:gd name="T20" fmla="*/ 8 w 109"/>
              <a:gd name="T21" fmla="*/ 49 h 116"/>
              <a:gd name="T22" fmla="*/ 45 w 109"/>
              <a:gd name="T23" fmla="*/ 9 h 116"/>
              <a:gd name="T24" fmla="*/ 45 w 109"/>
              <a:gd name="T25" fmla="*/ 41 h 116"/>
              <a:gd name="T26" fmla="*/ 32 w 109"/>
              <a:gd name="T27" fmla="*/ 58 h 116"/>
              <a:gd name="T28" fmla="*/ 49 w 109"/>
              <a:gd name="T29" fmla="*/ 76 h 116"/>
              <a:gd name="T30" fmla="*/ 59 w 109"/>
              <a:gd name="T31" fmla="*/ 73 h 116"/>
              <a:gd name="T32" fmla="*/ 67 w 109"/>
              <a:gd name="T33" fmla="*/ 78 h 116"/>
              <a:gd name="T34" fmla="*/ 74 w 109"/>
              <a:gd name="T35" fmla="*/ 85 h 116"/>
              <a:gd name="T36" fmla="*/ 80 w 109"/>
              <a:gd name="T37" fmla="*/ 78 h 116"/>
              <a:gd name="T38" fmla="*/ 74 w 109"/>
              <a:gd name="T39" fmla="*/ 72 h 116"/>
              <a:gd name="T40" fmla="*/ 72 w 109"/>
              <a:gd name="T41" fmla="*/ 72 h 116"/>
              <a:gd name="T42" fmla="*/ 64 w 109"/>
              <a:gd name="T43" fmla="*/ 67 h 116"/>
              <a:gd name="T44" fmla="*/ 66 w 109"/>
              <a:gd name="T45" fmla="*/ 58 h 116"/>
              <a:gd name="T46" fmla="*/ 53 w 109"/>
              <a:gd name="T47" fmla="*/ 41 h 116"/>
              <a:gd name="T48" fmla="*/ 53 w 109"/>
              <a:gd name="T49" fmla="*/ 9 h 116"/>
              <a:gd name="T50" fmla="*/ 88 w 109"/>
              <a:gd name="T51" fmla="*/ 37 h 116"/>
              <a:gd name="T52" fmla="*/ 88 w 109"/>
              <a:gd name="T53" fmla="*/ 38 h 116"/>
              <a:gd name="T54" fmla="*/ 100 w 109"/>
              <a:gd name="T55" fmla="*/ 63 h 116"/>
              <a:gd name="T56" fmla="*/ 101 w 109"/>
              <a:gd name="T57" fmla="*/ 64 h 116"/>
              <a:gd name="T58" fmla="*/ 100 w 109"/>
              <a:gd name="T59" fmla="*/ 65 h 116"/>
              <a:gd name="T60" fmla="*/ 93 w 109"/>
              <a:gd name="T61" fmla="*/ 67 h 116"/>
              <a:gd name="T62" fmla="*/ 90 w 109"/>
              <a:gd name="T63" fmla="*/ 67 h 116"/>
              <a:gd name="T64" fmla="*/ 90 w 109"/>
              <a:gd name="T65" fmla="*/ 81 h 116"/>
              <a:gd name="T66" fmla="*/ 76 w 109"/>
              <a:gd name="T67" fmla="*/ 94 h 116"/>
              <a:gd name="T68" fmla="*/ 67 w 109"/>
              <a:gd name="T69" fmla="*/ 94 h 116"/>
              <a:gd name="T70" fmla="*/ 67 w 109"/>
              <a:gd name="T71" fmla="*/ 116 h 116"/>
              <a:gd name="T72" fmla="*/ 75 w 109"/>
              <a:gd name="T73" fmla="*/ 116 h 116"/>
              <a:gd name="T74" fmla="*/ 75 w 109"/>
              <a:gd name="T75" fmla="*/ 102 h 116"/>
              <a:gd name="T76" fmla="*/ 76 w 109"/>
              <a:gd name="T77" fmla="*/ 102 h 116"/>
              <a:gd name="T78" fmla="*/ 98 w 109"/>
              <a:gd name="T79" fmla="*/ 81 h 116"/>
              <a:gd name="T80" fmla="*/ 98 w 109"/>
              <a:gd name="T81" fmla="*/ 74 h 116"/>
              <a:gd name="T82" fmla="*/ 102 w 109"/>
              <a:gd name="T83" fmla="*/ 72 h 116"/>
              <a:gd name="T84" fmla="*/ 108 w 109"/>
              <a:gd name="T85" fmla="*/ 67 h 116"/>
              <a:gd name="T86" fmla="*/ 107 w 109"/>
              <a:gd name="T87" fmla="*/ 59 h 116"/>
              <a:gd name="T88" fmla="*/ 58 w 109"/>
              <a:gd name="T89" fmla="*/ 58 h 116"/>
              <a:gd name="T90" fmla="*/ 49 w 109"/>
              <a:gd name="T91" fmla="*/ 68 h 116"/>
              <a:gd name="T92" fmla="*/ 40 w 109"/>
              <a:gd name="T93" fmla="*/ 58 h 116"/>
              <a:gd name="T94" fmla="*/ 49 w 109"/>
              <a:gd name="T95" fmla="*/ 49 h 116"/>
              <a:gd name="T96" fmla="*/ 58 w 109"/>
              <a:gd name="T97" fmla="*/ 5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9" h="116">
                <a:moveTo>
                  <a:pt x="107" y="59"/>
                </a:moveTo>
                <a:cubicBezTo>
                  <a:pt x="106" y="56"/>
                  <a:pt x="97" y="38"/>
                  <a:pt x="96" y="35"/>
                </a:cubicBezTo>
                <a:cubicBezTo>
                  <a:pt x="95" y="31"/>
                  <a:pt x="86" y="0"/>
                  <a:pt x="49" y="0"/>
                </a:cubicBezTo>
                <a:cubicBezTo>
                  <a:pt x="22" y="0"/>
                  <a:pt x="0" y="22"/>
                  <a:pt x="0" y="49"/>
                </a:cubicBezTo>
                <a:cubicBezTo>
                  <a:pt x="0" y="59"/>
                  <a:pt x="4" y="67"/>
                  <a:pt x="7" y="74"/>
                </a:cubicBezTo>
                <a:cubicBezTo>
                  <a:pt x="11" y="81"/>
                  <a:pt x="14" y="88"/>
                  <a:pt x="14" y="95"/>
                </a:cubicBezTo>
                <a:cubicBezTo>
                  <a:pt x="14" y="116"/>
                  <a:pt x="14" y="116"/>
                  <a:pt x="14" y="116"/>
                </a:cubicBezTo>
                <a:cubicBezTo>
                  <a:pt x="22" y="116"/>
                  <a:pt x="22" y="116"/>
                  <a:pt x="22" y="116"/>
                </a:cubicBezTo>
                <a:cubicBezTo>
                  <a:pt x="22" y="95"/>
                  <a:pt x="22" y="95"/>
                  <a:pt x="22" y="95"/>
                </a:cubicBezTo>
                <a:cubicBezTo>
                  <a:pt x="22" y="86"/>
                  <a:pt x="18" y="78"/>
                  <a:pt x="15" y="71"/>
                </a:cubicBezTo>
                <a:cubicBezTo>
                  <a:pt x="11" y="64"/>
                  <a:pt x="8" y="57"/>
                  <a:pt x="8" y="49"/>
                </a:cubicBezTo>
                <a:cubicBezTo>
                  <a:pt x="8" y="28"/>
                  <a:pt x="24" y="11"/>
                  <a:pt x="45" y="9"/>
                </a:cubicBezTo>
                <a:cubicBezTo>
                  <a:pt x="45" y="41"/>
                  <a:pt x="45" y="41"/>
                  <a:pt x="45" y="41"/>
                </a:cubicBezTo>
                <a:cubicBezTo>
                  <a:pt x="37" y="43"/>
                  <a:pt x="32" y="50"/>
                  <a:pt x="32" y="58"/>
                </a:cubicBezTo>
                <a:cubicBezTo>
                  <a:pt x="32" y="68"/>
                  <a:pt x="39" y="76"/>
                  <a:pt x="49" y="76"/>
                </a:cubicBezTo>
                <a:cubicBezTo>
                  <a:pt x="53" y="76"/>
                  <a:pt x="56" y="75"/>
                  <a:pt x="59" y="73"/>
                </a:cubicBezTo>
                <a:cubicBezTo>
                  <a:pt x="67" y="78"/>
                  <a:pt x="67" y="78"/>
                  <a:pt x="67" y="78"/>
                </a:cubicBezTo>
                <a:cubicBezTo>
                  <a:pt x="67" y="82"/>
                  <a:pt x="70" y="85"/>
                  <a:pt x="74" y="85"/>
                </a:cubicBezTo>
                <a:cubicBezTo>
                  <a:pt x="77" y="85"/>
                  <a:pt x="80" y="82"/>
                  <a:pt x="80" y="78"/>
                </a:cubicBezTo>
                <a:cubicBezTo>
                  <a:pt x="80" y="75"/>
                  <a:pt x="77" y="72"/>
                  <a:pt x="74" y="72"/>
                </a:cubicBezTo>
                <a:cubicBezTo>
                  <a:pt x="73" y="72"/>
                  <a:pt x="72" y="72"/>
                  <a:pt x="72" y="72"/>
                </a:cubicBezTo>
                <a:cubicBezTo>
                  <a:pt x="64" y="67"/>
                  <a:pt x="64" y="67"/>
                  <a:pt x="64" y="67"/>
                </a:cubicBezTo>
                <a:cubicBezTo>
                  <a:pt x="65" y="64"/>
                  <a:pt x="66" y="61"/>
                  <a:pt x="66" y="58"/>
                </a:cubicBezTo>
                <a:cubicBezTo>
                  <a:pt x="66" y="50"/>
                  <a:pt x="61" y="43"/>
                  <a:pt x="53" y="41"/>
                </a:cubicBezTo>
                <a:cubicBezTo>
                  <a:pt x="53" y="9"/>
                  <a:pt x="53" y="9"/>
                  <a:pt x="53" y="9"/>
                </a:cubicBezTo>
                <a:cubicBezTo>
                  <a:pt x="82" y="11"/>
                  <a:pt x="88" y="36"/>
                  <a:pt x="88" y="37"/>
                </a:cubicBezTo>
                <a:cubicBezTo>
                  <a:pt x="88" y="38"/>
                  <a:pt x="88" y="38"/>
                  <a:pt x="88" y="38"/>
                </a:cubicBezTo>
                <a:cubicBezTo>
                  <a:pt x="88" y="38"/>
                  <a:pt x="99" y="60"/>
                  <a:pt x="100" y="63"/>
                </a:cubicBezTo>
                <a:cubicBezTo>
                  <a:pt x="101" y="63"/>
                  <a:pt x="101" y="64"/>
                  <a:pt x="101" y="64"/>
                </a:cubicBezTo>
                <a:cubicBezTo>
                  <a:pt x="101" y="64"/>
                  <a:pt x="101" y="64"/>
                  <a:pt x="100" y="65"/>
                </a:cubicBezTo>
                <a:cubicBezTo>
                  <a:pt x="98" y="65"/>
                  <a:pt x="93" y="67"/>
                  <a:pt x="93" y="67"/>
                </a:cubicBezTo>
                <a:cubicBezTo>
                  <a:pt x="90" y="67"/>
                  <a:pt x="90" y="67"/>
                  <a:pt x="90" y="67"/>
                </a:cubicBezTo>
                <a:cubicBezTo>
                  <a:pt x="90" y="81"/>
                  <a:pt x="90" y="81"/>
                  <a:pt x="90" y="81"/>
                </a:cubicBezTo>
                <a:cubicBezTo>
                  <a:pt x="90" y="87"/>
                  <a:pt x="83" y="94"/>
                  <a:pt x="76" y="94"/>
                </a:cubicBezTo>
                <a:cubicBezTo>
                  <a:pt x="67" y="94"/>
                  <a:pt x="67" y="94"/>
                  <a:pt x="67" y="94"/>
                </a:cubicBezTo>
                <a:cubicBezTo>
                  <a:pt x="67" y="116"/>
                  <a:pt x="67" y="116"/>
                  <a:pt x="67" y="116"/>
                </a:cubicBezTo>
                <a:cubicBezTo>
                  <a:pt x="75" y="116"/>
                  <a:pt x="75" y="116"/>
                  <a:pt x="75" y="116"/>
                </a:cubicBezTo>
                <a:cubicBezTo>
                  <a:pt x="75" y="102"/>
                  <a:pt x="75" y="102"/>
                  <a:pt x="75" y="102"/>
                </a:cubicBezTo>
                <a:cubicBezTo>
                  <a:pt x="76" y="102"/>
                  <a:pt x="76" y="102"/>
                  <a:pt x="76" y="102"/>
                </a:cubicBezTo>
                <a:cubicBezTo>
                  <a:pt x="87" y="102"/>
                  <a:pt x="98" y="92"/>
                  <a:pt x="98" y="81"/>
                </a:cubicBezTo>
                <a:cubicBezTo>
                  <a:pt x="98" y="74"/>
                  <a:pt x="98" y="74"/>
                  <a:pt x="98" y="74"/>
                </a:cubicBezTo>
                <a:cubicBezTo>
                  <a:pt x="99" y="73"/>
                  <a:pt x="101" y="73"/>
                  <a:pt x="102" y="72"/>
                </a:cubicBezTo>
                <a:cubicBezTo>
                  <a:pt x="105" y="72"/>
                  <a:pt x="107" y="70"/>
                  <a:pt x="108" y="67"/>
                </a:cubicBezTo>
                <a:cubicBezTo>
                  <a:pt x="109" y="65"/>
                  <a:pt x="109" y="62"/>
                  <a:pt x="107" y="59"/>
                </a:cubicBezTo>
                <a:close/>
                <a:moveTo>
                  <a:pt x="58" y="58"/>
                </a:moveTo>
                <a:cubicBezTo>
                  <a:pt x="58" y="63"/>
                  <a:pt x="54" y="68"/>
                  <a:pt x="49" y="68"/>
                </a:cubicBezTo>
                <a:cubicBezTo>
                  <a:pt x="44" y="68"/>
                  <a:pt x="40" y="63"/>
                  <a:pt x="40" y="58"/>
                </a:cubicBezTo>
                <a:cubicBezTo>
                  <a:pt x="40" y="53"/>
                  <a:pt x="44" y="49"/>
                  <a:pt x="49" y="49"/>
                </a:cubicBezTo>
                <a:cubicBezTo>
                  <a:pt x="54" y="49"/>
                  <a:pt x="58" y="53"/>
                  <a:pt x="58" y="58"/>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8" name="TextBox 7">
            <a:extLst>
              <a:ext uri="{FF2B5EF4-FFF2-40B4-BE49-F238E27FC236}">
                <a16:creationId xmlns:a16="http://schemas.microsoft.com/office/drawing/2014/main" xmlns="" id="{25260D36-FB52-4925-B0C2-8FC21DFBCCDC}"/>
              </a:ext>
            </a:extLst>
          </p:cNvPr>
          <p:cNvSpPr txBox="1"/>
          <p:nvPr/>
        </p:nvSpPr>
        <p:spPr>
          <a:xfrm>
            <a:off x="6341424" y="1915555"/>
            <a:ext cx="5287718" cy="4196020"/>
          </a:xfrm>
          <a:prstGeom prst="rect">
            <a:avLst/>
          </a:prstGeom>
          <a:noFill/>
        </p:spPr>
        <p:txBody>
          <a:bodyPr wrap="square" rtlCol="0">
            <a:spAutoFit/>
          </a:bodyPr>
          <a:lstStyle/>
          <a:p>
            <a:pPr algn="just">
              <a:lnSpc>
                <a:spcPts val="4000"/>
              </a:lnSpc>
            </a:pPr>
            <a:r>
              <a:rPr lang="vi-VN" sz="2800" dirty="0">
                <a:solidFill>
                  <a:srgbClr val="0066FF"/>
                </a:solidFill>
                <a:latin typeface="Arial "/>
                <a:ea typeface="Roboto" panose="02000000000000000000" pitchFamily="2" charset="0"/>
              </a:rPr>
              <a:t>Trung tâm giám sát, điều hành đô thị thông minh </a:t>
            </a:r>
            <a:r>
              <a:rPr lang="vi-VN" sz="2800" dirty="0" smtClean="0">
                <a:solidFill>
                  <a:srgbClr val="0066FF"/>
                </a:solidFill>
                <a:latin typeface="Arial "/>
                <a:ea typeface="Roboto" panose="02000000000000000000" pitchFamily="2" charset="0"/>
              </a:rPr>
              <a:t>tỉnh</a:t>
            </a:r>
            <a:r>
              <a:rPr lang="en-US" sz="2800" dirty="0" smtClean="0">
                <a:solidFill>
                  <a:srgbClr val="0066FF"/>
                </a:solidFill>
                <a:latin typeface="Arial "/>
                <a:ea typeface="Roboto" panose="02000000000000000000" pitchFamily="2" charset="0"/>
              </a:rPr>
              <a:t> (IOC)</a:t>
            </a:r>
            <a:r>
              <a:rPr lang="vi-VN" sz="2800" dirty="0" smtClean="0">
                <a:solidFill>
                  <a:srgbClr val="0066FF"/>
                </a:solidFill>
                <a:latin typeface="Arial "/>
                <a:ea typeface="Roboto" panose="02000000000000000000" pitchFamily="2" charset="0"/>
              </a:rPr>
              <a:t> </a:t>
            </a:r>
            <a:r>
              <a:rPr lang="vi-VN" sz="2800" dirty="0">
                <a:latin typeface="Arial "/>
                <a:ea typeface="Roboto" panose="02000000000000000000" pitchFamily="2" charset="0"/>
              </a:rPr>
              <a:t>đã được triển khai tích hợp nhiều dịch vụ như giám sát hành chính công, giám sát an toàn giao thông và an ninh trật tự công cộng, giám sát y tế, giáo dục, thông tin kinh tế xã hội tỉnh</a:t>
            </a:r>
            <a:endParaRPr lang="en-US" sz="2800" dirty="0">
              <a:latin typeface="Arial "/>
              <a:ea typeface="Roboto" panose="02000000000000000000" pitchFamily="2" charset="0"/>
            </a:endParaRPr>
          </a:p>
        </p:txBody>
      </p:sp>
    </p:spTree>
    <p:extLst>
      <p:ext uri="{BB962C8B-B14F-4D97-AF65-F5344CB8AC3E}">
        <p14:creationId xmlns:p14="http://schemas.microsoft.com/office/powerpoint/2010/main" val="148835271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Arc 114">
            <a:extLst>
              <a:ext uri="{FF2B5EF4-FFF2-40B4-BE49-F238E27FC236}">
                <a16:creationId xmlns:a16="http://schemas.microsoft.com/office/drawing/2014/main" xmlns="" id="{73DBB56B-6441-40F1-9224-793D0EE637D0}"/>
              </a:ext>
            </a:extLst>
          </p:cNvPr>
          <p:cNvSpPr/>
          <p:nvPr/>
        </p:nvSpPr>
        <p:spPr>
          <a:xfrm>
            <a:off x="-449011" y="1790700"/>
            <a:ext cx="3897061" cy="4146550"/>
          </a:xfrm>
          <a:prstGeom prst="arc">
            <a:avLst>
              <a:gd name="adj1" fmla="val 16200000"/>
              <a:gd name="adj2" fmla="val 5433702"/>
            </a:avLst>
          </a:prstGeom>
          <a:noFill/>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Oval 121">
            <a:extLst>
              <a:ext uri="{FF2B5EF4-FFF2-40B4-BE49-F238E27FC236}">
                <a16:creationId xmlns:a16="http://schemas.microsoft.com/office/drawing/2014/main" xmlns="" id="{414EB0C3-DC2C-4661-9F68-EC84D7150ACC}"/>
              </a:ext>
            </a:extLst>
          </p:cNvPr>
          <p:cNvSpPr/>
          <p:nvPr/>
        </p:nvSpPr>
        <p:spPr>
          <a:xfrm>
            <a:off x="1490198" y="1749299"/>
            <a:ext cx="88900" cy="1038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a:extLst>
              <a:ext uri="{FF2B5EF4-FFF2-40B4-BE49-F238E27FC236}">
                <a16:creationId xmlns:a16="http://schemas.microsoft.com/office/drawing/2014/main" xmlns="" id="{9D6AC922-5B46-46B2-893E-5C16DDE55B18}"/>
              </a:ext>
            </a:extLst>
          </p:cNvPr>
          <p:cNvSpPr/>
          <p:nvPr/>
        </p:nvSpPr>
        <p:spPr>
          <a:xfrm>
            <a:off x="1492907" y="5887630"/>
            <a:ext cx="88900" cy="10380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xmlns="" id="{09F516C9-D3F5-49EB-B31F-AC5E7F49F9DE}"/>
              </a:ext>
            </a:extLst>
          </p:cNvPr>
          <p:cNvGrpSpPr/>
          <p:nvPr/>
        </p:nvGrpSpPr>
        <p:grpSpPr>
          <a:xfrm>
            <a:off x="263590" y="2328312"/>
            <a:ext cx="2815431" cy="2995127"/>
            <a:chOff x="263590" y="2328312"/>
            <a:chExt cx="2815431" cy="2995127"/>
          </a:xfrm>
        </p:grpSpPr>
        <p:grpSp>
          <p:nvGrpSpPr>
            <p:cNvPr id="120" name="Group 119">
              <a:extLst>
                <a:ext uri="{FF2B5EF4-FFF2-40B4-BE49-F238E27FC236}">
                  <a16:creationId xmlns:a16="http://schemas.microsoft.com/office/drawing/2014/main" xmlns="" id="{557B41E9-5151-414E-8FA0-B6224A923FD3}"/>
                </a:ext>
              </a:extLst>
            </p:cNvPr>
            <p:cNvGrpSpPr/>
            <p:nvPr/>
          </p:nvGrpSpPr>
          <p:grpSpPr>
            <a:xfrm>
              <a:off x="1565209" y="2328312"/>
              <a:ext cx="1513812" cy="2995127"/>
              <a:chOff x="7113819" y="1621970"/>
              <a:chExt cx="1304573" cy="2603558"/>
            </a:xfrm>
          </p:grpSpPr>
          <p:sp>
            <p:nvSpPr>
              <p:cNvPr id="142" name="Freeform: Shape 141">
                <a:extLst>
                  <a:ext uri="{FF2B5EF4-FFF2-40B4-BE49-F238E27FC236}">
                    <a16:creationId xmlns:a16="http://schemas.microsoft.com/office/drawing/2014/main" xmlns="" id="{7C345969-ADA1-4D0F-887A-F9703230FD3F}"/>
                  </a:ext>
                </a:extLst>
              </p:cNvPr>
              <p:cNvSpPr/>
              <p:nvPr/>
            </p:nvSpPr>
            <p:spPr>
              <a:xfrm>
                <a:off x="7113819" y="1621970"/>
                <a:ext cx="1304573" cy="1298513"/>
              </a:xfrm>
              <a:custGeom>
                <a:avLst/>
                <a:gdLst>
                  <a:gd name="connsiteX0" fmla="*/ 3110 w 1304573"/>
                  <a:gd name="connsiteY0" fmla="*/ 0 h 1298513"/>
                  <a:gd name="connsiteX1" fmla="*/ 1298010 w 1304573"/>
                  <a:gd name="connsiteY1" fmla="*/ 1168537 h 1298513"/>
                  <a:gd name="connsiteX2" fmla="*/ 1304573 w 1304573"/>
                  <a:gd name="connsiteY2" fmla="*/ 1298513 h 1298513"/>
                  <a:gd name="connsiteX3" fmla="*/ 0 w 1304573"/>
                  <a:gd name="connsiteY3" fmla="*/ 1298513 h 1298513"/>
                  <a:gd name="connsiteX4" fmla="*/ 0 w 1304573"/>
                  <a:gd name="connsiteY4" fmla="*/ 157 h 12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573" h="1298513">
                    <a:moveTo>
                      <a:pt x="3110" y="0"/>
                    </a:moveTo>
                    <a:cubicBezTo>
                      <a:pt x="677046" y="0"/>
                      <a:pt x="1231354" y="512187"/>
                      <a:pt x="1298010" y="1168537"/>
                    </a:cubicBezTo>
                    <a:lnTo>
                      <a:pt x="1304573" y="1298513"/>
                    </a:lnTo>
                    <a:lnTo>
                      <a:pt x="0" y="1298513"/>
                    </a:lnTo>
                    <a:lnTo>
                      <a:pt x="0" y="157"/>
                    </a:lnTo>
                    <a:close/>
                  </a:path>
                </a:pathLst>
              </a:custGeom>
              <a:solidFill>
                <a:srgbClr val="009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 name="Freeform: Shape 142">
                <a:extLst>
                  <a:ext uri="{FF2B5EF4-FFF2-40B4-BE49-F238E27FC236}">
                    <a16:creationId xmlns:a16="http://schemas.microsoft.com/office/drawing/2014/main" xmlns="" id="{F3DBF680-4257-4C00-9152-AC7A61DF7D3A}"/>
                  </a:ext>
                </a:extLst>
              </p:cNvPr>
              <p:cNvSpPr/>
              <p:nvPr/>
            </p:nvSpPr>
            <p:spPr>
              <a:xfrm rot="5400000">
                <a:off x="7115406" y="2923985"/>
                <a:ext cx="1304573" cy="1298513"/>
              </a:xfrm>
              <a:custGeom>
                <a:avLst/>
                <a:gdLst>
                  <a:gd name="connsiteX0" fmla="*/ 3110 w 1304573"/>
                  <a:gd name="connsiteY0" fmla="*/ 0 h 1298513"/>
                  <a:gd name="connsiteX1" fmla="*/ 1298010 w 1304573"/>
                  <a:gd name="connsiteY1" fmla="*/ 1168537 h 1298513"/>
                  <a:gd name="connsiteX2" fmla="*/ 1304573 w 1304573"/>
                  <a:gd name="connsiteY2" fmla="*/ 1298513 h 1298513"/>
                  <a:gd name="connsiteX3" fmla="*/ 0 w 1304573"/>
                  <a:gd name="connsiteY3" fmla="*/ 1298513 h 1298513"/>
                  <a:gd name="connsiteX4" fmla="*/ 0 w 1304573"/>
                  <a:gd name="connsiteY4" fmla="*/ 157 h 12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573" h="1298513">
                    <a:moveTo>
                      <a:pt x="3110" y="0"/>
                    </a:moveTo>
                    <a:cubicBezTo>
                      <a:pt x="677046" y="0"/>
                      <a:pt x="1231354" y="512187"/>
                      <a:pt x="1298010" y="1168537"/>
                    </a:cubicBezTo>
                    <a:lnTo>
                      <a:pt x="1304573" y="1298513"/>
                    </a:lnTo>
                    <a:lnTo>
                      <a:pt x="0" y="1298513"/>
                    </a:lnTo>
                    <a:lnTo>
                      <a:pt x="0" y="157"/>
                    </a:lnTo>
                    <a:close/>
                  </a:path>
                </a:pathLst>
              </a:custGeom>
              <a:solidFill>
                <a:srgbClr val="00743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1" name="Oval 120">
              <a:extLst>
                <a:ext uri="{FF2B5EF4-FFF2-40B4-BE49-F238E27FC236}">
                  <a16:creationId xmlns:a16="http://schemas.microsoft.com/office/drawing/2014/main" xmlns="" id="{17EF7C9D-C213-4F3B-B71A-1FC2CD9E5C90}"/>
                </a:ext>
              </a:extLst>
            </p:cNvPr>
            <p:cNvSpPr/>
            <p:nvPr/>
          </p:nvSpPr>
          <p:spPr>
            <a:xfrm>
              <a:off x="263590" y="2524255"/>
              <a:ext cx="2603240" cy="2603240"/>
            </a:xfrm>
            <a:prstGeom prst="ellipse">
              <a:avLst/>
            </a:prstGeom>
            <a:solidFill>
              <a:schemeClr val="bg1"/>
            </a:solidFill>
            <a:ln>
              <a:noFill/>
            </a:ln>
            <a:effectLst>
              <a:outerShdw blurRad="127000" dist="38100" sx="98000" sy="98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TextBox 143">
              <a:extLst>
                <a:ext uri="{FF2B5EF4-FFF2-40B4-BE49-F238E27FC236}">
                  <a16:creationId xmlns:a16="http://schemas.microsoft.com/office/drawing/2014/main" xmlns="" id="{4CAB4704-211F-47ED-A663-0C3845554E28}"/>
                </a:ext>
              </a:extLst>
            </p:cNvPr>
            <p:cNvSpPr txBox="1"/>
            <p:nvPr/>
          </p:nvSpPr>
          <p:spPr>
            <a:xfrm>
              <a:off x="294575" y="3263967"/>
              <a:ext cx="2484755" cy="1059585"/>
            </a:xfrm>
            <a:prstGeom prst="rect">
              <a:avLst/>
            </a:prstGeom>
            <a:noFill/>
          </p:spPr>
          <p:txBody>
            <a:bodyPr wrap="square" rtlCol="0">
              <a:spAutoFit/>
            </a:bodyPr>
            <a:lstStyle/>
            <a:p>
              <a:pPr algn="ctr">
                <a:lnSpc>
                  <a:spcPts val="3900"/>
                </a:lnSpc>
              </a:pPr>
              <a:r>
                <a:rPr lang="vi-VN" sz="2800" b="1" dirty="0">
                  <a:effectLst>
                    <a:outerShdw blurRad="38100" dist="38100" dir="2700000" algn="tl">
                      <a:srgbClr val="000000">
                        <a:alpha val="43137"/>
                      </a:srgbClr>
                    </a:outerShdw>
                  </a:effectLst>
                </a:rPr>
                <a:t>NỘI DUNG CHUYÊN ĐỀ</a:t>
              </a:r>
              <a:endParaRPr lang="en-US" sz="2800" b="1" dirty="0">
                <a:effectLst>
                  <a:outerShdw blurRad="38100" dist="38100" dir="2700000" algn="tl">
                    <a:srgbClr val="000000">
                      <a:alpha val="43137"/>
                    </a:srgbClr>
                  </a:outerShdw>
                </a:effectLst>
              </a:endParaRPr>
            </a:p>
          </p:txBody>
        </p:sp>
      </p:grpSp>
      <p:grpSp>
        <p:nvGrpSpPr>
          <p:cNvPr id="3" name="Group 2">
            <a:extLst>
              <a:ext uri="{FF2B5EF4-FFF2-40B4-BE49-F238E27FC236}">
                <a16:creationId xmlns:a16="http://schemas.microsoft.com/office/drawing/2014/main" xmlns="" id="{E1A0972D-87F1-450B-A86A-E35488EEF39D}"/>
              </a:ext>
            </a:extLst>
          </p:cNvPr>
          <p:cNvGrpSpPr/>
          <p:nvPr/>
        </p:nvGrpSpPr>
        <p:grpSpPr>
          <a:xfrm>
            <a:off x="2516505" y="992805"/>
            <a:ext cx="8380071" cy="1300529"/>
            <a:chOff x="2516505" y="992805"/>
            <a:chExt cx="8380071" cy="1300529"/>
          </a:xfrm>
        </p:grpSpPr>
        <p:sp>
          <p:nvSpPr>
            <p:cNvPr id="117" name="Rectangle: Rounded Corners 116">
              <a:extLst>
                <a:ext uri="{FF2B5EF4-FFF2-40B4-BE49-F238E27FC236}">
                  <a16:creationId xmlns:a16="http://schemas.microsoft.com/office/drawing/2014/main" xmlns="" id="{653E5B82-1374-4BE1-B61E-319326704759}"/>
                </a:ext>
              </a:extLst>
            </p:cNvPr>
            <p:cNvSpPr/>
            <p:nvPr/>
          </p:nvSpPr>
          <p:spPr>
            <a:xfrm>
              <a:off x="4128512" y="992805"/>
              <a:ext cx="6768064" cy="1166351"/>
            </a:xfrm>
            <a:prstGeom prst="roundRect">
              <a:avLst>
                <a:gd name="adj" fmla="val 50000"/>
              </a:avLst>
            </a:prstGeom>
            <a:solidFill>
              <a:srgbClr val="0099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a:extLst>
                <a:ext uri="{FF2B5EF4-FFF2-40B4-BE49-F238E27FC236}">
                  <a16:creationId xmlns:a16="http://schemas.microsoft.com/office/drawing/2014/main" xmlns="" id="{98771FF3-BB1A-40F2-9CA1-17D2A3222C34}"/>
                </a:ext>
              </a:extLst>
            </p:cNvPr>
            <p:cNvSpPr/>
            <p:nvPr/>
          </p:nvSpPr>
          <p:spPr>
            <a:xfrm>
              <a:off x="2516505" y="2034254"/>
              <a:ext cx="259080" cy="259080"/>
            </a:xfrm>
            <a:prstGeom prst="ellipse">
              <a:avLst/>
            </a:prstGeom>
            <a:solidFill>
              <a:srgbClr val="00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xmlns="" id="{A9550334-B6E7-44E8-A5F2-A3179D98F8FA}"/>
                </a:ext>
              </a:extLst>
            </p:cNvPr>
            <p:cNvSpPr/>
            <p:nvPr/>
          </p:nvSpPr>
          <p:spPr>
            <a:xfrm>
              <a:off x="3722009" y="1271881"/>
              <a:ext cx="628181" cy="6281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a:extLst>
                <a:ext uri="{FF2B5EF4-FFF2-40B4-BE49-F238E27FC236}">
                  <a16:creationId xmlns:a16="http://schemas.microsoft.com/office/drawing/2014/main" xmlns="" id="{18AC08EE-BC3A-49A6-9A26-CC08276CD5A2}"/>
                </a:ext>
              </a:extLst>
            </p:cNvPr>
            <p:cNvCxnSpPr>
              <a:cxnSpLocks/>
              <a:stCxn id="124" idx="7"/>
              <a:endCxn id="127" idx="2"/>
            </p:cNvCxnSpPr>
            <p:nvPr/>
          </p:nvCxnSpPr>
          <p:spPr>
            <a:xfrm flipV="1">
              <a:off x="2737644" y="1585972"/>
              <a:ext cx="984365" cy="486223"/>
            </a:xfrm>
            <a:prstGeom prst="line">
              <a:avLst/>
            </a:prstGeom>
            <a:ln w="22225"/>
          </p:spPr>
          <p:style>
            <a:lnRef idx="1">
              <a:schemeClr val="dk1"/>
            </a:lnRef>
            <a:fillRef idx="0">
              <a:schemeClr val="dk1"/>
            </a:fillRef>
            <a:effectRef idx="0">
              <a:schemeClr val="dk1"/>
            </a:effectRef>
            <a:fontRef idx="minor">
              <a:schemeClr val="tx1"/>
            </a:fontRef>
          </p:style>
        </p:cxnSp>
        <p:pic>
          <p:nvPicPr>
            <p:cNvPr id="132" name="Graphic 131" descr="Research">
              <a:extLst>
                <a:ext uri="{FF2B5EF4-FFF2-40B4-BE49-F238E27FC236}">
                  <a16:creationId xmlns:a16="http://schemas.microsoft.com/office/drawing/2014/main" xmlns="" id="{BFF598A7-75F1-48DF-92C8-2A6505A2470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932112" y="1206208"/>
              <a:ext cx="664109" cy="664109"/>
            </a:xfrm>
            <a:prstGeom prst="rect">
              <a:avLst/>
            </a:prstGeom>
          </p:spPr>
        </p:pic>
        <p:sp>
          <p:nvSpPr>
            <p:cNvPr id="134" name="TextBox 133">
              <a:extLst>
                <a:ext uri="{FF2B5EF4-FFF2-40B4-BE49-F238E27FC236}">
                  <a16:creationId xmlns:a16="http://schemas.microsoft.com/office/drawing/2014/main" xmlns="" id="{368C1AD0-CA3E-4682-AE22-20C9BA6B97E7}"/>
                </a:ext>
              </a:extLst>
            </p:cNvPr>
            <p:cNvSpPr txBox="1"/>
            <p:nvPr/>
          </p:nvSpPr>
          <p:spPr>
            <a:xfrm>
              <a:off x="3877425" y="1312677"/>
              <a:ext cx="590240" cy="584775"/>
            </a:xfrm>
            <a:prstGeom prst="rect">
              <a:avLst/>
            </a:prstGeom>
            <a:noFill/>
          </p:spPr>
          <p:txBody>
            <a:bodyPr wrap="square" rtlCol="0">
              <a:spAutoFit/>
            </a:bodyPr>
            <a:lstStyle/>
            <a:p>
              <a:r>
                <a:rPr lang="vi-VN" sz="3200" dirty="0">
                  <a:solidFill>
                    <a:schemeClr val="bg1"/>
                  </a:solidFill>
                </a:rPr>
                <a:t>I</a:t>
              </a:r>
              <a:endParaRPr lang="en-US" dirty="0">
                <a:solidFill>
                  <a:schemeClr val="bg1"/>
                </a:solidFill>
                <a:latin typeface="UTM A&amp;S Graceland" panose="02040603050506020204" pitchFamily="18" charset="0"/>
              </a:endParaRPr>
            </a:p>
          </p:txBody>
        </p:sp>
        <p:sp>
          <p:nvSpPr>
            <p:cNvPr id="139" name="TextBox 138">
              <a:extLst>
                <a:ext uri="{FF2B5EF4-FFF2-40B4-BE49-F238E27FC236}">
                  <a16:creationId xmlns:a16="http://schemas.microsoft.com/office/drawing/2014/main" xmlns="" id="{E6FCAFB3-201B-4712-8648-8EDB45E44CE3}"/>
                </a:ext>
              </a:extLst>
            </p:cNvPr>
            <p:cNvSpPr txBox="1"/>
            <p:nvPr/>
          </p:nvSpPr>
          <p:spPr>
            <a:xfrm>
              <a:off x="4983184" y="1098926"/>
              <a:ext cx="4954840" cy="992259"/>
            </a:xfrm>
            <a:prstGeom prst="rect">
              <a:avLst/>
            </a:prstGeom>
            <a:noFill/>
          </p:spPr>
          <p:txBody>
            <a:bodyPr wrap="square" rtlCol="0">
              <a:spAutoFit/>
            </a:bodyPr>
            <a:lstStyle/>
            <a:p>
              <a:pPr algn="ctr">
                <a:lnSpc>
                  <a:spcPts val="3600"/>
                </a:lnSpc>
              </a:pPr>
              <a:r>
                <a:rPr lang="vi-VN" sz="2800" b="1" dirty="0">
                  <a:solidFill>
                    <a:schemeClr val="bg1"/>
                  </a:solidFill>
                  <a:effectLst>
                    <a:outerShdw blurRad="38100" dist="38100" dir="2700000" algn="tl">
                      <a:srgbClr val="000000">
                        <a:alpha val="43137"/>
                      </a:srgbClr>
                    </a:outerShdw>
                  </a:effectLst>
                </a:rPr>
                <a:t>SỰ CẦN THIẾT CỦA CHUYỂN ĐỔI SỐ</a:t>
              </a:r>
              <a:endParaRPr lang="en-US" sz="2800" b="1" dirty="0">
                <a:solidFill>
                  <a:schemeClr val="bg1"/>
                </a:solidFill>
                <a:effectLst>
                  <a:outerShdw blurRad="38100" dist="38100" dir="2700000" algn="tl">
                    <a:srgbClr val="000000">
                      <a:alpha val="43137"/>
                    </a:srgbClr>
                  </a:outerShdw>
                </a:effectLst>
              </a:endParaRPr>
            </a:p>
          </p:txBody>
        </p:sp>
      </p:grpSp>
      <p:grpSp>
        <p:nvGrpSpPr>
          <p:cNvPr id="4" name="Group 3">
            <a:extLst>
              <a:ext uri="{FF2B5EF4-FFF2-40B4-BE49-F238E27FC236}">
                <a16:creationId xmlns:a16="http://schemas.microsoft.com/office/drawing/2014/main" xmlns="" id="{14345FED-6D99-4980-A1FC-E1774639B28E}"/>
              </a:ext>
            </a:extLst>
          </p:cNvPr>
          <p:cNvGrpSpPr/>
          <p:nvPr/>
        </p:nvGrpSpPr>
        <p:grpSpPr>
          <a:xfrm>
            <a:off x="3325497" y="3253247"/>
            <a:ext cx="8517059" cy="1166351"/>
            <a:chOff x="3325497" y="3253247"/>
            <a:chExt cx="8517059" cy="1166351"/>
          </a:xfrm>
        </p:grpSpPr>
        <p:sp>
          <p:nvSpPr>
            <p:cNvPr id="118" name="Rectangle: Rounded Corners 117">
              <a:extLst>
                <a:ext uri="{FF2B5EF4-FFF2-40B4-BE49-F238E27FC236}">
                  <a16:creationId xmlns:a16="http://schemas.microsoft.com/office/drawing/2014/main" xmlns="" id="{A3A520F9-9B0B-4953-B679-961A5B9549C0}"/>
                </a:ext>
              </a:extLst>
            </p:cNvPr>
            <p:cNvSpPr/>
            <p:nvPr/>
          </p:nvSpPr>
          <p:spPr>
            <a:xfrm>
              <a:off x="4505866" y="3253247"/>
              <a:ext cx="7336690" cy="1166351"/>
            </a:xfrm>
            <a:prstGeom prst="roundRect">
              <a:avLst>
                <a:gd name="adj" fmla="val 50000"/>
              </a:avLst>
            </a:prstGeom>
            <a:solidFill>
              <a:srgbClr val="00743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xmlns="" id="{2F71E192-8E57-4C3A-BDF1-A7EA4C7E4B63}"/>
                </a:ext>
              </a:extLst>
            </p:cNvPr>
            <p:cNvSpPr/>
            <p:nvPr/>
          </p:nvSpPr>
          <p:spPr>
            <a:xfrm>
              <a:off x="3325497" y="3670611"/>
              <a:ext cx="259080" cy="259080"/>
            </a:xfrm>
            <a:prstGeom prst="ellipse">
              <a:avLst/>
            </a:prstGeom>
            <a:solidFill>
              <a:srgbClr val="0074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a:extLst>
                <a:ext uri="{FF2B5EF4-FFF2-40B4-BE49-F238E27FC236}">
                  <a16:creationId xmlns:a16="http://schemas.microsoft.com/office/drawing/2014/main" xmlns="" id="{8CD90266-C4FB-495A-937A-3FFC2896EC45}"/>
                </a:ext>
              </a:extLst>
            </p:cNvPr>
            <p:cNvCxnSpPr>
              <a:cxnSpLocks/>
              <a:stCxn id="125" idx="6"/>
            </p:cNvCxnSpPr>
            <p:nvPr/>
          </p:nvCxnSpPr>
          <p:spPr>
            <a:xfrm>
              <a:off x="3584577" y="3800151"/>
              <a:ext cx="689413" cy="0"/>
            </a:xfrm>
            <a:prstGeom prst="line">
              <a:avLst/>
            </a:prstGeom>
            <a:ln w="22225"/>
          </p:spPr>
          <p:style>
            <a:lnRef idx="1">
              <a:schemeClr val="dk1"/>
            </a:lnRef>
            <a:fillRef idx="0">
              <a:schemeClr val="dk1"/>
            </a:fillRef>
            <a:effectRef idx="0">
              <a:schemeClr val="dk1"/>
            </a:effectRef>
            <a:fontRef idx="minor">
              <a:schemeClr val="tx1"/>
            </a:fontRef>
          </p:style>
        </p:cxnSp>
        <p:pic>
          <p:nvPicPr>
            <p:cNvPr id="131" name="Graphic 130" descr="Head with gears">
              <a:extLst>
                <a:ext uri="{FF2B5EF4-FFF2-40B4-BE49-F238E27FC236}">
                  <a16:creationId xmlns:a16="http://schemas.microsoft.com/office/drawing/2014/main" xmlns="" id="{A41D1E72-9738-4BA6-B1F6-380CFE284D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965863" y="3490063"/>
              <a:ext cx="664109" cy="664109"/>
            </a:xfrm>
            <a:prstGeom prst="rect">
              <a:avLst/>
            </a:prstGeom>
          </p:spPr>
        </p:pic>
        <p:sp>
          <p:nvSpPr>
            <p:cNvPr id="135" name="Oval 134">
              <a:extLst>
                <a:ext uri="{FF2B5EF4-FFF2-40B4-BE49-F238E27FC236}">
                  <a16:creationId xmlns:a16="http://schemas.microsoft.com/office/drawing/2014/main" xmlns="" id="{5BDBB484-7AA8-469B-B0A8-3C5717466CF2}"/>
                </a:ext>
              </a:extLst>
            </p:cNvPr>
            <p:cNvSpPr/>
            <p:nvPr/>
          </p:nvSpPr>
          <p:spPr>
            <a:xfrm>
              <a:off x="4143713" y="3469497"/>
              <a:ext cx="628181" cy="6281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xmlns="" id="{F0255E29-AAE0-40BA-9A34-1CDCDF90C6C0}"/>
                </a:ext>
              </a:extLst>
            </p:cNvPr>
            <p:cNvSpPr txBox="1"/>
            <p:nvPr/>
          </p:nvSpPr>
          <p:spPr>
            <a:xfrm>
              <a:off x="4247290" y="3520241"/>
              <a:ext cx="590240" cy="584775"/>
            </a:xfrm>
            <a:prstGeom prst="rect">
              <a:avLst/>
            </a:prstGeom>
            <a:noFill/>
          </p:spPr>
          <p:txBody>
            <a:bodyPr wrap="square" rtlCol="0">
              <a:spAutoFit/>
            </a:bodyPr>
            <a:lstStyle/>
            <a:p>
              <a:r>
                <a:rPr lang="vi-VN" sz="3200" dirty="0">
                  <a:solidFill>
                    <a:schemeClr val="bg1"/>
                  </a:solidFill>
                </a:rPr>
                <a:t>II</a:t>
              </a:r>
              <a:endParaRPr lang="en-US" dirty="0">
                <a:solidFill>
                  <a:schemeClr val="bg1"/>
                </a:solidFill>
                <a:latin typeface="UTM A&amp;S Graceland" panose="02040603050506020204" pitchFamily="18" charset="0"/>
              </a:endParaRPr>
            </a:p>
          </p:txBody>
        </p:sp>
        <p:sp>
          <p:nvSpPr>
            <p:cNvPr id="140" name="TextBox 139">
              <a:extLst>
                <a:ext uri="{FF2B5EF4-FFF2-40B4-BE49-F238E27FC236}">
                  <a16:creationId xmlns:a16="http://schemas.microsoft.com/office/drawing/2014/main" xmlns="" id="{8D650F54-6F5D-47B9-86A4-E6A84D00D332}"/>
                </a:ext>
              </a:extLst>
            </p:cNvPr>
            <p:cNvSpPr txBox="1"/>
            <p:nvPr/>
          </p:nvSpPr>
          <p:spPr>
            <a:xfrm>
              <a:off x="4741733" y="3349468"/>
              <a:ext cx="6616633" cy="992259"/>
            </a:xfrm>
            <a:prstGeom prst="rect">
              <a:avLst/>
            </a:prstGeom>
            <a:noFill/>
          </p:spPr>
          <p:txBody>
            <a:bodyPr wrap="square" rtlCol="0">
              <a:spAutoFit/>
            </a:bodyPr>
            <a:lstStyle/>
            <a:p>
              <a:pPr algn="ctr">
                <a:lnSpc>
                  <a:spcPts val="3600"/>
                </a:lnSpc>
              </a:pPr>
              <a:r>
                <a:rPr lang="vi-VN" sz="2800" b="1" dirty="0">
                  <a:solidFill>
                    <a:schemeClr val="bg1"/>
                  </a:solidFill>
                  <a:effectLst>
                    <a:outerShdw blurRad="38100" dist="38100" dir="2700000" algn="tl">
                      <a:srgbClr val="000000">
                        <a:alpha val="43137"/>
                      </a:srgbClr>
                    </a:outerShdw>
                  </a:effectLst>
                </a:rPr>
                <a:t>THỰC HIỆN CHUYỂN ĐỔI SỐ               TRONG NHIỆM KỲ MỚI</a:t>
              </a:r>
              <a:endParaRPr lang="en-US" sz="2800" b="1" dirty="0">
                <a:solidFill>
                  <a:schemeClr val="bg1"/>
                </a:solidFill>
                <a:effectLst>
                  <a:outerShdw blurRad="38100" dist="38100" dir="2700000" algn="tl">
                    <a:srgbClr val="000000">
                      <a:alpha val="43137"/>
                    </a:srgbClr>
                  </a:outerShdw>
                </a:effectLst>
              </a:endParaRPr>
            </a:p>
          </p:txBody>
        </p:sp>
      </p:grpSp>
      <p:grpSp>
        <p:nvGrpSpPr>
          <p:cNvPr id="5" name="Group 4">
            <a:extLst>
              <a:ext uri="{FF2B5EF4-FFF2-40B4-BE49-F238E27FC236}">
                <a16:creationId xmlns:a16="http://schemas.microsoft.com/office/drawing/2014/main" xmlns="" id="{42BB1DF8-5F58-457E-A57D-61D91A6E2511}"/>
              </a:ext>
            </a:extLst>
          </p:cNvPr>
          <p:cNvGrpSpPr/>
          <p:nvPr/>
        </p:nvGrpSpPr>
        <p:grpSpPr>
          <a:xfrm>
            <a:off x="2550030" y="5383264"/>
            <a:ext cx="8413983" cy="1175893"/>
            <a:chOff x="2621280" y="5418889"/>
            <a:chExt cx="8413983" cy="1175893"/>
          </a:xfrm>
        </p:grpSpPr>
        <p:sp>
          <p:nvSpPr>
            <p:cNvPr id="119" name="Rectangle: Rounded Corners 118">
              <a:extLst>
                <a:ext uri="{FF2B5EF4-FFF2-40B4-BE49-F238E27FC236}">
                  <a16:creationId xmlns:a16="http://schemas.microsoft.com/office/drawing/2014/main" xmlns="" id="{774DB643-6D2D-4F24-9824-CF22CD8FB4AA}"/>
                </a:ext>
              </a:extLst>
            </p:cNvPr>
            <p:cNvSpPr/>
            <p:nvPr/>
          </p:nvSpPr>
          <p:spPr>
            <a:xfrm>
              <a:off x="4195474" y="5428431"/>
              <a:ext cx="6839789" cy="1166351"/>
            </a:xfrm>
            <a:prstGeom prst="roundRect">
              <a:avLst>
                <a:gd name="adj" fmla="val 50000"/>
              </a:avLst>
            </a:prstGeom>
            <a:solidFill>
              <a:srgbClr val="0099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xmlns="" id="{F8547D99-2E41-4193-BB74-190801E83A6A}"/>
                </a:ext>
              </a:extLst>
            </p:cNvPr>
            <p:cNvSpPr/>
            <p:nvPr/>
          </p:nvSpPr>
          <p:spPr>
            <a:xfrm>
              <a:off x="2621280" y="5418889"/>
              <a:ext cx="259080" cy="259080"/>
            </a:xfrm>
            <a:prstGeom prst="ellipse">
              <a:avLst/>
            </a:prstGeom>
            <a:solidFill>
              <a:srgbClr val="00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a:extLst>
                <a:ext uri="{FF2B5EF4-FFF2-40B4-BE49-F238E27FC236}">
                  <a16:creationId xmlns:a16="http://schemas.microsoft.com/office/drawing/2014/main" xmlns="" id="{CB0FBEF7-43E4-401B-A268-74E37EECA70B}"/>
                </a:ext>
              </a:extLst>
            </p:cNvPr>
            <p:cNvCxnSpPr>
              <a:cxnSpLocks/>
              <a:stCxn id="126" idx="5"/>
            </p:cNvCxnSpPr>
            <p:nvPr/>
          </p:nvCxnSpPr>
          <p:spPr>
            <a:xfrm>
              <a:off x="2842419" y="5640028"/>
              <a:ext cx="1096926" cy="352959"/>
            </a:xfrm>
            <a:prstGeom prst="line">
              <a:avLst/>
            </a:prstGeom>
            <a:ln w="22225"/>
          </p:spPr>
          <p:style>
            <a:lnRef idx="1">
              <a:schemeClr val="dk1"/>
            </a:lnRef>
            <a:fillRef idx="0">
              <a:schemeClr val="dk1"/>
            </a:fillRef>
            <a:effectRef idx="0">
              <a:schemeClr val="dk1"/>
            </a:effectRef>
            <a:fontRef idx="minor">
              <a:schemeClr val="tx1"/>
            </a:fontRef>
          </p:style>
        </p:cxnSp>
        <p:pic>
          <p:nvPicPr>
            <p:cNvPr id="133" name="Graphic 132" descr="Gears">
              <a:extLst>
                <a:ext uri="{FF2B5EF4-FFF2-40B4-BE49-F238E27FC236}">
                  <a16:creationId xmlns:a16="http://schemas.microsoft.com/office/drawing/2014/main" xmlns="" id="{32F62668-4900-41F6-9F4A-3D0DE0ED3FD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124864" y="5692694"/>
              <a:ext cx="664109" cy="664109"/>
            </a:xfrm>
            <a:prstGeom prst="rect">
              <a:avLst/>
            </a:prstGeom>
          </p:spPr>
        </p:pic>
        <p:sp>
          <p:nvSpPr>
            <p:cNvPr id="136" name="Oval 135">
              <a:extLst>
                <a:ext uri="{FF2B5EF4-FFF2-40B4-BE49-F238E27FC236}">
                  <a16:creationId xmlns:a16="http://schemas.microsoft.com/office/drawing/2014/main" xmlns="" id="{E41BD975-2546-44F1-B867-95155E5FD2CE}"/>
                </a:ext>
              </a:extLst>
            </p:cNvPr>
            <p:cNvSpPr/>
            <p:nvPr/>
          </p:nvSpPr>
          <p:spPr>
            <a:xfrm>
              <a:off x="3814422" y="5653497"/>
              <a:ext cx="628181" cy="62818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xmlns="" id="{1B13E59B-2314-40E1-A3E5-B4DD8AA40674}"/>
                </a:ext>
              </a:extLst>
            </p:cNvPr>
            <p:cNvSpPr txBox="1"/>
            <p:nvPr/>
          </p:nvSpPr>
          <p:spPr>
            <a:xfrm>
              <a:off x="3834585" y="5667672"/>
              <a:ext cx="590240" cy="646331"/>
            </a:xfrm>
            <a:prstGeom prst="rect">
              <a:avLst/>
            </a:prstGeom>
            <a:noFill/>
          </p:spPr>
          <p:txBody>
            <a:bodyPr wrap="square" rtlCol="0">
              <a:spAutoFit/>
            </a:bodyPr>
            <a:lstStyle/>
            <a:p>
              <a:r>
                <a:rPr lang="vi-VN" sz="3600" dirty="0">
                  <a:solidFill>
                    <a:schemeClr val="bg1"/>
                  </a:solidFill>
                </a:rPr>
                <a:t>III</a:t>
              </a:r>
              <a:endParaRPr lang="en-US" sz="2000" dirty="0">
                <a:solidFill>
                  <a:schemeClr val="bg1"/>
                </a:solidFill>
                <a:latin typeface="UTM A&amp;S Graceland" panose="02040603050506020204" pitchFamily="18" charset="0"/>
              </a:endParaRPr>
            </a:p>
          </p:txBody>
        </p:sp>
        <p:sp>
          <p:nvSpPr>
            <p:cNvPr id="141" name="TextBox 140">
              <a:extLst>
                <a:ext uri="{FF2B5EF4-FFF2-40B4-BE49-F238E27FC236}">
                  <a16:creationId xmlns:a16="http://schemas.microsoft.com/office/drawing/2014/main" xmlns="" id="{4C64CC24-B2A3-48BB-AA81-6F0882AC4BC9}"/>
                </a:ext>
              </a:extLst>
            </p:cNvPr>
            <p:cNvSpPr txBox="1"/>
            <p:nvPr/>
          </p:nvSpPr>
          <p:spPr>
            <a:xfrm>
              <a:off x="4442603" y="5738495"/>
              <a:ext cx="6036002" cy="584775"/>
            </a:xfrm>
            <a:prstGeom prst="rect">
              <a:avLst/>
            </a:prstGeom>
            <a:noFill/>
          </p:spPr>
          <p:txBody>
            <a:bodyPr wrap="square" rtlCol="0">
              <a:spAutoFit/>
            </a:bodyPr>
            <a:lstStyle/>
            <a:p>
              <a:pPr algn="ctr"/>
              <a:r>
                <a:rPr lang="vi-VN" sz="3200" b="1" dirty="0">
                  <a:solidFill>
                    <a:schemeClr val="bg1"/>
                  </a:solidFill>
                  <a:effectLst>
                    <a:outerShdw blurRad="38100" dist="38100" dir="2700000" algn="tl">
                      <a:srgbClr val="000000">
                        <a:alpha val="43137"/>
                      </a:srgbClr>
                    </a:outerShdw>
                  </a:effectLst>
                </a:rPr>
                <a:t>KẾT LUẬN</a:t>
              </a:r>
              <a:endParaRPr lang="en-US" sz="32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40577623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22"/>
                                        </p:tgtEl>
                                        <p:attrNameLst>
                                          <p:attrName>style.visibility</p:attrName>
                                        </p:attrNameLst>
                                      </p:cBhvr>
                                      <p:to>
                                        <p:strVal val="visible"/>
                                      </p:to>
                                    </p:set>
                                    <p:animEffect transition="in" filter="randombar(horizontal)">
                                      <p:cBhvr>
                                        <p:cTn id="14" dur="500"/>
                                        <p:tgtEl>
                                          <p:spTgt spid="12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3"/>
                                        </p:tgtEl>
                                        <p:attrNameLst>
                                          <p:attrName>style.visibility</p:attrName>
                                        </p:attrNameLst>
                                      </p:cBhvr>
                                      <p:to>
                                        <p:strVal val="visible"/>
                                      </p:to>
                                    </p:set>
                                    <p:animEffect transition="in" filter="randombar(horizontal)">
                                      <p:cBhvr>
                                        <p:cTn id="17" dur="500"/>
                                        <p:tgtEl>
                                          <p:spTgt spid="12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5"/>
                                        </p:tgtEl>
                                        <p:attrNameLst>
                                          <p:attrName>style.visibility</p:attrName>
                                        </p:attrNameLst>
                                      </p:cBhvr>
                                      <p:to>
                                        <p:strVal val="visible"/>
                                      </p:to>
                                    </p:set>
                                    <p:animEffect transition="in" filter="randombar(horizontal)">
                                      <p:cBhvr>
                                        <p:cTn id="20" dur="500"/>
                                        <p:tgtEl>
                                          <p:spTgt spid="115"/>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22" grpId="0" animBg="1"/>
      <p:bldP spid="1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B499C9E-3064-4838-B8BF-3FAC8DE3CD7F}"/>
              </a:ext>
            </a:extLst>
          </p:cNvPr>
          <p:cNvSpPr/>
          <p:nvPr/>
        </p:nvSpPr>
        <p:spPr>
          <a:xfrm>
            <a:off x="401358" y="1177519"/>
            <a:ext cx="5173942" cy="509628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 name="Picture 9">
            <a:extLst>
              <a:ext uri="{FF2B5EF4-FFF2-40B4-BE49-F238E27FC236}">
                <a16:creationId xmlns:a16="http://schemas.microsoft.com/office/drawing/2014/main" xmlns="" id="{93FCF71F-D811-463F-BBA5-759B0A037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066" y="1270000"/>
            <a:ext cx="5020919" cy="5003800"/>
          </a:xfrm>
          <a:prstGeom prst="rect">
            <a:avLst/>
          </a:prstGeom>
        </p:spPr>
      </p:pic>
      <p:sp>
        <p:nvSpPr>
          <p:cNvPr id="11" name="TextBox 10">
            <a:extLst>
              <a:ext uri="{FF2B5EF4-FFF2-40B4-BE49-F238E27FC236}">
                <a16:creationId xmlns:a16="http://schemas.microsoft.com/office/drawing/2014/main" xmlns="" id="{3FF0A8B8-853D-48F2-AA0E-178B059B00F3}"/>
              </a:ext>
            </a:extLst>
          </p:cNvPr>
          <p:cNvSpPr txBox="1"/>
          <p:nvPr/>
        </p:nvSpPr>
        <p:spPr>
          <a:xfrm>
            <a:off x="6032500" y="1137215"/>
            <a:ext cx="5978525" cy="2671565"/>
          </a:xfrm>
          <a:prstGeom prst="rect">
            <a:avLst/>
          </a:prstGeom>
          <a:noFill/>
        </p:spPr>
        <p:txBody>
          <a:bodyPr wrap="square" rtlCol="0">
            <a:spAutoFit/>
          </a:bodyPr>
          <a:lstStyle/>
          <a:p>
            <a:pPr algn="just">
              <a:lnSpc>
                <a:spcPts val="4100"/>
              </a:lnSpc>
              <a:spcBef>
                <a:spcPts val="600"/>
              </a:spcBef>
              <a:spcAft>
                <a:spcPts val="600"/>
              </a:spcAft>
            </a:pPr>
            <a:r>
              <a:rPr lang="vi-VN" sz="2800" dirty="0">
                <a:ea typeface="Roboto" panose="02000000000000000000" pitchFamily="2" charset="0"/>
              </a:rPr>
              <a:t>- Cổng dịch vụ công trực </a:t>
            </a:r>
            <a:r>
              <a:rPr lang="vi-VN" sz="2800" dirty="0" smtClean="0">
                <a:ea typeface="Roboto" panose="02000000000000000000" pitchFamily="2" charset="0"/>
              </a:rPr>
              <a:t>tuyến: </a:t>
            </a:r>
            <a:r>
              <a:rPr lang="vi-VN" sz="2800" dirty="0">
                <a:ea typeface="Roboto" panose="02000000000000000000" pitchFamily="2" charset="0"/>
              </a:rPr>
              <a:t>Đến nay, 54,8% DVCTT mức độ 4 được cung cấp  trên  Cổng  dịch  vụ  công  trực  tuyến  của  tỉnh  tại  địa chỉ </a:t>
            </a:r>
            <a:r>
              <a:rPr lang="vi-VN" sz="2800" dirty="0">
                <a:solidFill>
                  <a:srgbClr val="0066FF"/>
                </a:solidFill>
                <a:ea typeface="Roboto" panose="02000000000000000000" pitchFamily="2" charset="0"/>
              </a:rPr>
              <a:t>https://dichvucong.quangtri.gov.vn</a:t>
            </a:r>
          </a:p>
        </p:txBody>
      </p:sp>
      <p:sp>
        <p:nvSpPr>
          <p:cNvPr id="14" name="TextBox 13">
            <a:extLst>
              <a:ext uri="{FF2B5EF4-FFF2-40B4-BE49-F238E27FC236}">
                <a16:creationId xmlns:a16="http://schemas.microsoft.com/office/drawing/2014/main" xmlns="" id="{B469172C-4E4F-4B5F-B3EE-1B1FD28228A0}"/>
              </a:ext>
            </a:extLst>
          </p:cNvPr>
          <p:cNvSpPr txBox="1"/>
          <p:nvPr/>
        </p:nvSpPr>
        <p:spPr>
          <a:xfrm>
            <a:off x="6019799" y="3976863"/>
            <a:ext cx="5803897" cy="2875146"/>
          </a:xfrm>
          <a:prstGeom prst="rect">
            <a:avLst/>
          </a:prstGeom>
          <a:noFill/>
        </p:spPr>
        <p:txBody>
          <a:bodyPr wrap="square" rtlCol="0">
            <a:spAutoFit/>
          </a:bodyPr>
          <a:lstStyle/>
          <a:p>
            <a:pPr algn="just">
              <a:lnSpc>
                <a:spcPts val="4100"/>
              </a:lnSpc>
              <a:spcBef>
                <a:spcPts val="600"/>
              </a:spcBef>
              <a:spcAft>
                <a:spcPts val="600"/>
              </a:spcAft>
            </a:pPr>
            <a:r>
              <a:rPr lang="vi-VN" sz="2800" dirty="0">
                <a:ea typeface="Roboto" panose="02000000000000000000" pitchFamily="2" charset="0"/>
              </a:rPr>
              <a:t>- Ứng dụng dụng một cửa điện tử tỉnh được triển khai đồng bộ đến tận 100% các Sở, </a:t>
            </a:r>
            <a:r>
              <a:rPr lang="en-US" sz="2800" dirty="0" smtClean="0">
                <a:latin typeface="Arial "/>
                <a:ea typeface="Roboto" panose="02000000000000000000" pitchFamily="2" charset="0"/>
              </a:rPr>
              <a:t>B</a:t>
            </a:r>
            <a:r>
              <a:rPr lang="vi-VN" sz="2800" dirty="0" smtClean="0">
                <a:ea typeface="Roboto" panose="02000000000000000000" pitchFamily="2" charset="0"/>
              </a:rPr>
              <a:t>an </a:t>
            </a:r>
            <a:r>
              <a:rPr lang="vi-VN" sz="2800" dirty="0">
                <a:ea typeface="Roboto" panose="02000000000000000000" pitchFamily="2" charset="0"/>
              </a:rPr>
              <a:t>ngành và địa phương trên địa bàn tỉnh</a:t>
            </a:r>
          </a:p>
          <a:p>
            <a:pPr>
              <a:lnSpc>
                <a:spcPts val="4100"/>
              </a:lnSpc>
              <a:spcBef>
                <a:spcPts val="600"/>
              </a:spcBef>
              <a:spcAft>
                <a:spcPts val="600"/>
              </a:spcAft>
            </a:pPr>
            <a:endParaRPr lang="vi-VN" sz="2800" dirty="0">
              <a:solidFill>
                <a:srgbClr val="0066FF"/>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53143182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64808CB-DE5C-40E3-9394-25FE6B0D4460}"/>
              </a:ext>
            </a:extLst>
          </p:cNvPr>
          <p:cNvSpPr/>
          <p:nvPr/>
        </p:nvSpPr>
        <p:spPr>
          <a:xfrm>
            <a:off x="401358" y="1533525"/>
            <a:ext cx="5173942" cy="432117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xmlns="" id="{B0915B34-9B27-458C-B619-E00E4B02E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 y="1600200"/>
            <a:ext cx="4991100" cy="4165600"/>
          </a:xfrm>
          <a:prstGeom prst="rect">
            <a:avLst/>
          </a:prstGeom>
        </p:spPr>
      </p:pic>
      <p:sp>
        <p:nvSpPr>
          <p:cNvPr id="8" name="TextBox 7">
            <a:extLst>
              <a:ext uri="{FF2B5EF4-FFF2-40B4-BE49-F238E27FC236}">
                <a16:creationId xmlns:a16="http://schemas.microsoft.com/office/drawing/2014/main" xmlns="" id="{4B04C460-F54D-4197-9430-05BD352C3EB3}"/>
              </a:ext>
            </a:extLst>
          </p:cNvPr>
          <p:cNvSpPr txBox="1"/>
          <p:nvPr/>
        </p:nvSpPr>
        <p:spPr>
          <a:xfrm>
            <a:off x="5986745" y="1089191"/>
            <a:ext cx="5803897" cy="5462393"/>
          </a:xfrm>
          <a:prstGeom prst="rect">
            <a:avLst/>
          </a:prstGeom>
          <a:noFill/>
        </p:spPr>
        <p:txBody>
          <a:bodyPr wrap="square" rtlCol="0">
            <a:spAutoFit/>
          </a:bodyPr>
          <a:lstStyle/>
          <a:p>
            <a:pPr algn="just">
              <a:lnSpc>
                <a:spcPts val="4100"/>
              </a:lnSpc>
              <a:spcBef>
                <a:spcPts val="600"/>
              </a:spcBef>
              <a:spcAft>
                <a:spcPts val="600"/>
              </a:spcAft>
            </a:pPr>
            <a:r>
              <a:rPr lang="vi-VN" sz="2800" dirty="0">
                <a:ea typeface="Roboto" panose="02000000000000000000" pitchFamily="2" charset="0"/>
              </a:rPr>
              <a:t>- Hệ thống hội nghị truyền hình Gồm 10 điểm được triển khai lắp đặt tại Văn phòng UBND tỉnh (điểm cầu trung tâm) và 09 Văn phòng UBND cấp huyện (điểm cầu vệ tinh</a:t>
            </a:r>
            <a:r>
              <a:rPr lang="vi-VN" sz="2800" dirty="0" smtClean="0">
                <a:ea typeface="Roboto" panose="02000000000000000000" pitchFamily="2" charset="0"/>
              </a:rPr>
              <a:t>)</a:t>
            </a:r>
            <a:endParaRPr lang="vi-VN" sz="2800" dirty="0">
              <a:ea typeface="Roboto" panose="02000000000000000000" pitchFamily="2" charset="0"/>
            </a:endParaRPr>
          </a:p>
          <a:p>
            <a:pPr algn="just">
              <a:lnSpc>
                <a:spcPts val="4100"/>
              </a:lnSpc>
              <a:spcBef>
                <a:spcPts val="600"/>
              </a:spcBef>
              <a:spcAft>
                <a:spcPts val="600"/>
              </a:spcAft>
            </a:pPr>
            <a:r>
              <a:rPr lang="vi-VN" sz="2800" dirty="0">
                <a:ea typeface="Roboto" panose="02000000000000000000" pitchFamily="2" charset="0"/>
              </a:rPr>
              <a:t>- Đến  nay, 100% xã, phường, thị trấn đã được hỗ trợ triển khai HNTH kết nối 2 chiều từ Chính phủ về cấp xã</a:t>
            </a:r>
          </a:p>
        </p:txBody>
      </p:sp>
    </p:spTree>
    <p:extLst>
      <p:ext uri="{BB962C8B-B14F-4D97-AF65-F5344CB8AC3E}">
        <p14:creationId xmlns:p14="http://schemas.microsoft.com/office/powerpoint/2010/main" val="322464778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730959F-1D0C-4391-B066-6A66DAF52C17}"/>
              </a:ext>
            </a:extLst>
          </p:cNvPr>
          <p:cNvSpPr/>
          <p:nvPr/>
        </p:nvSpPr>
        <p:spPr>
          <a:xfrm>
            <a:off x="718858" y="1139419"/>
            <a:ext cx="5173942" cy="388978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xmlns="" id="{021FC641-F20D-4994-8BB2-C8E6EE01A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596" y="1215620"/>
            <a:ext cx="4961304" cy="3686580"/>
          </a:xfrm>
          <a:prstGeom prst="rect">
            <a:avLst/>
          </a:prstGeom>
        </p:spPr>
      </p:pic>
      <p:sp>
        <p:nvSpPr>
          <p:cNvPr id="7" name="Rectangle 6">
            <a:extLst>
              <a:ext uri="{FF2B5EF4-FFF2-40B4-BE49-F238E27FC236}">
                <a16:creationId xmlns:a16="http://schemas.microsoft.com/office/drawing/2014/main" xmlns="" id="{79BE786D-B9A2-4957-831E-D5D19E8AAA76}"/>
              </a:ext>
            </a:extLst>
          </p:cNvPr>
          <p:cNvSpPr/>
          <p:nvPr/>
        </p:nvSpPr>
        <p:spPr>
          <a:xfrm>
            <a:off x="6197600" y="1139419"/>
            <a:ext cx="5173942" cy="388978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0" name="Picture 9">
            <a:extLst>
              <a:ext uri="{FF2B5EF4-FFF2-40B4-BE49-F238E27FC236}">
                <a16:creationId xmlns:a16="http://schemas.microsoft.com/office/drawing/2014/main" xmlns="" id="{51BB9D79-1672-4051-8458-73EAA6EB15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1202920"/>
            <a:ext cx="5080000" cy="3762780"/>
          </a:xfrm>
          <a:prstGeom prst="rect">
            <a:avLst/>
          </a:prstGeom>
        </p:spPr>
      </p:pic>
      <p:sp>
        <p:nvSpPr>
          <p:cNvPr id="11" name="TextBox 10">
            <a:extLst>
              <a:ext uri="{FF2B5EF4-FFF2-40B4-BE49-F238E27FC236}">
                <a16:creationId xmlns:a16="http://schemas.microsoft.com/office/drawing/2014/main" xmlns="" id="{2741C154-4ED3-4939-8E23-3CF32B478C47}"/>
              </a:ext>
            </a:extLst>
          </p:cNvPr>
          <p:cNvSpPr txBox="1"/>
          <p:nvPr/>
        </p:nvSpPr>
        <p:spPr>
          <a:xfrm>
            <a:off x="1651000" y="5546615"/>
            <a:ext cx="10414000" cy="523220"/>
          </a:xfrm>
          <a:prstGeom prst="rect">
            <a:avLst/>
          </a:prstGeom>
          <a:noFill/>
        </p:spPr>
        <p:txBody>
          <a:bodyPr wrap="square" rtlCol="0">
            <a:spAutoFit/>
          </a:bodyPr>
          <a:lstStyle/>
          <a:p>
            <a:r>
              <a:rPr lang="vi-VN" sz="2800" dirty="0">
                <a:ea typeface="Roboto" panose="02000000000000000000" pitchFamily="2" charset="0"/>
              </a:rPr>
              <a:t>Kinh tế số bước đầu đóng góp vào sự phát triển kinh tế của tỉnh</a:t>
            </a:r>
            <a:endParaRPr lang="en-US" sz="2800" dirty="0">
              <a:ea typeface="Roboto" panose="02000000000000000000" pitchFamily="2" charset="0"/>
            </a:endParaRPr>
          </a:p>
        </p:txBody>
      </p:sp>
      <p:grpSp>
        <p:nvGrpSpPr>
          <p:cNvPr id="12" name="Group 11">
            <a:extLst>
              <a:ext uri="{FF2B5EF4-FFF2-40B4-BE49-F238E27FC236}">
                <a16:creationId xmlns:a16="http://schemas.microsoft.com/office/drawing/2014/main" xmlns="" id="{A5EB1AF3-6E11-400E-BF44-2B26C3AA2E36}"/>
              </a:ext>
            </a:extLst>
          </p:cNvPr>
          <p:cNvGrpSpPr/>
          <p:nvPr/>
        </p:nvGrpSpPr>
        <p:grpSpPr>
          <a:xfrm>
            <a:off x="508000" y="5544376"/>
            <a:ext cx="918745" cy="523220"/>
            <a:chOff x="7713663" y="-869950"/>
            <a:chExt cx="428625" cy="295275"/>
          </a:xfrm>
          <a:solidFill>
            <a:schemeClr val="accent1"/>
          </a:solidFill>
        </p:grpSpPr>
        <p:sp>
          <p:nvSpPr>
            <p:cNvPr id="13" name="Freeform 7">
              <a:extLst>
                <a:ext uri="{FF2B5EF4-FFF2-40B4-BE49-F238E27FC236}">
                  <a16:creationId xmlns:a16="http://schemas.microsoft.com/office/drawing/2014/main" xmlns="" id="{D0F60F5C-9798-4575-829E-BB9671E72A43}"/>
                </a:ext>
              </a:extLst>
            </p:cNvPr>
            <p:cNvSpPr>
              <a:spLocks noEditPoints="1"/>
            </p:cNvSpPr>
            <p:nvPr/>
          </p:nvSpPr>
          <p:spPr bwMode="auto">
            <a:xfrm>
              <a:off x="7713663" y="-869950"/>
              <a:ext cx="428625" cy="295275"/>
            </a:xfrm>
            <a:custGeom>
              <a:avLst/>
              <a:gdLst>
                <a:gd name="T0" fmla="*/ 143 w 143"/>
                <a:gd name="T1" fmla="*/ 48 h 97"/>
                <a:gd name="T2" fmla="*/ 133 w 143"/>
                <a:gd name="T3" fmla="*/ 18 h 97"/>
                <a:gd name="T4" fmla="*/ 93 w 143"/>
                <a:gd name="T5" fmla="*/ 18 h 97"/>
                <a:gd name="T6" fmla="*/ 93 w 143"/>
                <a:gd name="T7" fmla="*/ 0 h 97"/>
                <a:gd name="T8" fmla="*/ 0 w 143"/>
                <a:gd name="T9" fmla="*/ 0 h 97"/>
                <a:gd name="T10" fmla="*/ 0 w 143"/>
                <a:gd name="T11" fmla="*/ 8 h 97"/>
                <a:gd name="T12" fmla="*/ 85 w 143"/>
                <a:gd name="T13" fmla="*/ 8 h 97"/>
                <a:gd name="T14" fmla="*/ 85 w 143"/>
                <a:gd name="T15" fmla="*/ 18 h 97"/>
                <a:gd name="T16" fmla="*/ 85 w 143"/>
                <a:gd name="T17" fmla="*/ 76 h 97"/>
                <a:gd name="T18" fmla="*/ 57 w 143"/>
                <a:gd name="T19" fmla="*/ 76 h 97"/>
                <a:gd name="T20" fmla="*/ 40 w 143"/>
                <a:gd name="T21" fmla="*/ 63 h 97"/>
                <a:gd name="T22" fmla="*/ 23 w 143"/>
                <a:gd name="T23" fmla="*/ 76 h 97"/>
                <a:gd name="T24" fmla="*/ 17 w 143"/>
                <a:gd name="T25" fmla="*/ 76 h 97"/>
                <a:gd name="T26" fmla="*/ 17 w 143"/>
                <a:gd name="T27" fmla="*/ 53 h 97"/>
                <a:gd name="T28" fmla="*/ 9 w 143"/>
                <a:gd name="T29" fmla="*/ 53 h 97"/>
                <a:gd name="T30" fmla="*/ 9 w 143"/>
                <a:gd name="T31" fmla="*/ 84 h 97"/>
                <a:gd name="T32" fmla="*/ 23 w 143"/>
                <a:gd name="T33" fmla="*/ 84 h 97"/>
                <a:gd name="T34" fmla="*/ 40 w 143"/>
                <a:gd name="T35" fmla="*/ 97 h 97"/>
                <a:gd name="T36" fmla="*/ 57 w 143"/>
                <a:gd name="T37" fmla="*/ 84 h 97"/>
                <a:gd name="T38" fmla="*/ 85 w 143"/>
                <a:gd name="T39" fmla="*/ 84 h 97"/>
                <a:gd name="T40" fmla="*/ 93 w 143"/>
                <a:gd name="T41" fmla="*/ 84 h 97"/>
                <a:gd name="T42" fmla="*/ 95 w 143"/>
                <a:gd name="T43" fmla="*/ 84 h 97"/>
                <a:gd name="T44" fmla="*/ 112 w 143"/>
                <a:gd name="T45" fmla="*/ 97 h 97"/>
                <a:gd name="T46" fmla="*/ 129 w 143"/>
                <a:gd name="T47" fmla="*/ 84 h 97"/>
                <a:gd name="T48" fmla="*/ 143 w 143"/>
                <a:gd name="T49" fmla="*/ 84 h 97"/>
                <a:gd name="T50" fmla="*/ 143 w 143"/>
                <a:gd name="T51" fmla="*/ 48 h 97"/>
                <a:gd name="T52" fmla="*/ 40 w 143"/>
                <a:gd name="T53" fmla="*/ 89 h 97"/>
                <a:gd name="T54" fmla="*/ 31 w 143"/>
                <a:gd name="T55" fmla="*/ 80 h 97"/>
                <a:gd name="T56" fmla="*/ 40 w 143"/>
                <a:gd name="T57" fmla="*/ 71 h 97"/>
                <a:gd name="T58" fmla="*/ 50 w 143"/>
                <a:gd name="T59" fmla="*/ 80 h 97"/>
                <a:gd name="T60" fmla="*/ 40 w 143"/>
                <a:gd name="T61" fmla="*/ 89 h 97"/>
                <a:gd name="T62" fmla="*/ 112 w 143"/>
                <a:gd name="T63" fmla="*/ 89 h 97"/>
                <a:gd name="T64" fmla="*/ 102 w 143"/>
                <a:gd name="T65" fmla="*/ 80 h 97"/>
                <a:gd name="T66" fmla="*/ 112 w 143"/>
                <a:gd name="T67" fmla="*/ 71 h 97"/>
                <a:gd name="T68" fmla="*/ 121 w 143"/>
                <a:gd name="T69" fmla="*/ 80 h 97"/>
                <a:gd name="T70" fmla="*/ 112 w 143"/>
                <a:gd name="T71" fmla="*/ 89 h 97"/>
                <a:gd name="T72" fmla="*/ 135 w 143"/>
                <a:gd name="T73" fmla="*/ 76 h 97"/>
                <a:gd name="T74" fmla="*/ 129 w 143"/>
                <a:gd name="T75" fmla="*/ 76 h 97"/>
                <a:gd name="T76" fmla="*/ 112 w 143"/>
                <a:gd name="T77" fmla="*/ 63 h 97"/>
                <a:gd name="T78" fmla="*/ 95 w 143"/>
                <a:gd name="T79" fmla="*/ 76 h 97"/>
                <a:gd name="T80" fmla="*/ 93 w 143"/>
                <a:gd name="T81" fmla="*/ 76 h 97"/>
                <a:gd name="T82" fmla="*/ 93 w 143"/>
                <a:gd name="T83" fmla="*/ 26 h 97"/>
                <a:gd name="T84" fmla="*/ 127 w 143"/>
                <a:gd name="T85" fmla="*/ 26 h 97"/>
                <a:gd name="T86" fmla="*/ 135 w 143"/>
                <a:gd name="T87" fmla="*/ 49 h 97"/>
                <a:gd name="T88" fmla="*/ 135 w 143"/>
                <a:gd name="T89" fmla="*/ 7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 h="97">
                  <a:moveTo>
                    <a:pt x="143" y="48"/>
                  </a:moveTo>
                  <a:cubicBezTo>
                    <a:pt x="133" y="18"/>
                    <a:pt x="133" y="18"/>
                    <a:pt x="133" y="18"/>
                  </a:cubicBezTo>
                  <a:cubicBezTo>
                    <a:pt x="93" y="18"/>
                    <a:pt x="93" y="18"/>
                    <a:pt x="93" y="18"/>
                  </a:cubicBezTo>
                  <a:cubicBezTo>
                    <a:pt x="93" y="0"/>
                    <a:pt x="93" y="0"/>
                    <a:pt x="93" y="0"/>
                  </a:cubicBezTo>
                  <a:cubicBezTo>
                    <a:pt x="0" y="0"/>
                    <a:pt x="0" y="0"/>
                    <a:pt x="0" y="0"/>
                  </a:cubicBezTo>
                  <a:cubicBezTo>
                    <a:pt x="0" y="8"/>
                    <a:pt x="0" y="8"/>
                    <a:pt x="0" y="8"/>
                  </a:cubicBezTo>
                  <a:cubicBezTo>
                    <a:pt x="85" y="8"/>
                    <a:pt x="85" y="8"/>
                    <a:pt x="85" y="8"/>
                  </a:cubicBezTo>
                  <a:cubicBezTo>
                    <a:pt x="85" y="18"/>
                    <a:pt x="85" y="18"/>
                    <a:pt x="85" y="18"/>
                  </a:cubicBezTo>
                  <a:cubicBezTo>
                    <a:pt x="85" y="76"/>
                    <a:pt x="85" y="76"/>
                    <a:pt x="85" y="76"/>
                  </a:cubicBezTo>
                  <a:cubicBezTo>
                    <a:pt x="57" y="76"/>
                    <a:pt x="57" y="76"/>
                    <a:pt x="57" y="76"/>
                  </a:cubicBezTo>
                  <a:cubicBezTo>
                    <a:pt x="55" y="68"/>
                    <a:pt x="48" y="63"/>
                    <a:pt x="40" y="63"/>
                  </a:cubicBezTo>
                  <a:cubicBezTo>
                    <a:pt x="32" y="63"/>
                    <a:pt x="25" y="68"/>
                    <a:pt x="23" y="76"/>
                  </a:cubicBezTo>
                  <a:cubicBezTo>
                    <a:pt x="17" y="76"/>
                    <a:pt x="17" y="76"/>
                    <a:pt x="17" y="76"/>
                  </a:cubicBezTo>
                  <a:cubicBezTo>
                    <a:pt x="17" y="53"/>
                    <a:pt x="17" y="53"/>
                    <a:pt x="17" y="53"/>
                  </a:cubicBezTo>
                  <a:cubicBezTo>
                    <a:pt x="9" y="53"/>
                    <a:pt x="9" y="53"/>
                    <a:pt x="9" y="53"/>
                  </a:cubicBezTo>
                  <a:cubicBezTo>
                    <a:pt x="9" y="84"/>
                    <a:pt x="9" y="84"/>
                    <a:pt x="9" y="84"/>
                  </a:cubicBezTo>
                  <a:cubicBezTo>
                    <a:pt x="23" y="84"/>
                    <a:pt x="23" y="84"/>
                    <a:pt x="23" y="84"/>
                  </a:cubicBezTo>
                  <a:cubicBezTo>
                    <a:pt x="25" y="92"/>
                    <a:pt x="32" y="97"/>
                    <a:pt x="40" y="97"/>
                  </a:cubicBezTo>
                  <a:cubicBezTo>
                    <a:pt x="48" y="97"/>
                    <a:pt x="55" y="92"/>
                    <a:pt x="57" y="84"/>
                  </a:cubicBezTo>
                  <a:cubicBezTo>
                    <a:pt x="85" y="84"/>
                    <a:pt x="85" y="84"/>
                    <a:pt x="85" y="84"/>
                  </a:cubicBezTo>
                  <a:cubicBezTo>
                    <a:pt x="93" y="84"/>
                    <a:pt x="93" y="84"/>
                    <a:pt x="93" y="84"/>
                  </a:cubicBezTo>
                  <a:cubicBezTo>
                    <a:pt x="95" y="84"/>
                    <a:pt x="95" y="84"/>
                    <a:pt x="95" y="84"/>
                  </a:cubicBezTo>
                  <a:cubicBezTo>
                    <a:pt x="97" y="92"/>
                    <a:pt x="104" y="97"/>
                    <a:pt x="112" y="97"/>
                  </a:cubicBezTo>
                  <a:cubicBezTo>
                    <a:pt x="120" y="97"/>
                    <a:pt x="127" y="92"/>
                    <a:pt x="129" y="84"/>
                  </a:cubicBezTo>
                  <a:cubicBezTo>
                    <a:pt x="143" y="84"/>
                    <a:pt x="143" y="84"/>
                    <a:pt x="143" y="84"/>
                  </a:cubicBezTo>
                  <a:lnTo>
                    <a:pt x="143" y="48"/>
                  </a:lnTo>
                  <a:close/>
                  <a:moveTo>
                    <a:pt x="40" y="89"/>
                  </a:moveTo>
                  <a:cubicBezTo>
                    <a:pt x="35" y="89"/>
                    <a:pt x="31" y="85"/>
                    <a:pt x="31" y="80"/>
                  </a:cubicBezTo>
                  <a:cubicBezTo>
                    <a:pt x="31" y="75"/>
                    <a:pt x="35" y="71"/>
                    <a:pt x="40" y="71"/>
                  </a:cubicBezTo>
                  <a:cubicBezTo>
                    <a:pt x="45" y="71"/>
                    <a:pt x="50" y="75"/>
                    <a:pt x="50" y="80"/>
                  </a:cubicBezTo>
                  <a:cubicBezTo>
                    <a:pt x="50" y="85"/>
                    <a:pt x="45" y="89"/>
                    <a:pt x="40" y="89"/>
                  </a:cubicBezTo>
                  <a:close/>
                  <a:moveTo>
                    <a:pt x="112" y="89"/>
                  </a:moveTo>
                  <a:cubicBezTo>
                    <a:pt x="107" y="89"/>
                    <a:pt x="102" y="85"/>
                    <a:pt x="102" y="80"/>
                  </a:cubicBezTo>
                  <a:cubicBezTo>
                    <a:pt x="102" y="75"/>
                    <a:pt x="107" y="71"/>
                    <a:pt x="112" y="71"/>
                  </a:cubicBezTo>
                  <a:cubicBezTo>
                    <a:pt x="117" y="71"/>
                    <a:pt x="121" y="75"/>
                    <a:pt x="121" y="80"/>
                  </a:cubicBezTo>
                  <a:cubicBezTo>
                    <a:pt x="121" y="85"/>
                    <a:pt x="117" y="89"/>
                    <a:pt x="112" y="89"/>
                  </a:cubicBezTo>
                  <a:close/>
                  <a:moveTo>
                    <a:pt x="135" y="76"/>
                  </a:moveTo>
                  <a:cubicBezTo>
                    <a:pt x="129" y="76"/>
                    <a:pt x="129" y="76"/>
                    <a:pt x="129" y="76"/>
                  </a:cubicBezTo>
                  <a:cubicBezTo>
                    <a:pt x="127" y="68"/>
                    <a:pt x="120" y="63"/>
                    <a:pt x="112" y="63"/>
                  </a:cubicBezTo>
                  <a:cubicBezTo>
                    <a:pt x="104" y="63"/>
                    <a:pt x="97" y="68"/>
                    <a:pt x="95" y="76"/>
                  </a:cubicBezTo>
                  <a:cubicBezTo>
                    <a:pt x="93" y="76"/>
                    <a:pt x="93" y="76"/>
                    <a:pt x="93" y="76"/>
                  </a:cubicBezTo>
                  <a:cubicBezTo>
                    <a:pt x="93" y="26"/>
                    <a:pt x="93" y="26"/>
                    <a:pt x="93" y="26"/>
                  </a:cubicBezTo>
                  <a:cubicBezTo>
                    <a:pt x="127" y="26"/>
                    <a:pt x="127" y="26"/>
                    <a:pt x="127" y="26"/>
                  </a:cubicBezTo>
                  <a:cubicBezTo>
                    <a:pt x="135" y="49"/>
                    <a:pt x="135" y="49"/>
                    <a:pt x="135" y="49"/>
                  </a:cubicBezTo>
                  <a:lnTo>
                    <a:pt x="13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 name="Rectangle 8">
              <a:extLst>
                <a:ext uri="{FF2B5EF4-FFF2-40B4-BE49-F238E27FC236}">
                  <a16:creationId xmlns:a16="http://schemas.microsoft.com/office/drawing/2014/main" xmlns="" id="{F4C23B08-85CC-4BE6-AA39-F8C2AC97FF30}"/>
                </a:ext>
              </a:extLst>
            </p:cNvPr>
            <p:cNvSpPr>
              <a:spLocks noChangeArrowheads="1"/>
            </p:cNvSpPr>
            <p:nvPr/>
          </p:nvSpPr>
          <p:spPr bwMode="auto">
            <a:xfrm>
              <a:off x="7726363" y="-815975"/>
              <a:ext cx="122238"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 name="Rectangle 9">
              <a:extLst>
                <a:ext uri="{FF2B5EF4-FFF2-40B4-BE49-F238E27FC236}">
                  <a16:creationId xmlns:a16="http://schemas.microsoft.com/office/drawing/2014/main" xmlns="" id="{3687CD7E-8EFA-407A-8BFF-76B1C9F98484}"/>
                </a:ext>
              </a:extLst>
            </p:cNvPr>
            <p:cNvSpPr>
              <a:spLocks noChangeArrowheads="1"/>
            </p:cNvSpPr>
            <p:nvPr/>
          </p:nvSpPr>
          <p:spPr bwMode="auto">
            <a:xfrm>
              <a:off x="7740651" y="-760413"/>
              <a:ext cx="80963"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3162159500"/>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AF75F41-7732-48EE-9AA0-2552D490E731}"/>
              </a:ext>
            </a:extLst>
          </p:cNvPr>
          <p:cNvSpPr txBox="1"/>
          <p:nvPr/>
        </p:nvSpPr>
        <p:spPr>
          <a:xfrm>
            <a:off x="627184" y="2765975"/>
            <a:ext cx="10937631" cy="739754"/>
          </a:xfrm>
          <a:prstGeom prst="rect">
            <a:avLst/>
          </a:prstGeom>
          <a:noFill/>
        </p:spPr>
        <p:txBody>
          <a:bodyPr wrap="square" rtlCol="0">
            <a:spAutoFit/>
          </a:bodyPr>
          <a:lstStyle/>
          <a:p>
            <a:pPr marL="0" marR="0" algn="just">
              <a:lnSpc>
                <a:spcPct val="150000"/>
              </a:lnSpc>
              <a:spcBef>
                <a:spcPts val="1200"/>
              </a:spcBef>
              <a:spcAft>
                <a:spcPts val="1200"/>
              </a:spcAft>
            </a:pPr>
            <a:r>
              <a:rPr lang="vi-VN" sz="3200" b="1" dirty="0">
                <a:effectLst/>
                <a:latin typeface="Arial "/>
                <a:ea typeface="Calibri" panose="020F0502020204030204" pitchFamily="34" charset="0"/>
                <a:cs typeface="Times New Roman" panose="02020603050405020304" pitchFamily="18" charset="0"/>
              </a:rPr>
              <a:t>3. NHIỆM VỤ, GIẢI PHÁP THỰC HIỆN CHUYỂN ĐỔI SỐ </a:t>
            </a:r>
          </a:p>
        </p:txBody>
      </p:sp>
    </p:spTree>
    <p:extLst>
      <p:ext uri="{BB962C8B-B14F-4D97-AF65-F5344CB8AC3E}">
        <p14:creationId xmlns:p14="http://schemas.microsoft.com/office/powerpoint/2010/main" val="960534009"/>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21C96A8-2A9D-46F1-A41A-B403571E3850}"/>
              </a:ext>
            </a:extLst>
          </p:cNvPr>
          <p:cNvSpPr/>
          <p:nvPr/>
        </p:nvSpPr>
        <p:spPr>
          <a:xfrm>
            <a:off x="-2590235" y="-1570952"/>
            <a:ext cx="3517567" cy="1287340"/>
          </a:xfrm>
          <a:prstGeom prst="rect">
            <a:avLst/>
          </a:prstGeom>
        </p:spPr>
        <p:txBody>
          <a:bodyPr wrap="square">
            <a:spAutoFit/>
          </a:bodyPr>
          <a:lstStyle/>
          <a:p>
            <a:pPr algn="ctr">
              <a:lnSpc>
                <a:spcPts val="2400"/>
              </a:lnSpc>
            </a:pPr>
            <a:r>
              <a:rPr lang="en-US" sz="1400" b="1" dirty="0" err="1">
                <a:solidFill>
                  <a:srgbClr val="263238"/>
                </a:solidFill>
                <a:latin typeface="Arial" panose="020B0604020202020204" pitchFamily="34" charset="0"/>
                <a:cs typeface="Arial" panose="020B0604020202020204" pitchFamily="34" charset="0"/>
              </a:rPr>
              <a:t>Thứ</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hai</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xây</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dựng</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hoàn</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thiện</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thể</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chế</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tạo</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khung</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khổ</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pháp</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luật</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điều</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kiện</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thuận</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lợi</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tạo</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động</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lực</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đẩy</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mạnh</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việc</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chuyển</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đổi</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số</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phát</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triển</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kinh</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tế</a:t>
            </a:r>
            <a:r>
              <a:rPr lang="en-US" sz="1400" b="1" dirty="0">
                <a:solidFill>
                  <a:srgbClr val="263238"/>
                </a:solidFill>
                <a:latin typeface="Arial" panose="020B0604020202020204" pitchFamily="34" charset="0"/>
                <a:cs typeface="Arial" panose="020B0604020202020204" pitchFamily="34" charset="0"/>
              </a:rPr>
              <a:t> </a:t>
            </a:r>
            <a:r>
              <a:rPr lang="en-US" sz="1400" b="1" dirty="0" err="1">
                <a:solidFill>
                  <a:srgbClr val="263238"/>
                </a:solidFill>
                <a:latin typeface="Arial" panose="020B0604020202020204" pitchFamily="34" charset="0"/>
                <a:cs typeface="Arial" panose="020B0604020202020204" pitchFamily="34" charset="0"/>
              </a:rPr>
              <a:t>số</a:t>
            </a:r>
            <a:endParaRPr lang="en-IN" sz="1400" b="1"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xmlns="" id="{F12B62B1-5C92-4FD2-94BE-4CC92D094973}"/>
              </a:ext>
            </a:extLst>
          </p:cNvPr>
          <p:cNvSpPr/>
          <p:nvPr/>
        </p:nvSpPr>
        <p:spPr>
          <a:xfrm>
            <a:off x="12596781" y="2414622"/>
            <a:ext cx="3994991" cy="979564"/>
          </a:xfrm>
          <a:prstGeom prst="rect">
            <a:avLst/>
          </a:prstGeom>
        </p:spPr>
        <p:txBody>
          <a:bodyPr wrap="square">
            <a:spAutoFit/>
          </a:bodyPr>
          <a:lstStyle/>
          <a:p>
            <a:pPr algn="ctr">
              <a:lnSpc>
                <a:spcPts val="2400"/>
              </a:lnSpc>
            </a:pPr>
            <a:r>
              <a:rPr lang="vi-VN" sz="1400" b="1" dirty="0">
                <a:solidFill>
                  <a:srgbClr val="263238"/>
                </a:solidFill>
                <a:latin typeface="Arial" panose="020B0604020202020204" pitchFamily="34" charset="0"/>
                <a:cs typeface="Arial" panose="020B0604020202020204" pitchFamily="34" charset="0"/>
              </a:rPr>
              <a:t>Thứ năm, phát triển, nâng cao tiềm lực khoa học công nghệ, chất lượng nguồn nhân lực, năng lực đổi mới sáng tạo quốc gia</a:t>
            </a:r>
            <a:endParaRPr lang="en-IN" sz="14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xmlns="" id="{FAC9E363-7B3F-4BB8-BF1A-C8958EA9EA0A}"/>
              </a:ext>
            </a:extLst>
          </p:cNvPr>
          <p:cNvSpPr/>
          <p:nvPr/>
        </p:nvSpPr>
        <p:spPr>
          <a:xfrm>
            <a:off x="11810315" y="-1388947"/>
            <a:ext cx="3994992" cy="979564"/>
          </a:xfrm>
          <a:prstGeom prst="rect">
            <a:avLst/>
          </a:prstGeom>
        </p:spPr>
        <p:txBody>
          <a:bodyPr wrap="square">
            <a:spAutoFit/>
          </a:bodyPr>
          <a:lstStyle/>
          <a:p>
            <a:pPr algn="ctr">
              <a:lnSpc>
                <a:spcPts val="2400"/>
              </a:lnSpc>
            </a:pPr>
            <a:r>
              <a:rPr lang="vi-VN" sz="1400" b="1" dirty="0">
                <a:solidFill>
                  <a:srgbClr val="263238"/>
                </a:solidFill>
                <a:latin typeface="Arial" panose="020B0604020202020204" pitchFamily="34" charset="0"/>
                <a:cs typeface="Arial" panose="020B0604020202020204" pitchFamily="34" charset="0"/>
              </a:rPr>
              <a:t>Thứ tư, thúc đẩy chuyển đổi số trong các doanh nghiệp, phát triển các nền tảng số trong các ngành, lĩnh vực kinh tế</a:t>
            </a:r>
            <a:endParaRPr lang="en-IN" sz="1400" b="1"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xmlns="" id="{AC0354A8-0944-4DD9-B01C-5F61972DDAF4}"/>
              </a:ext>
            </a:extLst>
          </p:cNvPr>
          <p:cNvSpPr/>
          <p:nvPr/>
        </p:nvSpPr>
        <p:spPr>
          <a:xfrm>
            <a:off x="12596781" y="6220363"/>
            <a:ext cx="4537120" cy="1287340"/>
          </a:xfrm>
          <a:prstGeom prst="rect">
            <a:avLst/>
          </a:prstGeom>
        </p:spPr>
        <p:txBody>
          <a:bodyPr wrap="square">
            <a:spAutoFit/>
          </a:bodyPr>
          <a:lstStyle/>
          <a:p>
            <a:pPr algn="ctr">
              <a:lnSpc>
                <a:spcPts val="2400"/>
              </a:lnSpc>
            </a:pPr>
            <a:r>
              <a:rPr lang="vi-VN" sz="1400" b="1" dirty="0">
                <a:solidFill>
                  <a:srgbClr val="263238"/>
                </a:solidFill>
                <a:latin typeface="Arial" panose="020B0604020202020204" pitchFamily="34" charset="0"/>
                <a:cs typeface="Arial" panose="020B0604020202020204" pitchFamily="34" charset="0"/>
              </a:rPr>
              <a:t>Thứ sáu, tăng cường hợp tác, trao đổi kinh nghiệm, tổ chức các hội thảo, đào tạo về chuyển đổi số và định hướng xây dựng chính phủ số/ chính quyền số với các nước tiên tiến trên thế giới</a:t>
            </a:r>
            <a:endParaRPr lang="en-IN" sz="1400" b="1" dirty="0">
              <a:latin typeface="Arial" panose="020B0604020202020204" pitchFamily="34" charset="0"/>
              <a:cs typeface="Arial" panose="020B0604020202020204" pitchFamily="34" charset="0"/>
            </a:endParaRPr>
          </a:p>
        </p:txBody>
      </p:sp>
      <p:sp>
        <p:nvSpPr>
          <p:cNvPr id="23" name="Arc 22">
            <a:extLst>
              <a:ext uri="{FF2B5EF4-FFF2-40B4-BE49-F238E27FC236}">
                <a16:creationId xmlns:a16="http://schemas.microsoft.com/office/drawing/2014/main" xmlns="" id="{5222F98C-4E6F-471F-B8EF-E2309418F106}"/>
              </a:ext>
            </a:extLst>
          </p:cNvPr>
          <p:cNvSpPr/>
          <p:nvPr/>
        </p:nvSpPr>
        <p:spPr>
          <a:xfrm>
            <a:off x="3710228" y="1381309"/>
            <a:ext cx="5164738" cy="5095847"/>
          </a:xfrm>
          <a:prstGeom prst="arc">
            <a:avLst>
              <a:gd name="adj1" fmla="val 11353246"/>
              <a:gd name="adj2" fmla="val 1000916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Oval 4">
            <a:extLst>
              <a:ext uri="{FF2B5EF4-FFF2-40B4-BE49-F238E27FC236}">
                <a16:creationId xmlns:a16="http://schemas.microsoft.com/office/drawing/2014/main" xmlns="" id="{D5C67D6B-CE1C-4917-B81C-175699FDB1BA}"/>
              </a:ext>
            </a:extLst>
          </p:cNvPr>
          <p:cNvSpPr/>
          <p:nvPr/>
        </p:nvSpPr>
        <p:spPr>
          <a:xfrm>
            <a:off x="3881731" y="1576717"/>
            <a:ext cx="4776632" cy="4705031"/>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bg1"/>
                </a:solidFill>
                <a:latin typeface="Arial" panose="020B0604020202020204" pitchFamily="34" charset="0"/>
                <a:cs typeface="Arial" panose="020B0604020202020204" pitchFamily="34" charset="0"/>
              </a:rPr>
              <a:t>Giải pháp  </a:t>
            </a:r>
          </a:p>
          <a:p>
            <a:pPr algn="ctr"/>
            <a:r>
              <a:rPr lang="vi-VN" sz="4000" b="1" dirty="0">
                <a:solidFill>
                  <a:schemeClr val="bg1"/>
                </a:solidFill>
                <a:latin typeface="Arial" panose="020B0604020202020204" pitchFamily="34" charset="0"/>
                <a:cs typeface="Arial" panose="020B0604020202020204" pitchFamily="34" charset="0"/>
              </a:rPr>
              <a:t>thực hiện chuyển đổi số</a:t>
            </a:r>
            <a:endParaRPr lang="en-US" sz="2800" b="1" dirty="0">
              <a:solidFill>
                <a:schemeClr val="bg1"/>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xmlns="" id="{5A7F4A35-B33E-4CE7-8537-F6BAB8A7FC8D}"/>
              </a:ext>
            </a:extLst>
          </p:cNvPr>
          <p:cNvGrpSpPr/>
          <p:nvPr/>
        </p:nvGrpSpPr>
        <p:grpSpPr>
          <a:xfrm>
            <a:off x="-2361992" y="2444440"/>
            <a:ext cx="1354824" cy="1342449"/>
            <a:chOff x="551543" y="5177642"/>
            <a:chExt cx="914400" cy="914400"/>
          </a:xfrm>
        </p:grpSpPr>
        <p:sp>
          <p:nvSpPr>
            <p:cNvPr id="30" name="Oval 29">
              <a:extLst>
                <a:ext uri="{FF2B5EF4-FFF2-40B4-BE49-F238E27FC236}">
                  <a16:creationId xmlns:a16="http://schemas.microsoft.com/office/drawing/2014/main" xmlns="" id="{20FDA137-3B92-4F12-B4FA-4F0B02C2D208}"/>
                </a:ext>
              </a:extLst>
            </p:cNvPr>
            <p:cNvSpPr/>
            <p:nvPr/>
          </p:nvSpPr>
          <p:spPr>
            <a:xfrm>
              <a:off x="551543" y="5177642"/>
              <a:ext cx="914400" cy="9144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pic>
          <p:nvPicPr>
            <p:cNvPr id="31" name="Graphic 30" descr="Group brainstorm">
              <a:hlinkClick r:id="rId2" action="ppaction://hlinksldjump"/>
              <a:extLst>
                <a:ext uri="{FF2B5EF4-FFF2-40B4-BE49-F238E27FC236}">
                  <a16:creationId xmlns:a16="http://schemas.microsoft.com/office/drawing/2014/main" xmlns="" id="{7D297272-B79C-411F-8E3B-CDB95398BF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6743" y="5261487"/>
              <a:ext cx="684000" cy="684000"/>
            </a:xfrm>
            <a:prstGeom prst="rect">
              <a:avLst/>
            </a:prstGeom>
          </p:spPr>
        </p:pic>
      </p:grpSp>
      <p:grpSp>
        <p:nvGrpSpPr>
          <p:cNvPr id="9" name="Group 8">
            <a:extLst>
              <a:ext uri="{FF2B5EF4-FFF2-40B4-BE49-F238E27FC236}">
                <a16:creationId xmlns:a16="http://schemas.microsoft.com/office/drawing/2014/main" xmlns="" id="{B97EDC44-DF8B-45CD-86FF-530E02415152}"/>
              </a:ext>
            </a:extLst>
          </p:cNvPr>
          <p:cNvGrpSpPr/>
          <p:nvPr/>
        </p:nvGrpSpPr>
        <p:grpSpPr>
          <a:xfrm>
            <a:off x="8152454" y="3197544"/>
            <a:ext cx="1354824" cy="1334515"/>
            <a:chOff x="5638800" y="162710"/>
            <a:chExt cx="914400" cy="914400"/>
          </a:xfrm>
        </p:grpSpPr>
        <p:sp>
          <p:nvSpPr>
            <p:cNvPr id="24" name="Oval 23">
              <a:extLst>
                <a:ext uri="{FF2B5EF4-FFF2-40B4-BE49-F238E27FC236}">
                  <a16:creationId xmlns:a16="http://schemas.microsoft.com/office/drawing/2014/main" xmlns="" id="{55290727-BE1F-4BD4-BC4D-70A95D5782E6}"/>
                </a:ext>
              </a:extLst>
            </p:cNvPr>
            <p:cNvSpPr/>
            <p:nvPr/>
          </p:nvSpPr>
          <p:spPr>
            <a:xfrm>
              <a:off x="5638800" y="162710"/>
              <a:ext cx="914400" cy="914400"/>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pic>
          <p:nvPicPr>
            <p:cNvPr id="25" name="Graphic 24" descr="Laptop">
              <a:extLst>
                <a:ext uri="{FF2B5EF4-FFF2-40B4-BE49-F238E27FC236}">
                  <a16:creationId xmlns:a16="http://schemas.microsoft.com/office/drawing/2014/main" xmlns="" id="{32B74585-ECA6-491F-9164-A2A5C243B71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735680" y="255325"/>
              <a:ext cx="684000" cy="684000"/>
            </a:xfrm>
            <a:prstGeom prst="rect">
              <a:avLst/>
            </a:prstGeom>
          </p:spPr>
        </p:pic>
      </p:grpSp>
      <p:sp>
        <p:nvSpPr>
          <p:cNvPr id="20" name="Oval 19">
            <a:extLst>
              <a:ext uri="{FF2B5EF4-FFF2-40B4-BE49-F238E27FC236}">
                <a16:creationId xmlns:a16="http://schemas.microsoft.com/office/drawing/2014/main" xmlns="" id="{D0622F67-B4AA-4951-903A-F020C74518B9}"/>
              </a:ext>
            </a:extLst>
          </p:cNvPr>
          <p:cNvSpPr/>
          <p:nvPr/>
        </p:nvSpPr>
        <p:spPr>
          <a:xfrm>
            <a:off x="6915239" y="1084185"/>
            <a:ext cx="1354824" cy="1334515"/>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pic>
        <p:nvPicPr>
          <p:cNvPr id="33" name="Graphic 32" descr="Scales of justice">
            <a:extLst>
              <a:ext uri="{FF2B5EF4-FFF2-40B4-BE49-F238E27FC236}">
                <a16:creationId xmlns:a16="http://schemas.microsoft.com/office/drawing/2014/main" xmlns="" id="{7C4470D4-E5D1-4563-9E9E-32FD6862A0C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189866" y="1321227"/>
            <a:ext cx="828582" cy="816162"/>
          </a:xfrm>
          <a:prstGeom prst="rect">
            <a:avLst/>
          </a:prstGeom>
        </p:spPr>
      </p:pic>
      <p:grpSp>
        <p:nvGrpSpPr>
          <p:cNvPr id="4" name="Group 3">
            <a:extLst>
              <a:ext uri="{FF2B5EF4-FFF2-40B4-BE49-F238E27FC236}">
                <a16:creationId xmlns:a16="http://schemas.microsoft.com/office/drawing/2014/main" xmlns="" id="{66FDC095-11FB-41FC-8B5A-18ECB985C60C}"/>
              </a:ext>
            </a:extLst>
          </p:cNvPr>
          <p:cNvGrpSpPr/>
          <p:nvPr/>
        </p:nvGrpSpPr>
        <p:grpSpPr>
          <a:xfrm>
            <a:off x="6981070" y="5269873"/>
            <a:ext cx="1354824" cy="1342449"/>
            <a:chOff x="6742072" y="1096934"/>
            <a:chExt cx="1354824" cy="1342449"/>
          </a:xfrm>
        </p:grpSpPr>
        <p:sp>
          <p:nvSpPr>
            <p:cNvPr id="22" name="Oval 21">
              <a:extLst>
                <a:ext uri="{FF2B5EF4-FFF2-40B4-BE49-F238E27FC236}">
                  <a16:creationId xmlns:a16="http://schemas.microsoft.com/office/drawing/2014/main" xmlns="" id="{E6AA0234-211C-4E37-98F4-4ED11CCBB92B}"/>
                </a:ext>
              </a:extLst>
            </p:cNvPr>
            <p:cNvSpPr/>
            <p:nvPr/>
          </p:nvSpPr>
          <p:spPr>
            <a:xfrm>
              <a:off x="6742072" y="1096934"/>
              <a:ext cx="1354824" cy="1342449"/>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pic>
          <p:nvPicPr>
            <p:cNvPr id="35" name="Graphic 34" descr="Business Growth">
              <a:extLst>
                <a:ext uri="{FF2B5EF4-FFF2-40B4-BE49-F238E27FC236}">
                  <a16:creationId xmlns:a16="http://schemas.microsoft.com/office/drawing/2014/main" xmlns="" id="{8D77EDCA-A9B2-4324-842B-8133F8748F3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038635" y="1390462"/>
              <a:ext cx="904164" cy="890611"/>
            </a:xfrm>
            <a:prstGeom prst="rect">
              <a:avLst/>
            </a:prstGeom>
          </p:spPr>
        </p:pic>
      </p:grpSp>
      <p:grpSp>
        <p:nvGrpSpPr>
          <p:cNvPr id="7" name="Group 6">
            <a:extLst>
              <a:ext uri="{FF2B5EF4-FFF2-40B4-BE49-F238E27FC236}">
                <a16:creationId xmlns:a16="http://schemas.microsoft.com/office/drawing/2014/main" xmlns="" id="{76535377-E31C-4500-8B7C-40E49645CEB5}"/>
              </a:ext>
            </a:extLst>
          </p:cNvPr>
          <p:cNvGrpSpPr/>
          <p:nvPr/>
        </p:nvGrpSpPr>
        <p:grpSpPr>
          <a:xfrm>
            <a:off x="4032888" y="5206881"/>
            <a:ext cx="1354824" cy="1342449"/>
            <a:chOff x="8016604" y="3243771"/>
            <a:chExt cx="1354824" cy="1342449"/>
          </a:xfrm>
        </p:grpSpPr>
        <p:sp>
          <p:nvSpPr>
            <p:cNvPr id="26" name="Oval 25">
              <a:extLst>
                <a:ext uri="{FF2B5EF4-FFF2-40B4-BE49-F238E27FC236}">
                  <a16:creationId xmlns:a16="http://schemas.microsoft.com/office/drawing/2014/main" xmlns="" id="{9CD32BC6-62AA-4723-9F70-FFB8D0EEE673}"/>
                </a:ext>
              </a:extLst>
            </p:cNvPr>
            <p:cNvSpPr/>
            <p:nvPr/>
          </p:nvSpPr>
          <p:spPr>
            <a:xfrm>
              <a:off x="8016604" y="3243771"/>
              <a:ext cx="1354824" cy="1342449"/>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pic>
          <p:nvPicPr>
            <p:cNvPr id="37" name="Graphic 36" descr="Books">
              <a:extLst>
                <a:ext uri="{FF2B5EF4-FFF2-40B4-BE49-F238E27FC236}">
                  <a16:creationId xmlns:a16="http://schemas.microsoft.com/office/drawing/2014/main" xmlns="" id="{EEB76439-FDD3-4F82-823E-89046FA6B6F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8213452" y="3472425"/>
              <a:ext cx="940622" cy="926523"/>
            </a:xfrm>
            <a:prstGeom prst="rect">
              <a:avLst/>
            </a:prstGeom>
          </p:spPr>
        </p:pic>
      </p:grpSp>
      <p:grpSp>
        <p:nvGrpSpPr>
          <p:cNvPr id="8" name="Group 7">
            <a:extLst>
              <a:ext uri="{FF2B5EF4-FFF2-40B4-BE49-F238E27FC236}">
                <a16:creationId xmlns:a16="http://schemas.microsoft.com/office/drawing/2014/main" xmlns="" id="{B4A66CA8-3748-4774-92EC-82D316327E22}"/>
              </a:ext>
            </a:extLst>
          </p:cNvPr>
          <p:cNvGrpSpPr/>
          <p:nvPr/>
        </p:nvGrpSpPr>
        <p:grpSpPr>
          <a:xfrm>
            <a:off x="3032816" y="3222944"/>
            <a:ext cx="1354824" cy="1342449"/>
            <a:chOff x="6922999" y="5206279"/>
            <a:chExt cx="1354824" cy="1342449"/>
          </a:xfrm>
        </p:grpSpPr>
        <p:sp>
          <p:nvSpPr>
            <p:cNvPr id="28" name="Oval 27">
              <a:extLst>
                <a:ext uri="{FF2B5EF4-FFF2-40B4-BE49-F238E27FC236}">
                  <a16:creationId xmlns:a16="http://schemas.microsoft.com/office/drawing/2014/main" xmlns="" id="{472C4BA7-7269-4DA4-92B5-D2B4EE78A367}"/>
                </a:ext>
              </a:extLst>
            </p:cNvPr>
            <p:cNvSpPr/>
            <p:nvPr/>
          </p:nvSpPr>
          <p:spPr>
            <a:xfrm>
              <a:off x="6922999" y="5206279"/>
              <a:ext cx="1354824" cy="1342449"/>
            </a:xfrm>
            <a:prstGeom prst="ellips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pic>
          <p:nvPicPr>
            <p:cNvPr id="39" name="Graphic 38" descr="Globe">
              <a:extLst>
                <a:ext uri="{FF2B5EF4-FFF2-40B4-BE49-F238E27FC236}">
                  <a16:creationId xmlns:a16="http://schemas.microsoft.com/office/drawing/2014/main" xmlns="" id="{23C9EBCD-D904-4FCD-A2FF-BBA5B93770C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7159306" y="5440231"/>
              <a:ext cx="929506" cy="915573"/>
            </a:xfrm>
            <a:prstGeom prst="rect">
              <a:avLst/>
            </a:prstGeom>
          </p:spPr>
        </p:pic>
      </p:grpSp>
      <p:sp>
        <p:nvSpPr>
          <p:cNvPr id="40" name="Rectangle 39">
            <a:extLst>
              <a:ext uri="{FF2B5EF4-FFF2-40B4-BE49-F238E27FC236}">
                <a16:creationId xmlns:a16="http://schemas.microsoft.com/office/drawing/2014/main" xmlns="" id="{51B66133-1499-45CD-9A89-402044ECC515}"/>
              </a:ext>
            </a:extLst>
          </p:cNvPr>
          <p:cNvSpPr/>
          <p:nvPr/>
        </p:nvSpPr>
        <p:spPr>
          <a:xfrm>
            <a:off x="1622707" y="-1570952"/>
            <a:ext cx="2124501" cy="671787"/>
          </a:xfrm>
          <a:prstGeom prst="rect">
            <a:avLst/>
          </a:prstGeom>
        </p:spPr>
        <p:txBody>
          <a:bodyPr wrap="square">
            <a:spAutoFit/>
          </a:bodyPr>
          <a:lstStyle/>
          <a:p>
            <a:pPr algn="ctr">
              <a:lnSpc>
                <a:spcPts val="2400"/>
              </a:lnSpc>
            </a:pPr>
            <a:r>
              <a:rPr lang="en-US" sz="1400" b="1" dirty="0" err="1">
                <a:latin typeface="Arial" panose="020B0604020202020204" pitchFamily="34" charset="0"/>
                <a:cs typeface="Arial" panose="020B0604020202020204" pitchFamily="34" charset="0"/>
              </a:rPr>
              <a:t>Thứ</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ba</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xây</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dựng</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phát</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triển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hạ</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tầng</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số</a:t>
            </a:r>
            <a:endParaRPr lang="en-IN" sz="1400" b="1" dirty="0">
              <a:latin typeface="Arial" panose="020B0604020202020204" pitchFamily="34" charset="0"/>
              <a:cs typeface="Arial" panose="020B0604020202020204" pitchFamily="34" charset="0"/>
            </a:endParaRPr>
          </a:p>
        </p:txBody>
      </p:sp>
      <p:sp>
        <p:nvSpPr>
          <p:cNvPr id="41" name="Oval 40">
            <a:extLst>
              <a:ext uri="{FF2B5EF4-FFF2-40B4-BE49-F238E27FC236}">
                <a16:creationId xmlns:a16="http://schemas.microsoft.com/office/drawing/2014/main" xmlns="" id="{79145688-0D9C-4E34-A8C4-D0619FDB0B32}"/>
              </a:ext>
            </a:extLst>
          </p:cNvPr>
          <p:cNvSpPr/>
          <p:nvPr/>
        </p:nvSpPr>
        <p:spPr>
          <a:xfrm>
            <a:off x="4177887" y="1101992"/>
            <a:ext cx="1306563" cy="1342448"/>
          </a:xfrm>
          <a:prstGeom prst="ellipse">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pic>
        <p:nvPicPr>
          <p:cNvPr id="42" name="Graphic 41" descr="Group brainstorm">
            <a:hlinkClick r:id="rId15" action="ppaction://hlinksldjump"/>
            <a:extLst>
              <a:ext uri="{FF2B5EF4-FFF2-40B4-BE49-F238E27FC236}">
                <a16:creationId xmlns:a16="http://schemas.microsoft.com/office/drawing/2014/main" xmlns="" id="{4AF2A972-224D-42F2-B268-51722AE4F9D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333843" y="1226257"/>
            <a:ext cx="977350" cy="1004194"/>
          </a:xfrm>
          <a:prstGeom prst="rect">
            <a:avLst/>
          </a:prstGeom>
        </p:spPr>
      </p:pic>
    </p:spTree>
    <p:extLst>
      <p:ext uri="{BB962C8B-B14F-4D97-AF65-F5344CB8AC3E}">
        <p14:creationId xmlns:p14="http://schemas.microsoft.com/office/powerpoint/2010/main" val="3821034359"/>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rId2" action="ppaction://hlinksldjump"/>
            <a:extLst>
              <a:ext uri="{FF2B5EF4-FFF2-40B4-BE49-F238E27FC236}">
                <a16:creationId xmlns:a16="http://schemas.microsoft.com/office/drawing/2014/main" xmlns="" id="{1BBD1C6D-4FF3-4263-BC4A-AF6DADFA30CF}"/>
              </a:ext>
            </a:extLst>
          </p:cNvPr>
          <p:cNvSpPr/>
          <p:nvPr/>
        </p:nvSpPr>
        <p:spPr>
          <a:xfrm>
            <a:off x="9469315" y="0"/>
            <a:ext cx="2722685" cy="791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xmlns="" id="{CB7448C8-CE4C-4E70-A2C8-02189865F1EA}"/>
              </a:ext>
            </a:extLst>
          </p:cNvPr>
          <p:cNvSpPr/>
          <p:nvPr/>
        </p:nvSpPr>
        <p:spPr>
          <a:xfrm>
            <a:off x="1487475" y="2638425"/>
            <a:ext cx="9794083" cy="1600200"/>
          </a:xfrm>
          <a:prstGeom prst="roundRect">
            <a:avLst>
              <a:gd name="adj" fmla="val 50000"/>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lnSpc>
                <a:spcPts val="4000"/>
              </a:lnSpc>
            </a:pPr>
            <a:r>
              <a:rPr lang="en-US" sz="2800" b="1" i="1" dirty="0" err="1">
                <a:solidFill>
                  <a:srgbClr val="263238"/>
                </a:solidFill>
                <a:latin typeface="Arial "/>
                <a:ea typeface="Roboto" panose="02000000000000000000" pitchFamily="2" charset="0"/>
                <a:cs typeface="Arial" panose="020B0604020202020204" pitchFamily="34" charset="0"/>
              </a:rPr>
              <a:t>Thứ</a:t>
            </a:r>
            <a:r>
              <a:rPr lang="en-US" sz="2800" b="1" i="1" dirty="0">
                <a:solidFill>
                  <a:srgbClr val="263238"/>
                </a:solidFill>
                <a:latin typeface="Arial "/>
                <a:ea typeface="Roboto" panose="02000000000000000000" pitchFamily="2" charset="0"/>
                <a:cs typeface="Arial" panose="020B0604020202020204" pitchFamily="34" charset="0"/>
              </a:rPr>
              <a:t> </a:t>
            </a:r>
            <a:r>
              <a:rPr lang="en-US" sz="2800" b="1" i="1" dirty="0" err="1">
                <a:solidFill>
                  <a:srgbClr val="263238"/>
                </a:solidFill>
                <a:latin typeface="Arial "/>
                <a:ea typeface="Roboto" panose="02000000000000000000" pitchFamily="2" charset="0"/>
                <a:cs typeface="Arial" panose="020B0604020202020204" pitchFamily="34" charset="0"/>
              </a:rPr>
              <a:t>nhất</a:t>
            </a:r>
            <a:r>
              <a:rPr lang="en-US" sz="2800" b="1" i="1" dirty="0">
                <a:solidFill>
                  <a:srgbClr val="263238"/>
                </a:solidFill>
                <a:latin typeface="Arial "/>
                <a:ea typeface="Roboto" panose="02000000000000000000" pitchFamily="2" charset="0"/>
                <a:cs typeface="Arial" panose="020B0604020202020204" pitchFamily="34" charset="0"/>
              </a:rPr>
              <a:t>, </a:t>
            </a:r>
            <a:r>
              <a:rPr lang="en-US" sz="2800" b="1" dirty="0" err="1">
                <a:solidFill>
                  <a:srgbClr val="263238"/>
                </a:solidFill>
                <a:latin typeface="Arial "/>
                <a:ea typeface="Roboto" panose="02000000000000000000" pitchFamily="2" charset="0"/>
                <a:cs typeface="Arial" panose="020B0604020202020204" pitchFamily="34" charset="0"/>
              </a:rPr>
              <a:t>chuyển</a:t>
            </a:r>
            <a:r>
              <a:rPr lang="en-US" sz="2800" b="1" dirty="0">
                <a:solidFill>
                  <a:srgbClr val="263238"/>
                </a:solidFill>
                <a:latin typeface="Arial "/>
                <a:ea typeface="Roboto" panose="02000000000000000000" pitchFamily="2" charset="0"/>
                <a:cs typeface="Arial" panose="020B0604020202020204" pitchFamily="34" charset="0"/>
              </a:rPr>
              <a:t> </a:t>
            </a:r>
            <a:r>
              <a:rPr lang="en-US" sz="2800" b="1" dirty="0" err="1">
                <a:solidFill>
                  <a:srgbClr val="263238"/>
                </a:solidFill>
                <a:latin typeface="Arial "/>
                <a:ea typeface="Roboto" panose="02000000000000000000" pitchFamily="2" charset="0"/>
                <a:cs typeface="Arial" panose="020B0604020202020204" pitchFamily="34" charset="0"/>
              </a:rPr>
              <a:t>đổi</a:t>
            </a:r>
            <a:r>
              <a:rPr lang="en-US" sz="2800" b="1" dirty="0">
                <a:solidFill>
                  <a:srgbClr val="263238"/>
                </a:solidFill>
                <a:latin typeface="Arial "/>
                <a:ea typeface="Roboto" panose="02000000000000000000" pitchFamily="2" charset="0"/>
                <a:cs typeface="Arial" panose="020B0604020202020204" pitchFamily="34" charset="0"/>
              </a:rPr>
              <a:t> </a:t>
            </a:r>
            <a:r>
              <a:rPr lang="en-US" sz="2800" b="1" dirty="0" err="1">
                <a:solidFill>
                  <a:srgbClr val="263238"/>
                </a:solidFill>
                <a:latin typeface="Arial "/>
                <a:ea typeface="Roboto" panose="02000000000000000000" pitchFamily="2" charset="0"/>
                <a:cs typeface="Arial" panose="020B0604020202020204" pitchFamily="34" charset="0"/>
              </a:rPr>
              <a:t>và</a:t>
            </a:r>
            <a:r>
              <a:rPr lang="en-US" sz="2800" b="1" dirty="0">
                <a:solidFill>
                  <a:srgbClr val="263238"/>
                </a:solidFill>
                <a:latin typeface="Arial "/>
                <a:ea typeface="Roboto" panose="02000000000000000000" pitchFamily="2" charset="0"/>
                <a:cs typeface="Arial" panose="020B0604020202020204" pitchFamily="34" charset="0"/>
              </a:rPr>
              <a:t> </a:t>
            </a:r>
            <a:r>
              <a:rPr lang="en-US" sz="2800" b="1" dirty="0" err="1">
                <a:solidFill>
                  <a:srgbClr val="263238"/>
                </a:solidFill>
                <a:latin typeface="Arial "/>
                <a:ea typeface="Roboto" panose="02000000000000000000" pitchFamily="2" charset="0"/>
                <a:cs typeface="Arial" panose="020B0604020202020204" pitchFamily="34" charset="0"/>
              </a:rPr>
              <a:t>nâng</a:t>
            </a:r>
            <a:r>
              <a:rPr lang="en-US" sz="2800" b="1" dirty="0">
                <a:solidFill>
                  <a:srgbClr val="263238"/>
                </a:solidFill>
                <a:latin typeface="Arial "/>
                <a:ea typeface="Roboto" panose="02000000000000000000" pitchFamily="2" charset="0"/>
                <a:cs typeface="Arial" panose="020B0604020202020204" pitchFamily="34" charset="0"/>
              </a:rPr>
              <a:t> </a:t>
            </a:r>
            <a:r>
              <a:rPr lang="en-US" sz="2800" b="1" dirty="0" err="1">
                <a:solidFill>
                  <a:srgbClr val="263238"/>
                </a:solidFill>
                <a:latin typeface="Arial "/>
                <a:ea typeface="Roboto" panose="02000000000000000000" pitchFamily="2" charset="0"/>
                <a:cs typeface="Arial" panose="020B0604020202020204" pitchFamily="34" charset="0"/>
              </a:rPr>
              <a:t>cao</a:t>
            </a:r>
            <a:r>
              <a:rPr lang="en-US" sz="2800" b="1" dirty="0">
                <a:solidFill>
                  <a:srgbClr val="263238"/>
                </a:solidFill>
                <a:latin typeface="Arial "/>
                <a:ea typeface="Roboto" panose="02000000000000000000" pitchFamily="2" charset="0"/>
                <a:cs typeface="Arial" panose="020B0604020202020204" pitchFamily="34" charset="0"/>
              </a:rPr>
              <a:t> </a:t>
            </a:r>
            <a:r>
              <a:rPr lang="en-US" sz="2800" b="1" dirty="0" err="1">
                <a:solidFill>
                  <a:srgbClr val="263238"/>
                </a:solidFill>
                <a:latin typeface="Arial "/>
                <a:ea typeface="Roboto" panose="02000000000000000000" pitchFamily="2" charset="0"/>
                <a:cs typeface="Arial" panose="020B0604020202020204" pitchFamily="34" charset="0"/>
              </a:rPr>
              <a:t>nhận</a:t>
            </a:r>
            <a:r>
              <a:rPr lang="en-US" sz="2800" b="1" dirty="0">
                <a:solidFill>
                  <a:srgbClr val="263238"/>
                </a:solidFill>
                <a:latin typeface="Arial "/>
                <a:ea typeface="Roboto" panose="02000000000000000000" pitchFamily="2" charset="0"/>
                <a:cs typeface="Arial" panose="020B0604020202020204" pitchFamily="34" charset="0"/>
              </a:rPr>
              <a:t> </a:t>
            </a:r>
            <a:r>
              <a:rPr lang="en-US" sz="2800" b="1" dirty="0" err="1">
                <a:solidFill>
                  <a:srgbClr val="263238"/>
                </a:solidFill>
                <a:latin typeface="Arial "/>
                <a:ea typeface="Roboto" panose="02000000000000000000" pitchFamily="2" charset="0"/>
                <a:cs typeface="Arial" panose="020B0604020202020204" pitchFamily="34" charset="0"/>
              </a:rPr>
              <a:t>thức</a:t>
            </a:r>
            <a:r>
              <a:rPr lang="en-US" sz="2800" b="1" dirty="0">
                <a:solidFill>
                  <a:srgbClr val="263238"/>
                </a:solidFill>
                <a:latin typeface="Arial "/>
                <a:ea typeface="Roboto" panose="02000000000000000000" pitchFamily="2" charset="0"/>
                <a:cs typeface="Arial" panose="020B0604020202020204" pitchFamily="34" charset="0"/>
              </a:rPr>
              <a:t> </a:t>
            </a:r>
            <a:r>
              <a:rPr lang="en-US" sz="2800" b="1" dirty="0" err="1">
                <a:solidFill>
                  <a:srgbClr val="263238"/>
                </a:solidFill>
                <a:latin typeface="Arial "/>
                <a:ea typeface="Roboto" panose="02000000000000000000" pitchFamily="2" charset="0"/>
                <a:cs typeface="Arial" panose="020B0604020202020204" pitchFamily="34" charset="0"/>
              </a:rPr>
              <a:t>về</a:t>
            </a:r>
            <a:r>
              <a:rPr lang="en-US" sz="2800" b="1" dirty="0">
                <a:solidFill>
                  <a:srgbClr val="263238"/>
                </a:solidFill>
                <a:latin typeface="Arial "/>
                <a:ea typeface="Roboto" panose="02000000000000000000" pitchFamily="2" charset="0"/>
                <a:cs typeface="Arial" panose="020B0604020202020204" pitchFamily="34" charset="0"/>
              </a:rPr>
              <a:t> </a:t>
            </a:r>
            <a:r>
              <a:rPr lang="en-US" sz="2800" b="1" dirty="0" err="1">
                <a:solidFill>
                  <a:srgbClr val="263238"/>
                </a:solidFill>
                <a:latin typeface="Arial "/>
                <a:ea typeface="Roboto" panose="02000000000000000000" pitchFamily="2" charset="0"/>
                <a:cs typeface="Arial" panose="020B0604020202020204" pitchFamily="34" charset="0"/>
              </a:rPr>
              <a:t>chuyển</a:t>
            </a:r>
            <a:r>
              <a:rPr lang="en-US" sz="2800" b="1" dirty="0">
                <a:solidFill>
                  <a:srgbClr val="263238"/>
                </a:solidFill>
                <a:latin typeface="Arial "/>
                <a:ea typeface="Roboto" panose="02000000000000000000" pitchFamily="2" charset="0"/>
                <a:cs typeface="Arial" panose="020B0604020202020204" pitchFamily="34" charset="0"/>
              </a:rPr>
              <a:t> </a:t>
            </a:r>
            <a:r>
              <a:rPr lang="en-US" sz="2800" b="1" dirty="0" err="1">
                <a:solidFill>
                  <a:srgbClr val="263238"/>
                </a:solidFill>
                <a:latin typeface="Arial "/>
                <a:ea typeface="Roboto" panose="02000000000000000000" pitchFamily="2" charset="0"/>
                <a:cs typeface="Arial" panose="020B0604020202020204" pitchFamily="34" charset="0"/>
              </a:rPr>
              <a:t>đổi</a:t>
            </a:r>
            <a:r>
              <a:rPr lang="en-US" sz="2800" b="1" dirty="0">
                <a:solidFill>
                  <a:srgbClr val="263238"/>
                </a:solidFill>
                <a:latin typeface="Arial "/>
                <a:ea typeface="Roboto" panose="02000000000000000000" pitchFamily="2" charset="0"/>
                <a:cs typeface="Arial" panose="020B0604020202020204" pitchFamily="34" charset="0"/>
              </a:rPr>
              <a:t> </a:t>
            </a:r>
            <a:r>
              <a:rPr lang="en-US" sz="2800" b="1" dirty="0" err="1">
                <a:solidFill>
                  <a:srgbClr val="263238"/>
                </a:solidFill>
                <a:latin typeface="Arial "/>
                <a:ea typeface="Roboto" panose="02000000000000000000" pitchFamily="2" charset="0"/>
                <a:cs typeface="Arial" panose="020B0604020202020204" pitchFamily="34" charset="0"/>
              </a:rPr>
              <a:t>số</a:t>
            </a:r>
            <a:r>
              <a:rPr lang="en-US" sz="2800" b="1" dirty="0">
                <a:solidFill>
                  <a:srgbClr val="263238"/>
                </a:solidFill>
                <a:latin typeface="Arial "/>
                <a:ea typeface="Roboto" panose="02000000000000000000" pitchFamily="2" charset="0"/>
                <a:cs typeface="Arial" panose="020B0604020202020204" pitchFamily="34" charset="0"/>
              </a:rPr>
              <a:t>, </a:t>
            </a:r>
            <a:r>
              <a:rPr lang="en-US" sz="2800" b="1" dirty="0" err="1">
                <a:solidFill>
                  <a:srgbClr val="263238"/>
                </a:solidFill>
                <a:latin typeface="Arial "/>
                <a:ea typeface="Roboto" panose="02000000000000000000" pitchFamily="2" charset="0"/>
                <a:cs typeface="Arial" panose="020B0604020202020204" pitchFamily="34" charset="0"/>
              </a:rPr>
              <a:t>phát</a:t>
            </a:r>
            <a:r>
              <a:rPr lang="en-US" sz="2800" b="1" dirty="0">
                <a:solidFill>
                  <a:srgbClr val="263238"/>
                </a:solidFill>
                <a:latin typeface="Arial "/>
                <a:ea typeface="Roboto" panose="02000000000000000000" pitchFamily="2" charset="0"/>
                <a:cs typeface="Arial" panose="020B0604020202020204" pitchFamily="34" charset="0"/>
              </a:rPr>
              <a:t> </a:t>
            </a:r>
            <a:r>
              <a:rPr lang="en-US" sz="2800" b="1" dirty="0" err="1">
                <a:solidFill>
                  <a:srgbClr val="263238"/>
                </a:solidFill>
                <a:latin typeface="Arial "/>
                <a:ea typeface="Roboto" panose="02000000000000000000" pitchFamily="2" charset="0"/>
                <a:cs typeface="Arial" panose="020B0604020202020204" pitchFamily="34" charset="0"/>
              </a:rPr>
              <a:t>triển</a:t>
            </a:r>
            <a:r>
              <a:rPr lang="en-US" sz="2800" b="1" dirty="0">
                <a:solidFill>
                  <a:srgbClr val="263238"/>
                </a:solidFill>
                <a:latin typeface="Arial "/>
                <a:ea typeface="Roboto" panose="02000000000000000000" pitchFamily="2" charset="0"/>
                <a:cs typeface="Arial" panose="020B0604020202020204" pitchFamily="34" charset="0"/>
              </a:rPr>
              <a:t> </a:t>
            </a:r>
            <a:r>
              <a:rPr lang="en-US" sz="2800" b="1" dirty="0" err="1">
                <a:solidFill>
                  <a:srgbClr val="263238"/>
                </a:solidFill>
                <a:latin typeface="Arial "/>
                <a:ea typeface="Roboto" panose="02000000000000000000" pitchFamily="2" charset="0"/>
                <a:cs typeface="Arial" panose="020B0604020202020204" pitchFamily="34" charset="0"/>
              </a:rPr>
              <a:t>kinh</a:t>
            </a:r>
            <a:r>
              <a:rPr lang="en-US" sz="2800" b="1" dirty="0">
                <a:solidFill>
                  <a:srgbClr val="263238"/>
                </a:solidFill>
                <a:latin typeface="Arial "/>
                <a:ea typeface="Roboto" panose="02000000000000000000" pitchFamily="2" charset="0"/>
                <a:cs typeface="Arial" panose="020B0604020202020204" pitchFamily="34" charset="0"/>
              </a:rPr>
              <a:t> </a:t>
            </a:r>
            <a:r>
              <a:rPr lang="en-US" sz="2800" b="1" dirty="0" err="1">
                <a:solidFill>
                  <a:srgbClr val="263238"/>
                </a:solidFill>
                <a:latin typeface="Arial "/>
                <a:ea typeface="Roboto" panose="02000000000000000000" pitchFamily="2" charset="0"/>
                <a:cs typeface="Arial" panose="020B0604020202020204" pitchFamily="34" charset="0"/>
              </a:rPr>
              <a:t>tế</a:t>
            </a:r>
            <a:r>
              <a:rPr lang="en-US" sz="2800" b="1" dirty="0">
                <a:solidFill>
                  <a:srgbClr val="263238"/>
                </a:solidFill>
                <a:latin typeface="Arial "/>
                <a:ea typeface="Roboto" panose="02000000000000000000" pitchFamily="2" charset="0"/>
                <a:cs typeface="Arial" panose="020B0604020202020204" pitchFamily="34" charset="0"/>
              </a:rPr>
              <a:t> </a:t>
            </a:r>
            <a:r>
              <a:rPr lang="en-US" sz="2800" b="1" dirty="0" err="1">
                <a:solidFill>
                  <a:srgbClr val="263238"/>
                </a:solidFill>
                <a:latin typeface="Arial "/>
                <a:ea typeface="Roboto" panose="02000000000000000000" pitchFamily="2" charset="0"/>
                <a:cs typeface="Arial" panose="020B0604020202020204" pitchFamily="34" charset="0"/>
              </a:rPr>
              <a:t>số</a:t>
            </a:r>
            <a:r>
              <a:rPr lang="en-US" sz="2800" b="1" dirty="0">
                <a:solidFill>
                  <a:srgbClr val="263238"/>
                </a:solidFill>
                <a:latin typeface="Arial "/>
                <a:ea typeface="Roboto" panose="02000000000000000000" pitchFamily="2" charset="0"/>
                <a:cs typeface="Arial" panose="020B0604020202020204" pitchFamily="34" charset="0"/>
              </a:rPr>
              <a:t> </a:t>
            </a:r>
            <a:r>
              <a:rPr lang="en-US" sz="2800" b="1" dirty="0" err="1">
                <a:solidFill>
                  <a:srgbClr val="263238"/>
                </a:solidFill>
                <a:latin typeface="Arial "/>
                <a:ea typeface="Roboto" panose="02000000000000000000" pitchFamily="2" charset="0"/>
                <a:cs typeface="Arial" panose="020B0604020202020204" pitchFamily="34" charset="0"/>
              </a:rPr>
              <a:t>trong</a:t>
            </a:r>
            <a:r>
              <a:rPr lang="en-US" sz="2800" b="1" dirty="0">
                <a:solidFill>
                  <a:srgbClr val="263238"/>
                </a:solidFill>
                <a:latin typeface="Arial "/>
                <a:ea typeface="Roboto" panose="02000000000000000000" pitchFamily="2" charset="0"/>
                <a:cs typeface="Arial" panose="020B0604020202020204" pitchFamily="34" charset="0"/>
              </a:rPr>
              <a:t> </a:t>
            </a:r>
            <a:r>
              <a:rPr lang="en-US" sz="2800" b="1" dirty="0" err="1">
                <a:solidFill>
                  <a:srgbClr val="263238"/>
                </a:solidFill>
                <a:latin typeface="Arial "/>
                <a:ea typeface="Roboto" panose="02000000000000000000" pitchFamily="2" charset="0"/>
                <a:cs typeface="Arial" panose="020B0604020202020204" pitchFamily="34" charset="0"/>
              </a:rPr>
              <a:t>toàn</a:t>
            </a:r>
            <a:r>
              <a:rPr lang="en-US" sz="2800" b="1" dirty="0">
                <a:solidFill>
                  <a:srgbClr val="263238"/>
                </a:solidFill>
                <a:latin typeface="Arial "/>
                <a:ea typeface="Roboto" panose="02000000000000000000" pitchFamily="2" charset="0"/>
                <a:cs typeface="Arial" panose="020B0604020202020204" pitchFamily="34" charset="0"/>
              </a:rPr>
              <a:t> </a:t>
            </a:r>
            <a:r>
              <a:rPr lang="en-US" sz="2800" b="1" dirty="0" err="1">
                <a:solidFill>
                  <a:srgbClr val="263238"/>
                </a:solidFill>
                <a:latin typeface="Arial "/>
                <a:ea typeface="Roboto" panose="02000000000000000000" pitchFamily="2" charset="0"/>
                <a:cs typeface="Arial" panose="020B0604020202020204" pitchFamily="34" charset="0"/>
              </a:rPr>
              <a:t>xã</a:t>
            </a:r>
            <a:r>
              <a:rPr lang="en-US" sz="2800" b="1" dirty="0">
                <a:solidFill>
                  <a:srgbClr val="263238"/>
                </a:solidFill>
                <a:latin typeface="Arial "/>
                <a:ea typeface="Roboto" panose="02000000000000000000" pitchFamily="2" charset="0"/>
                <a:cs typeface="Arial" panose="020B0604020202020204" pitchFamily="34" charset="0"/>
              </a:rPr>
              <a:t> </a:t>
            </a:r>
            <a:r>
              <a:rPr lang="en-US" sz="2800" b="1" dirty="0" err="1">
                <a:solidFill>
                  <a:srgbClr val="263238"/>
                </a:solidFill>
                <a:latin typeface="Arial "/>
                <a:ea typeface="Roboto" panose="02000000000000000000" pitchFamily="2" charset="0"/>
                <a:cs typeface="Arial" panose="020B0604020202020204" pitchFamily="34" charset="0"/>
              </a:rPr>
              <a:t>hội</a:t>
            </a:r>
            <a:endParaRPr lang="en-IN" sz="2800" b="1" dirty="0">
              <a:latin typeface="Arial "/>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3970718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E6D2E8A9-9597-4320-AFE1-298CFF952439}"/>
              </a:ext>
            </a:extLst>
          </p:cNvPr>
          <p:cNvSpPr/>
          <p:nvPr/>
        </p:nvSpPr>
        <p:spPr>
          <a:xfrm>
            <a:off x="1526028" y="2401084"/>
            <a:ext cx="9591914" cy="1837541"/>
          </a:xfrm>
          <a:prstGeom prst="roundRect">
            <a:avLst>
              <a:gd name="adj" fmla="val 50000"/>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lnSpc>
                <a:spcPts val="4000"/>
              </a:lnSpc>
            </a:pPr>
            <a:r>
              <a:rPr lang="en-IN" sz="2800" b="1" i="1" dirty="0" err="1">
                <a:latin typeface="Arial "/>
                <a:ea typeface="Roboto" panose="02000000000000000000" pitchFamily="2" charset="0"/>
                <a:cs typeface="Arial" panose="020B0604020202020204" pitchFamily="34" charset="0"/>
              </a:rPr>
              <a:t>Thứ</a:t>
            </a:r>
            <a:r>
              <a:rPr lang="en-IN" sz="2800" b="1" i="1" dirty="0">
                <a:latin typeface="Arial "/>
                <a:ea typeface="Roboto" panose="02000000000000000000" pitchFamily="2" charset="0"/>
                <a:cs typeface="Arial" panose="020B0604020202020204" pitchFamily="34" charset="0"/>
              </a:rPr>
              <a:t> </a:t>
            </a:r>
            <a:r>
              <a:rPr lang="en-IN" sz="2800" b="1" i="1" dirty="0" err="1">
                <a:latin typeface="Arial "/>
                <a:ea typeface="Roboto" panose="02000000000000000000" pitchFamily="2" charset="0"/>
                <a:cs typeface="Arial" panose="020B0604020202020204" pitchFamily="34" charset="0"/>
              </a:rPr>
              <a:t>hai</a:t>
            </a:r>
            <a:r>
              <a:rPr lang="en-IN" sz="2800" b="1" i="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xây</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dựng</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hoàn</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thiện</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thể</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chế</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tạo</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khung</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khổ</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pháp</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luật</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điều</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kiện</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thuận</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lợi</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tạo</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động</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lực</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đẩy</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mạnh</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việc</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chuyển</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đổi</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số</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phát</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triển</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kinh</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tế</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số</a:t>
            </a:r>
            <a:endParaRPr lang="en-IN" sz="2800" b="1" dirty="0">
              <a:latin typeface="Arial "/>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3554723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06655DD3-7A90-467F-A93D-859EFB6BB71E}"/>
              </a:ext>
            </a:extLst>
          </p:cNvPr>
          <p:cNvSpPr/>
          <p:nvPr/>
        </p:nvSpPr>
        <p:spPr>
          <a:xfrm>
            <a:off x="1526028" y="2924959"/>
            <a:ext cx="9591914" cy="1064655"/>
          </a:xfrm>
          <a:prstGeom prst="roundRect">
            <a:avLst>
              <a:gd name="adj" fmla="val 50000"/>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lnSpc>
                <a:spcPts val="4000"/>
              </a:lnSpc>
            </a:pPr>
            <a:r>
              <a:rPr lang="en-IN" sz="2800" b="1" i="1" dirty="0" err="1">
                <a:latin typeface="Arial "/>
                <a:ea typeface="Roboto" panose="02000000000000000000" pitchFamily="2" charset="0"/>
                <a:cs typeface="Arial" panose="020B0604020202020204" pitchFamily="34" charset="0"/>
              </a:rPr>
              <a:t>Thứ</a:t>
            </a:r>
            <a:r>
              <a:rPr lang="en-IN" sz="2800" b="1" i="1" dirty="0">
                <a:latin typeface="Arial "/>
                <a:ea typeface="Roboto" panose="02000000000000000000" pitchFamily="2" charset="0"/>
                <a:cs typeface="Arial" panose="020B0604020202020204" pitchFamily="34" charset="0"/>
              </a:rPr>
              <a:t> </a:t>
            </a:r>
            <a:r>
              <a:rPr lang="en-IN" sz="2800" b="1" i="1" dirty="0" err="1">
                <a:latin typeface="Arial "/>
                <a:ea typeface="Roboto" panose="02000000000000000000" pitchFamily="2" charset="0"/>
                <a:cs typeface="Arial" panose="020B0604020202020204" pitchFamily="34" charset="0"/>
              </a:rPr>
              <a:t>ba</a:t>
            </a:r>
            <a:r>
              <a:rPr lang="en-IN" sz="2800" b="1" i="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xây</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dựng</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phát</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triển</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hạ</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tầng</a:t>
            </a:r>
            <a:r>
              <a:rPr lang="en-IN" sz="2800" b="1" dirty="0">
                <a:latin typeface="Arial "/>
                <a:ea typeface="Roboto" panose="02000000000000000000" pitchFamily="2" charset="0"/>
                <a:cs typeface="Arial" panose="020B0604020202020204" pitchFamily="34" charset="0"/>
              </a:rPr>
              <a:t> </a:t>
            </a:r>
            <a:r>
              <a:rPr lang="en-IN" sz="2800" b="1" dirty="0" err="1">
                <a:latin typeface="Arial "/>
                <a:ea typeface="Roboto" panose="02000000000000000000" pitchFamily="2" charset="0"/>
                <a:cs typeface="Arial" panose="020B0604020202020204" pitchFamily="34" charset="0"/>
              </a:rPr>
              <a:t>số</a:t>
            </a:r>
            <a:endParaRPr lang="en-IN" sz="2800" b="1" dirty="0">
              <a:latin typeface="Arial "/>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876104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9B3F7C4E-5B23-41A2-85DB-C6301A9FC942}"/>
              </a:ext>
            </a:extLst>
          </p:cNvPr>
          <p:cNvSpPr/>
          <p:nvPr/>
        </p:nvSpPr>
        <p:spPr>
          <a:xfrm>
            <a:off x="665024" y="2592160"/>
            <a:ext cx="10806545" cy="1745343"/>
          </a:xfrm>
          <a:prstGeom prst="roundRect">
            <a:avLst>
              <a:gd name="adj" fmla="val 50000"/>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lnSpc>
                <a:spcPts val="4000"/>
              </a:lnSpc>
            </a:pPr>
            <a:r>
              <a:rPr lang="vi-VN" sz="2800" b="1" i="1" dirty="0">
                <a:ea typeface="Roboto" panose="02000000000000000000" pitchFamily="2" charset="0"/>
                <a:cs typeface="Arial" panose="020B0604020202020204" pitchFamily="34" charset="0"/>
              </a:rPr>
              <a:t>Thứ tư, </a:t>
            </a:r>
            <a:r>
              <a:rPr lang="vi-VN" sz="2800" b="1" dirty="0">
                <a:ea typeface="Roboto" panose="02000000000000000000" pitchFamily="2" charset="0"/>
                <a:cs typeface="Arial" panose="020B0604020202020204" pitchFamily="34" charset="0"/>
              </a:rPr>
              <a:t>thúc đẩy chuyển đổi số trong các doanh nghiệp, phát triển các nền tảng số trong các ngành, lĩnh vực kinh tế</a:t>
            </a:r>
          </a:p>
        </p:txBody>
      </p:sp>
    </p:spTree>
    <p:extLst>
      <p:ext uri="{BB962C8B-B14F-4D97-AF65-F5344CB8AC3E}">
        <p14:creationId xmlns:p14="http://schemas.microsoft.com/office/powerpoint/2010/main" val="26487185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C1E4D2CE-D920-45F7-A202-FFDA7DBEA9F8}"/>
              </a:ext>
            </a:extLst>
          </p:cNvPr>
          <p:cNvSpPr/>
          <p:nvPr/>
        </p:nvSpPr>
        <p:spPr>
          <a:xfrm>
            <a:off x="866899" y="2592160"/>
            <a:ext cx="10425213" cy="1745343"/>
          </a:xfrm>
          <a:prstGeom prst="roundRect">
            <a:avLst>
              <a:gd name="adj" fmla="val 50000"/>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lnSpc>
                <a:spcPts val="4000"/>
              </a:lnSpc>
            </a:pPr>
            <a:r>
              <a:rPr lang="vi-VN" sz="2800" b="1" i="1" dirty="0">
                <a:solidFill>
                  <a:srgbClr val="263238"/>
                </a:solidFill>
                <a:latin typeface="Arial" panose="020B0604020202020204" pitchFamily="34" charset="0"/>
                <a:cs typeface="Arial" panose="020B0604020202020204" pitchFamily="34" charset="0"/>
              </a:rPr>
              <a:t>Thứ năm, </a:t>
            </a:r>
            <a:r>
              <a:rPr lang="vi-VN" sz="2800" b="1" dirty="0">
                <a:solidFill>
                  <a:srgbClr val="263238"/>
                </a:solidFill>
                <a:latin typeface="Arial" panose="020B0604020202020204" pitchFamily="34" charset="0"/>
                <a:cs typeface="Arial" panose="020B0604020202020204" pitchFamily="34" charset="0"/>
              </a:rPr>
              <a:t>phát triển, nâng cao tiềm lực khoa học công nghệ, chất lượng nguồn nhân lực, năng lực đổi mới sáng tạo quốc gia</a:t>
            </a:r>
            <a:endParaRPr lang="en-IN"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17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6E6110C-F1D9-498E-9B0F-4FEEEBEFE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25" y="2127415"/>
            <a:ext cx="5629275" cy="4095750"/>
          </a:xfrm>
          <a:prstGeom prst="rect">
            <a:avLst/>
          </a:prstGeom>
        </p:spPr>
      </p:pic>
      <p:pic>
        <p:nvPicPr>
          <p:cNvPr id="7" name="Picture 6">
            <a:extLst>
              <a:ext uri="{FF2B5EF4-FFF2-40B4-BE49-F238E27FC236}">
                <a16:creationId xmlns:a16="http://schemas.microsoft.com/office/drawing/2014/main" xmlns="" id="{DD3C7821-5C2A-4E2E-A13A-15F14FE76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127414"/>
            <a:ext cx="5629274" cy="4095749"/>
          </a:xfrm>
          <a:prstGeom prst="rect">
            <a:avLst/>
          </a:prstGeom>
        </p:spPr>
      </p:pic>
      <p:sp>
        <p:nvSpPr>
          <p:cNvPr id="4" name="TextBox 3">
            <a:extLst>
              <a:ext uri="{FF2B5EF4-FFF2-40B4-BE49-F238E27FC236}">
                <a16:creationId xmlns:a16="http://schemas.microsoft.com/office/drawing/2014/main" xmlns="" id="{E214A9E7-42B6-496C-AC3B-A309AF3D46D8}"/>
              </a:ext>
            </a:extLst>
          </p:cNvPr>
          <p:cNvSpPr txBox="1"/>
          <p:nvPr/>
        </p:nvSpPr>
        <p:spPr>
          <a:xfrm>
            <a:off x="368301" y="1063626"/>
            <a:ext cx="9638547" cy="584775"/>
          </a:xfrm>
          <a:prstGeom prst="rect">
            <a:avLst/>
          </a:prstGeom>
          <a:noFill/>
        </p:spPr>
        <p:txBody>
          <a:bodyPr wrap="square" rtlCol="0">
            <a:spAutoFit/>
          </a:bodyPr>
          <a:lstStyle/>
          <a:p>
            <a:r>
              <a:rPr lang="vi-VN" sz="3200" b="1" dirty="0">
                <a:solidFill>
                  <a:srgbClr val="0066FF"/>
                </a:solidFill>
                <a:effectLst>
                  <a:outerShdw blurRad="38100" dist="38100" dir="2700000" algn="tl">
                    <a:srgbClr val="000000">
                      <a:alpha val="43137"/>
                    </a:srgbClr>
                  </a:outerShdw>
                </a:effectLst>
              </a:rPr>
              <a:t>I.  SỰ CẦN THIẾT CỦA CHUYỂN ĐỔI SỐ</a:t>
            </a:r>
            <a:endParaRPr lang="en-US" sz="3200" b="1" dirty="0">
              <a:solidFill>
                <a:srgbClr val="0066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4445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59D2D4EA-F2C8-4DAA-9B6A-5411DAC337DB}"/>
              </a:ext>
            </a:extLst>
          </p:cNvPr>
          <p:cNvSpPr/>
          <p:nvPr/>
        </p:nvSpPr>
        <p:spPr>
          <a:xfrm>
            <a:off x="696686" y="2363560"/>
            <a:ext cx="10726057" cy="2293258"/>
          </a:xfrm>
          <a:prstGeom prst="roundRect">
            <a:avLst>
              <a:gd name="adj" fmla="val 50000"/>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lnSpc>
                <a:spcPts val="4000"/>
              </a:lnSpc>
            </a:pPr>
            <a:r>
              <a:rPr lang="vi-VN" sz="2800" b="1" i="1" dirty="0">
                <a:solidFill>
                  <a:srgbClr val="263238"/>
                </a:solidFill>
                <a:latin typeface="Arial" panose="020B0604020202020204" pitchFamily="34" charset="0"/>
                <a:cs typeface="Arial" panose="020B0604020202020204" pitchFamily="34" charset="0"/>
              </a:rPr>
              <a:t>Thứ sáu, </a:t>
            </a:r>
            <a:r>
              <a:rPr lang="vi-VN" sz="2800" b="1" dirty="0">
                <a:solidFill>
                  <a:srgbClr val="263238"/>
                </a:solidFill>
                <a:latin typeface="Arial" panose="020B0604020202020204" pitchFamily="34" charset="0"/>
                <a:cs typeface="Arial" panose="020B0604020202020204" pitchFamily="34" charset="0"/>
              </a:rPr>
              <a:t>tăng cường hợp tác, trao đổi kinh nghiệm, </a:t>
            </a:r>
            <a:r>
              <a:rPr lang="en-US" sz="2800" b="1" dirty="0" smtClean="0">
                <a:solidFill>
                  <a:srgbClr val="263238"/>
                </a:solidFill>
                <a:latin typeface="Arial" panose="020B0604020202020204" pitchFamily="34" charset="0"/>
                <a:cs typeface="Arial" panose="020B0604020202020204" pitchFamily="34" charset="0"/>
              </a:rPr>
              <a:t>        </a:t>
            </a:r>
            <a:r>
              <a:rPr lang="vi-VN" sz="2800" b="1" dirty="0" smtClean="0">
                <a:solidFill>
                  <a:srgbClr val="263238"/>
                </a:solidFill>
                <a:latin typeface="Arial" panose="020B0604020202020204" pitchFamily="34" charset="0"/>
                <a:cs typeface="Arial" panose="020B0604020202020204" pitchFamily="34" charset="0"/>
              </a:rPr>
              <a:t>tổ </a:t>
            </a:r>
            <a:r>
              <a:rPr lang="vi-VN" sz="2800" b="1" dirty="0">
                <a:solidFill>
                  <a:srgbClr val="263238"/>
                </a:solidFill>
                <a:latin typeface="Arial" panose="020B0604020202020204" pitchFamily="34" charset="0"/>
                <a:cs typeface="Arial" panose="020B0604020202020204" pitchFamily="34" charset="0"/>
              </a:rPr>
              <a:t>chức các hội thảo, đào tạo về chuyển đổi số và định hướng xây dựng chính phủ </a:t>
            </a:r>
            <a:r>
              <a:rPr lang="vi-VN" sz="2800" b="1" dirty="0" smtClean="0">
                <a:solidFill>
                  <a:srgbClr val="263238"/>
                </a:solidFill>
                <a:latin typeface="Arial" panose="020B0604020202020204" pitchFamily="34" charset="0"/>
                <a:cs typeface="Arial" panose="020B0604020202020204" pitchFamily="34" charset="0"/>
              </a:rPr>
              <a:t>số/chính </a:t>
            </a:r>
            <a:r>
              <a:rPr lang="vi-VN" sz="2800" b="1" dirty="0">
                <a:solidFill>
                  <a:srgbClr val="263238"/>
                </a:solidFill>
                <a:latin typeface="Arial" panose="020B0604020202020204" pitchFamily="34" charset="0"/>
                <a:cs typeface="Arial" panose="020B0604020202020204" pitchFamily="34" charset="0"/>
              </a:rPr>
              <a:t>quyền số với các nước tiên tiến trên thế giới</a:t>
            </a:r>
          </a:p>
        </p:txBody>
      </p:sp>
      <p:sp>
        <p:nvSpPr>
          <p:cNvPr id="5" name="Rectangle: Rounded Corners 4">
            <a:hlinkClick r:id="rId2" action="ppaction://hlinksldjump"/>
            <a:extLst>
              <a:ext uri="{FF2B5EF4-FFF2-40B4-BE49-F238E27FC236}">
                <a16:creationId xmlns:a16="http://schemas.microsoft.com/office/drawing/2014/main" xmlns="" id="{B0A9165D-ADA4-43BD-850A-E56793918900}"/>
              </a:ext>
            </a:extLst>
          </p:cNvPr>
          <p:cNvSpPr/>
          <p:nvPr/>
        </p:nvSpPr>
        <p:spPr>
          <a:xfrm>
            <a:off x="7852229" y="0"/>
            <a:ext cx="4339771" cy="8708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682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A88B908A-2C11-403B-803F-29AC5DA75234}"/>
              </a:ext>
            </a:extLst>
          </p:cNvPr>
          <p:cNvSpPr/>
          <p:nvPr/>
        </p:nvSpPr>
        <p:spPr>
          <a:xfrm>
            <a:off x="732971" y="3883025"/>
            <a:ext cx="10726057" cy="1130300"/>
          </a:xfrm>
          <a:prstGeom prst="roundRect">
            <a:avLst>
              <a:gd name="adj" fmla="val 18590"/>
            </a:avLst>
          </a:prstGeom>
          <a:ln w="28575">
            <a:solidFill>
              <a:srgbClr val="0099CC"/>
            </a:solidFill>
          </a:ln>
        </p:spPr>
        <p:style>
          <a:lnRef idx="2">
            <a:schemeClr val="accent2"/>
          </a:lnRef>
          <a:fillRef idx="1">
            <a:schemeClr val="lt1"/>
          </a:fillRef>
          <a:effectRef idx="0">
            <a:schemeClr val="accent2"/>
          </a:effectRef>
          <a:fontRef idx="minor">
            <a:schemeClr val="dk1"/>
          </a:fontRef>
        </p:style>
        <p:txBody>
          <a:bodyPr rtlCol="0" anchor="ctr"/>
          <a:lstStyle/>
          <a:p>
            <a:pPr algn="ctr">
              <a:lnSpc>
                <a:spcPts val="4000"/>
              </a:lnSpc>
            </a:pPr>
            <a:r>
              <a:rPr lang="vi-VN" sz="2800" b="1" i="1" dirty="0">
                <a:ln w="0"/>
                <a:solidFill>
                  <a:srgbClr val="00B0F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“Nhận thức đóng vai trò quyết định trong chuyển đổi số”</a:t>
            </a:r>
          </a:p>
        </p:txBody>
      </p:sp>
      <p:sp>
        <p:nvSpPr>
          <p:cNvPr id="6" name="Rectangle: Rounded Corners 5">
            <a:extLst>
              <a:ext uri="{FF2B5EF4-FFF2-40B4-BE49-F238E27FC236}">
                <a16:creationId xmlns:a16="http://schemas.microsoft.com/office/drawing/2014/main" xmlns="" id="{F8F915F6-B602-4B37-B869-6B4D40F970CB}"/>
              </a:ext>
            </a:extLst>
          </p:cNvPr>
          <p:cNvSpPr/>
          <p:nvPr/>
        </p:nvSpPr>
        <p:spPr>
          <a:xfrm>
            <a:off x="732971" y="2346325"/>
            <a:ext cx="10726057" cy="11303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vi-VN" sz="2800" b="1" dirty="0">
                <a:latin typeface="Arial "/>
              </a:rPr>
              <a:t>Chương trình chuyển đổi số quốc gia đến năm 2025,           định hướng đến năm 2030</a:t>
            </a:r>
            <a:endParaRPr lang="en-US" sz="2800" b="1" dirty="0">
              <a:latin typeface="Arial "/>
            </a:endParaRPr>
          </a:p>
        </p:txBody>
      </p:sp>
    </p:spTree>
    <p:extLst>
      <p:ext uri="{BB962C8B-B14F-4D97-AF65-F5344CB8AC3E}">
        <p14:creationId xmlns:p14="http://schemas.microsoft.com/office/powerpoint/2010/main" val="290947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F00E7F07-BF72-4C15-8931-78FD6B653245}"/>
              </a:ext>
            </a:extLst>
          </p:cNvPr>
          <p:cNvSpPr/>
          <p:nvPr/>
        </p:nvSpPr>
        <p:spPr>
          <a:xfrm>
            <a:off x="922382" y="2641500"/>
            <a:ext cx="11053718" cy="3282950"/>
          </a:xfrm>
          <a:prstGeom prst="roundRect">
            <a:avLst/>
          </a:prstGeom>
          <a:solidFill>
            <a:srgbClr val="FFC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en-US" sz="2800" b="1" dirty="0"/>
          </a:p>
        </p:txBody>
      </p:sp>
      <p:pic>
        <p:nvPicPr>
          <p:cNvPr id="17" name="Picture 16">
            <a:extLst>
              <a:ext uri="{FF2B5EF4-FFF2-40B4-BE49-F238E27FC236}">
                <a16:creationId xmlns:a16="http://schemas.microsoft.com/office/drawing/2014/main" xmlns="" id="{F80FCA16-9459-4E08-8426-CBC8D8FA94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14220">
            <a:off x="175261" y="1866977"/>
            <a:ext cx="2085339" cy="2025473"/>
          </a:xfrm>
          <a:prstGeom prst="ellipse">
            <a:avLst/>
          </a:prstGeom>
        </p:spPr>
      </p:pic>
      <p:sp>
        <p:nvSpPr>
          <p:cNvPr id="18" name="TextBox 17">
            <a:extLst>
              <a:ext uri="{FF2B5EF4-FFF2-40B4-BE49-F238E27FC236}">
                <a16:creationId xmlns:a16="http://schemas.microsoft.com/office/drawing/2014/main" xmlns="" id="{6FBD4CE6-CC1E-4654-AFA4-4320BE682A1A}"/>
              </a:ext>
            </a:extLst>
          </p:cNvPr>
          <p:cNvSpPr txBox="1"/>
          <p:nvPr/>
        </p:nvSpPr>
        <p:spPr>
          <a:xfrm>
            <a:off x="2073274" y="2968975"/>
            <a:ext cx="9702801" cy="3108543"/>
          </a:xfrm>
          <a:prstGeom prst="rect">
            <a:avLst/>
          </a:prstGeom>
          <a:noFill/>
        </p:spPr>
        <p:txBody>
          <a:bodyPr wrap="square" rtlCol="0">
            <a:spAutoFit/>
          </a:bodyPr>
          <a:lstStyle/>
          <a:p>
            <a:pPr indent="571500" algn="just"/>
            <a:r>
              <a:rPr lang="vi-VN" sz="2800" b="1" dirty="0">
                <a:ln w="0"/>
                <a:solidFill>
                  <a:schemeClr val="bg1"/>
                </a:solidFill>
                <a:latin typeface="Roboto" panose="02000000000000000000" pitchFamily="2" charset="0"/>
                <a:ea typeface="Roboto" panose="02000000000000000000" pitchFamily="2" charset="0"/>
                <a:cs typeface="Arial" panose="020B0604020202020204" pitchFamily="34" charset="0"/>
              </a:rPr>
              <a:t>“</a:t>
            </a:r>
            <a:r>
              <a:rPr lang="vi-VN" sz="2800" b="1" dirty="0">
                <a:ln w="0"/>
                <a:solidFill>
                  <a:schemeClr val="bg1"/>
                </a:solidFill>
                <a:ea typeface="Roboto" panose="02000000000000000000" pitchFamily="2" charset="0"/>
                <a:cs typeface="Arial" panose="020B0604020202020204" pitchFamily="34" charset="0"/>
              </a:rPr>
              <a:t>Chuyển đổi số còn là cuộc cách mạng của </a:t>
            </a:r>
            <a:r>
              <a:rPr lang="vi-VN" sz="2800" b="1" dirty="0" smtClean="0">
                <a:ln w="0"/>
                <a:solidFill>
                  <a:schemeClr val="bg1"/>
                </a:solidFill>
                <a:ea typeface="Roboto" panose="02000000000000000000" pitchFamily="2" charset="0"/>
                <a:cs typeface="Arial" panose="020B0604020202020204" pitchFamily="34" charset="0"/>
              </a:rPr>
              <a:t>toàn</a:t>
            </a:r>
            <a:r>
              <a:rPr lang="en-US" sz="2800" b="1" dirty="0" smtClean="0">
                <a:ln w="0"/>
                <a:solidFill>
                  <a:schemeClr val="bg1"/>
                </a:solidFill>
                <a:ea typeface="Roboto" panose="02000000000000000000" pitchFamily="2" charset="0"/>
                <a:cs typeface="Arial" panose="020B0604020202020204" pitchFamily="34" charset="0"/>
              </a:rPr>
              <a:t> </a:t>
            </a:r>
            <a:r>
              <a:rPr lang="vi-VN" sz="2800" b="1" dirty="0" smtClean="0">
                <a:ln w="0"/>
                <a:solidFill>
                  <a:schemeClr val="bg1"/>
                </a:solidFill>
                <a:ea typeface="Roboto" panose="02000000000000000000" pitchFamily="2" charset="0"/>
                <a:cs typeface="Arial" panose="020B0604020202020204" pitchFamily="34" charset="0"/>
              </a:rPr>
              <a:t>dân.</a:t>
            </a:r>
            <a:r>
              <a:rPr lang="en-US" sz="2800" b="1" dirty="0" smtClean="0">
                <a:ln w="0"/>
                <a:solidFill>
                  <a:schemeClr val="bg1"/>
                </a:solidFill>
                <a:ea typeface="Roboto" panose="02000000000000000000" pitchFamily="2" charset="0"/>
                <a:cs typeface="Arial" panose="020B0604020202020204" pitchFamily="34" charset="0"/>
              </a:rPr>
              <a:t> </a:t>
            </a:r>
            <a:r>
              <a:rPr lang="vi-VN" sz="2800" b="1" dirty="0" smtClean="0">
                <a:ln w="0"/>
                <a:solidFill>
                  <a:schemeClr val="bg1"/>
                </a:solidFill>
                <a:ea typeface="Roboto" panose="02000000000000000000" pitchFamily="2" charset="0"/>
                <a:cs typeface="Arial" panose="020B0604020202020204" pitchFamily="34" charset="0"/>
              </a:rPr>
              <a:t>Chuyển </a:t>
            </a:r>
            <a:r>
              <a:rPr lang="vi-VN" sz="2800" b="1" dirty="0">
                <a:ln w="0"/>
                <a:solidFill>
                  <a:schemeClr val="bg1"/>
                </a:solidFill>
                <a:ea typeface="Roboto" panose="02000000000000000000" pitchFamily="2" charset="0"/>
                <a:cs typeface="Arial" panose="020B0604020202020204" pitchFamily="34" charset="0"/>
              </a:rPr>
              <a:t>đổi số chỉ thực sự thành công khi mỗi một người dân tích cực tham gia và thụ hưởng các lợi ích mà chuyển đổi số mang lại” </a:t>
            </a:r>
          </a:p>
          <a:p>
            <a:pPr indent="571500">
              <a:spcBef>
                <a:spcPts val="600"/>
              </a:spcBef>
              <a:spcAft>
                <a:spcPts val="600"/>
              </a:spcAft>
            </a:pPr>
            <a:r>
              <a:rPr lang="vi-VN" sz="2800" b="1" i="1" dirty="0">
                <a:ln w="0"/>
                <a:solidFill>
                  <a:schemeClr val="bg1"/>
                </a:solidFill>
                <a:ea typeface="Roboto" panose="02000000000000000000" pitchFamily="2" charset="0"/>
                <a:cs typeface="Arial" panose="020B0604020202020204" pitchFamily="34" charset="0"/>
              </a:rPr>
              <a:t>(Tham luận của Bộ trưởng Bộ Thông tin và Truyền thông Nguyễn Mạnh Hùng tại Đại hội Đảng lần thứ XIII) </a:t>
            </a:r>
          </a:p>
          <a:p>
            <a:endParaRPr lang="en-US" dirty="0"/>
          </a:p>
        </p:txBody>
      </p:sp>
      <p:sp>
        <p:nvSpPr>
          <p:cNvPr id="6" name="TextBox 5">
            <a:extLst>
              <a:ext uri="{FF2B5EF4-FFF2-40B4-BE49-F238E27FC236}">
                <a16:creationId xmlns:a16="http://schemas.microsoft.com/office/drawing/2014/main" xmlns="" id="{7C706275-02F9-46BC-9292-267BD2CC0FDA}"/>
              </a:ext>
            </a:extLst>
          </p:cNvPr>
          <p:cNvSpPr txBox="1"/>
          <p:nvPr/>
        </p:nvSpPr>
        <p:spPr>
          <a:xfrm>
            <a:off x="330200" y="958851"/>
            <a:ext cx="11518899" cy="1031051"/>
          </a:xfrm>
          <a:prstGeom prst="rect">
            <a:avLst/>
          </a:prstGeom>
          <a:noFill/>
        </p:spPr>
        <p:txBody>
          <a:bodyPr wrap="square" rtlCol="0">
            <a:spAutoFit/>
          </a:bodyPr>
          <a:lstStyle/>
          <a:p>
            <a:r>
              <a:rPr lang="vi-VN" sz="3200" b="1" dirty="0">
                <a:solidFill>
                  <a:srgbClr val="0066FF"/>
                </a:solidFill>
                <a:effectLst>
                  <a:outerShdw blurRad="38100" dist="38100" dir="2700000" algn="tl">
                    <a:srgbClr val="000000">
                      <a:alpha val="43137"/>
                    </a:srgbClr>
                  </a:outerShdw>
                </a:effectLst>
              </a:rPr>
              <a:t>II. </a:t>
            </a:r>
            <a:r>
              <a:rPr lang="en-US" sz="3200" b="1" dirty="0" smtClean="0">
                <a:solidFill>
                  <a:srgbClr val="0066FF"/>
                </a:solidFill>
                <a:effectLst>
                  <a:outerShdw blurRad="38100" dist="38100" dir="2700000" algn="tl">
                    <a:srgbClr val="000000">
                      <a:alpha val="43137"/>
                    </a:srgbClr>
                  </a:outerShdw>
                </a:effectLst>
              </a:rPr>
              <a:t>KẾT LUẬN</a:t>
            </a:r>
            <a:endParaRPr lang="vi-VN" sz="3200" b="1" dirty="0">
              <a:solidFill>
                <a:srgbClr val="0066FF"/>
              </a:solidFill>
              <a:effectLst>
                <a:outerShdw blurRad="38100" dist="38100" dir="2700000" algn="tl">
                  <a:srgbClr val="000000">
                    <a:alpha val="43137"/>
                  </a:srgbClr>
                </a:outerShdw>
              </a:effectLst>
            </a:endParaRPr>
          </a:p>
          <a:p>
            <a:endParaRPr lang="en-US" sz="2900" b="1" dirty="0">
              <a:solidFill>
                <a:srgbClr val="0066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314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F3EF166-1AE7-4D03-9A71-9FDA51322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660" y="1330037"/>
            <a:ext cx="9844644" cy="4916384"/>
          </a:xfrm>
          <a:prstGeom prst="rect">
            <a:avLst/>
          </a:prstGeom>
        </p:spPr>
      </p:pic>
    </p:spTree>
    <p:extLst>
      <p:ext uri="{BB962C8B-B14F-4D97-AF65-F5344CB8AC3E}">
        <p14:creationId xmlns:p14="http://schemas.microsoft.com/office/powerpoint/2010/main" val="160167776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xmlns="" id="{9E1C35E9-D563-47CB-A9D8-1D2E09B024A5}"/>
              </a:ext>
            </a:extLst>
          </p:cNvPr>
          <p:cNvSpPr txBox="1"/>
          <p:nvPr/>
        </p:nvSpPr>
        <p:spPr>
          <a:xfrm>
            <a:off x="2023573" y="841137"/>
            <a:ext cx="8450362" cy="523220"/>
          </a:xfrm>
          <a:prstGeom prst="rect">
            <a:avLst/>
          </a:prstGeom>
          <a:noFill/>
        </p:spPr>
        <p:txBody>
          <a:bodyPr wrap="square" rtlCol="0">
            <a:spAutoFit/>
          </a:bodyPr>
          <a:lstStyle/>
          <a:p>
            <a:r>
              <a:rPr lang="vi-VN" sz="2800" b="1" dirty="0">
                <a:effectLst>
                  <a:outerShdw blurRad="38100" dist="38100" dir="2700000" algn="tl">
                    <a:srgbClr val="000000">
                      <a:alpha val="43137"/>
                    </a:srgbClr>
                  </a:outerShdw>
                </a:effectLst>
              </a:rPr>
              <a:t>CÁC CUỘC CÁCH MẠNG CÔNG NGHIỆP</a:t>
            </a:r>
            <a:endParaRPr lang="en-US" sz="2800" b="1" dirty="0">
              <a:effectLst>
                <a:outerShdw blurRad="38100" dist="38100" dir="2700000" algn="tl">
                  <a:srgbClr val="000000">
                    <a:alpha val="43137"/>
                  </a:srgbClr>
                </a:outerShdw>
              </a:effectLst>
            </a:endParaRPr>
          </a:p>
        </p:txBody>
      </p:sp>
      <p:cxnSp>
        <p:nvCxnSpPr>
          <p:cNvPr id="5" name="Straight Connector 4">
            <a:extLst>
              <a:ext uri="{FF2B5EF4-FFF2-40B4-BE49-F238E27FC236}">
                <a16:creationId xmlns:a16="http://schemas.microsoft.com/office/drawing/2014/main" xmlns="" id="{C3113E0B-4951-4ECE-B1F6-5CCC9C2EF009}"/>
              </a:ext>
            </a:extLst>
          </p:cNvPr>
          <p:cNvCxnSpPr/>
          <p:nvPr/>
        </p:nvCxnSpPr>
        <p:spPr>
          <a:xfrm>
            <a:off x="677725" y="5481233"/>
            <a:ext cx="10676074" cy="0"/>
          </a:xfrm>
          <a:prstGeom prst="line">
            <a:avLst/>
          </a:prstGeom>
          <a:ln w="28575"/>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xmlns="" id="{D595A64B-D19B-4E11-A94D-734C51EAE5F2}"/>
              </a:ext>
            </a:extLst>
          </p:cNvPr>
          <p:cNvSpPr/>
          <p:nvPr/>
        </p:nvSpPr>
        <p:spPr>
          <a:xfrm>
            <a:off x="1798066" y="5322769"/>
            <a:ext cx="451015" cy="344301"/>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xmlns="" id="{8FDCC1E6-17B4-428C-9862-E19405D5F1D8}"/>
              </a:ext>
            </a:extLst>
          </p:cNvPr>
          <p:cNvSpPr/>
          <p:nvPr/>
        </p:nvSpPr>
        <p:spPr>
          <a:xfrm>
            <a:off x="4399380" y="5320702"/>
            <a:ext cx="451015" cy="344301"/>
          </a:xfrm>
          <a:prstGeom prst="rect">
            <a:avLst/>
          </a:prstGeom>
          <a:solidFill>
            <a:srgbClr val="F925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xmlns="" id="{EBBF5527-8123-432F-BD66-03E9B73475F1}"/>
              </a:ext>
            </a:extLst>
          </p:cNvPr>
          <p:cNvSpPr/>
          <p:nvPr/>
        </p:nvSpPr>
        <p:spPr>
          <a:xfrm>
            <a:off x="6804691" y="5320700"/>
            <a:ext cx="451015" cy="344301"/>
          </a:xfrm>
          <a:prstGeom prst="rect">
            <a:avLst/>
          </a:prstGeom>
          <a:solidFill>
            <a:srgbClr val="00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xmlns="" id="{47B61D82-A382-4A3E-A117-83037AE9E3C4}"/>
              </a:ext>
            </a:extLst>
          </p:cNvPr>
          <p:cNvSpPr/>
          <p:nvPr/>
        </p:nvSpPr>
        <p:spPr>
          <a:xfrm>
            <a:off x="9292798" y="5320699"/>
            <a:ext cx="451015" cy="344301"/>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xmlns="" id="{DEC75B56-614C-4931-8EDF-A3A01E8B36E9}"/>
              </a:ext>
            </a:extLst>
          </p:cNvPr>
          <p:cNvSpPr/>
          <p:nvPr/>
        </p:nvSpPr>
        <p:spPr>
          <a:xfrm>
            <a:off x="571500" y="5383931"/>
            <a:ext cx="210747" cy="2178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xmlns="" id="{7F70A23B-DADB-441C-A0F7-3CAB09F95BD5}"/>
              </a:ext>
            </a:extLst>
          </p:cNvPr>
          <p:cNvSpPr txBox="1"/>
          <p:nvPr/>
        </p:nvSpPr>
        <p:spPr>
          <a:xfrm>
            <a:off x="1125853" y="5951288"/>
            <a:ext cx="1742474" cy="523220"/>
          </a:xfrm>
          <a:prstGeom prst="rect">
            <a:avLst/>
          </a:prstGeom>
          <a:noFill/>
        </p:spPr>
        <p:txBody>
          <a:bodyPr wrap="square" rtlCol="0">
            <a:spAutoFit/>
          </a:bodyPr>
          <a:lstStyle/>
          <a:p>
            <a:pPr algn="ctr"/>
            <a:r>
              <a:rPr lang="vi-VN" sz="2800" b="1" dirty="0">
                <a:effectLst>
                  <a:outerShdw blurRad="38100" dist="38100" dir="2700000" algn="tl">
                    <a:srgbClr val="000000">
                      <a:alpha val="43137"/>
                    </a:srgbClr>
                  </a:outerShdw>
                </a:effectLst>
              </a:rPr>
              <a:t>LẦN 1</a:t>
            </a:r>
            <a:endParaRPr lang="en-US" sz="2800" b="1" dirty="0">
              <a:effectLst>
                <a:outerShdw blurRad="38100" dist="38100" dir="2700000" algn="tl">
                  <a:srgbClr val="000000">
                    <a:alpha val="43137"/>
                  </a:srgbClr>
                </a:outerShdw>
              </a:effectLst>
            </a:endParaRPr>
          </a:p>
        </p:txBody>
      </p:sp>
      <p:sp>
        <p:nvSpPr>
          <p:cNvPr id="32" name="TextBox 31">
            <a:extLst>
              <a:ext uri="{FF2B5EF4-FFF2-40B4-BE49-F238E27FC236}">
                <a16:creationId xmlns:a16="http://schemas.microsoft.com/office/drawing/2014/main" xmlns="" id="{F23F1E57-D883-42EA-A41D-479B60459208}"/>
              </a:ext>
            </a:extLst>
          </p:cNvPr>
          <p:cNvSpPr txBox="1"/>
          <p:nvPr/>
        </p:nvSpPr>
        <p:spPr>
          <a:xfrm>
            <a:off x="3753649" y="5934665"/>
            <a:ext cx="1742474" cy="523220"/>
          </a:xfrm>
          <a:prstGeom prst="rect">
            <a:avLst/>
          </a:prstGeom>
          <a:noFill/>
        </p:spPr>
        <p:txBody>
          <a:bodyPr wrap="square" rtlCol="0">
            <a:spAutoFit/>
          </a:bodyPr>
          <a:lstStyle/>
          <a:p>
            <a:pPr algn="ctr"/>
            <a:r>
              <a:rPr lang="vi-VN" sz="2800" b="1" dirty="0">
                <a:effectLst>
                  <a:outerShdw blurRad="38100" dist="38100" dir="2700000" algn="tl">
                    <a:srgbClr val="000000">
                      <a:alpha val="43137"/>
                    </a:srgbClr>
                  </a:outerShdw>
                </a:effectLst>
              </a:rPr>
              <a:t>LẦN 2</a:t>
            </a:r>
            <a:endParaRPr lang="en-US" sz="2800" b="1" dirty="0">
              <a:effectLst>
                <a:outerShdw blurRad="38100" dist="38100" dir="2700000" algn="tl">
                  <a:srgbClr val="000000">
                    <a:alpha val="43137"/>
                  </a:srgbClr>
                </a:outerShdw>
              </a:effectLst>
            </a:endParaRPr>
          </a:p>
        </p:txBody>
      </p:sp>
      <p:sp>
        <p:nvSpPr>
          <p:cNvPr id="33" name="TextBox 32">
            <a:extLst>
              <a:ext uri="{FF2B5EF4-FFF2-40B4-BE49-F238E27FC236}">
                <a16:creationId xmlns:a16="http://schemas.microsoft.com/office/drawing/2014/main" xmlns="" id="{92F1FB3D-2CB3-4099-B306-11472EB85189}"/>
              </a:ext>
            </a:extLst>
          </p:cNvPr>
          <p:cNvSpPr txBox="1"/>
          <p:nvPr/>
        </p:nvSpPr>
        <p:spPr>
          <a:xfrm>
            <a:off x="6158960" y="5957905"/>
            <a:ext cx="1742474" cy="523220"/>
          </a:xfrm>
          <a:prstGeom prst="rect">
            <a:avLst/>
          </a:prstGeom>
          <a:noFill/>
        </p:spPr>
        <p:txBody>
          <a:bodyPr wrap="square" rtlCol="0">
            <a:spAutoFit/>
          </a:bodyPr>
          <a:lstStyle/>
          <a:p>
            <a:pPr algn="ctr"/>
            <a:r>
              <a:rPr lang="vi-VN" sz="2800" b="1" dirty="0">
                <a:effectLst>
                  <a:outerShdw blurRad="38100" dist="38100" dir="2700000" algn="tl">
                    <a:srgbClr val="000000">
                      <a:alpha val="43137"/>
                    </a:srgbClr>
                  </a:outerShdw>
                </a:effectLst>
              </a:rPr>
              <a:t>LẦN 3</a:t>
            </a:r>
            <a:endParaRPr lang="en-US" sz="2800" b="1" dirty="0">
              <a:effectLst>
                <a:outerShdw blurRad="38100" dist="38100" dir="2700000" algn="tl">
                  <a:srgbClr val="000000">
                    <a:alpha val="43137"/>
                  </a:srgbClr>
                </a:outerShdw>
              </a:effectLst>
            </a:endParaRPr>
          </a:p>
        </p:txBody>
      </p:sp>
      <p:sp>
        <p:nvSpPr>
          <p:cNvPr id="34" name="TextBox 33">
            <a:extLst>
              <a:ext uri="{FF2B5EF4-FFF2-40B4-BE49-F238E27FC236}">
                <a16:creationId xmlns:a16="http://schemas.microsoft.com/office/drawing/2014/main" xmlns="" id="{BD429A10-58D7-4EA4-9208-8D27F037D845}"/>
              </a:ext>
            </a:extLst>
          </p:cNvPr>
          <p:cNvSpPr txBox="1"/>
          <p:nvPr/>
        </p:nvSpPr>
        <p:spPr>
          <a:xfrm>
            <a:off x="8647067" y="5934665"/>
            <a:ext cx="1742474" cy="523220"/>
          </a:xfrm>
          <a:prstGeom prst="rect">
            <a:avLst/>
          </a:prstGeom>
          <a:noFill/>
        </p:spPr>
        <p:txBody>
          <a:bodyPr wrap="square" rtlCol="0">
            <a:spAutoFit/>
          </a:bodyPr>
          <a:lstStyle/>
          <a:p>
            <a:pPr algn="ctr"/>
            <a:r>
              <a:rPr lang="vi-VN" sz="2800" b="1" dirty="0">
                <a:effectLst>
                  <a:outerShdw blurRad="38100" dist="38100" dir="2700000" algn="tl">
                    <a:srgbClr val="000000">
                      <a:alpha val="43137"/>
                    </a:srgbClr>
                  </a:outerShdw>
                </a:effectLst>
              </a:rPr>
              <a:t>LẦN 4</a:t>
            </a:r>
            <a:endParaRPr lang="en-US" sz="2800" b="1" dirty="0">
              <a:effectLst>
                <a:outerShdw blurRad="38100" dist="38100" dir="2700000" algn="tl">
                  <a:srgbClr val="000000">
                    <a:alpha val="43137"/>
                  </a:srgbClr>
                </a:outerShdw>
              </a:effectLst>
            </a:endParaRPr>
          </a:p>
        </p:txBody>
      </p:sp>
      <p:grpSp>
        <p:nvGrpSpPr>
          <p:cNvPr id="3" name="Group 2">
            <a:extLst>
              <a:ext uri="{FF2B5EF4-FFF2-40B4-BE49-F238E27FC236}">
                <a16:creationId xmlns:a16="http://schemas.microsoft.com/office/drawing/2014/main" xmlns="" id="{6C709E4E-C1EE-4094-8587-1DB517169C11}"/>
              </a:ext>
            </a:extLst>
          </p:cNvPr>
          <p:cNvGrpSpPr/>
          <p:nvPr/>
        </p:nvGrpSpPr>
        <p:grpSpPr>
          <a:xfrm>
            <a:off x="1100071" y="2533828"/>
            <a:ext cx="1828764" cy="2603096"/>
            <a:chOff x="1100071" y="2533828"/>
            <a:chExt cx="1828764" cy="2603096"/>
          </a:xfrm>
        </p:grpSpPr>
        <p:sp>
          <p:nvSpPr>
            <p:cNvPr id="44" name="Rectangle 43">
              <a:extLst>
                <a:ext uri="{FF2B5EF4-FFF2-40B4-BE49-F238E27FC236}">
                  <a16:creationId xmlns:a16="http://schemas.microsoft.com/office/drawing/2014/main" xmlns="" id="{580C3F8F-A261-471D-B9B2-FEBCF8FE41AF}"/>
                </a:ext>
              </a:extLst>
            </p:cNvPr>
            <p:cNvSpPr/>
            <p:nvPr/>
          </p:nvSpPr>
          <p:spPr>
            <a:xfrm>
              <a:off x="1100071" y="2533828"/>
              <a:ext cx="1781140" cy="260309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xmlns="" id="{D166BDEC-029C-4BEA-999C-BB76CBD273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894" y="2667024"/>
              <a:ext cx="1185795" cy="898512"/>
            </a:xfrm>
            <a:prstGeom prst="rect">
              <a:avLst/>
            </a:prstGeom>
          </p:spPr>
        </p:pic>
        <p:sp>
          <p:nvSpPr>
            <p:cNvPr id="48" name="TextBox 47">
              <a:extLst>
                <a:ext uri="{FF2B5EF4-FFF2-40B4-BE49-F238E27FC236}">
                  <a16:creationId xmlns:a16="http://schemas.microsoft.com/office/drawing/2014/main" xmlns="" id="{98D62319-9D7A-411E-8F64-46D8372E1AA8}"/>
                </a:ext>
              </a:extLst>
            </p:cNvPr>
            <p:cNvSpPr txBox="1"/>
            <p:nvPr/>
          </p:nvSpPr>
          <p:spPr>
            <a:xfrm>
              <a:off x="1256990" y="3527999"/>
              <a:ext cx="1671845" cy="1426031"/>
            </a:xfrm>
            <a:prstGeom prst="rect">
              <a:avLst/>
            </a:prstGeom>
            <a:noFill/>
          </p:spPr>
          <p:txBody>
            <a:bodyPr wrap="square" rtlCol="0">
              <a:spAutoFit/>
            </a:bodyPr>
            <a:lstStyle/>
            <a:p>
              <a:pPr marL="0" marR="0" algn="ctr">
                <a:lnSpc>
                  <a:spcPts val="2600"/>
                </a:lnSpc>
                <a:spcBef>
                  <a:spcPts val="0"/>
                </a:spcBef>
                <a:spcAft>
                  <a:spcPts val="0"/>
                </a:spcAft>
              </a:pPr>
              <a:r>
                <a:rPr lang="vi-VN" sz="2400" b="1" dirty="0">
                  <a:latin typeface="Arial "/>
                  <a:ea typeface="Calibri" panose="020F0502020204030204" pitchFamily="34" charset="0"/>
                  <a:cs typeface="Times New Roman" panose="02020603050405020304" pitchFamily="18" charset="0"/>
                </a:rPr>
                <a:t>Sản xuất cơ khí, động cơ hơi nước</a:t>
              </a:r>
              <a:endParaRPr lang="en-US" sz="2400" b="1" dirty="0">
                <a:effectLst/>
                <a:latin typeface="Arial "/>
                <a:ea typeface="Calibri" panose="020F0502020204030204" pitchFamily="34" charset="0"/>
                <a:cs typeface="Times New Roman" panose="02020603050405020304" pitchFamily="18" charset="0"/>
              </a:endParaRPr>
            </a:p>
          </p:txBody>
        </p:sp>
      </p:grpSp>
      <p:grpSp>
        <p:nvGrpSpPr>
          <p:cNvPr id="4" name="Group 3">
            <a:extLst>
              <a:ext uri="{FF2B5EF4-FFF2-40B4-BE49-F238E27FC236}">
                <a16:creationId xmlns:a16="http://schemas.microsoft.com/office/drawing/2014/main" xmlns="" id="{ECE3D3A3-4BAA-4808-A4BB-F596B75B03DD}"/>
              </a:ext>
            </a:extLst>
          </p:cNvPr>
          <p:cNvGrpSpPr/>
          <p:nvPr/>
        </p:nvGrpSpPr>
        <p:grpSpPr>
          <a:xfrm>
            <a:off x="3619322" y="2223614"/>
            <a:ext cx="1832756" cy="2913311"/>
            <a:chOff x="3619322" y="2223614"/>
            <a:chExt cx="1832756" cy="2913311"/>
          </a:xfrm>
        </p:grpSpPr>
        <p:sp>
          <p:nvSpPr>
            <p:cNvPr id="45" name="Rectangle 44">
              <a:extLst>
                <a:ext uri="{FF2B5EF4-FFF2-40B4-BE49-F238E27FC236}">
                  <a16:creationId xmlns:a16="http://schemas.microsoft.com/office/drawing/2014/main" xmlns="" id="{DE12A4C7-7E4F-4A97-9891-6E69F146CAF8}"/>
                </a:ext>
              </a:extLst>
            </p:cNvPr>
            <p:cNvSpPr/>
            <p:nvPr/>
          </p:nvSpPr>
          <p:spPr>
            <a:xfrm>
              <a:off x="3670938" y="2223614"/>
              <a:ext cx="1781140" cy="291331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xmlns="" id="{808F1760-1CA3-43D3-84E5-AECADB292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467" y="2236653"/>
              <a:ext cx="1374836" cy="914003"/>
            </a:xfrm>
            <a:prstGeom prst="rect">
              <a:avLst/>
            </a:prstGeom>
          </p:spPr>
        </p:pic>
        <p:sp>
          <p:nvSpPr>
            <p:cNvPr id="49" name="TextBox 48">
              <a:extLst>
                <a:ext uri="{FF2B5EF4-FFF2-40B4-BE49-F238E27FC236}">
                  <a16:creationId xmlns:a16="http://schemas.microsoft.com/office/drawing/2014/main" xmlns="" id="{5D7AA30D-FFF3-4204-92DF-1F0D23EC8812}"/>
                </a:ext>
              </a:extLst>
            </p:cNvPr>
            <p:cNvSpPr txBox="1"/>
            <p:nvPr/>
          </p:nvSpPr>
          <p:spPr>
            <a:xfrm>
              <a:off x="3619322" y="3187367"/>
              <a:ext cx="1826629" cy="1759456"/>
            </a:xfrm>
            <a:prstGeom prst="rect">
              <a:avLst/>
            </a:prstGeom>
            <a:noFill/>
          </p:spPr>
          <p:txBody>
            <a:bodyPr wrap="square" rtlCol="0">
              <a:spAutoFit/>
            </a:bodyPr>
            <a:lstStyle/>
            <a:p>
              <a:pPr marL="0" marR="0" algn="ctr">
                <a:lnSpc>
                  <a:spcPts val="2600"/>
                </a:lnSpc>
                <a:spcBef>
                  <a:spcPts val="0"/>
                </a:spcBef>
                <a:spcAft>
                  <a:spcPts val="0"/>
                </a:spcAft>
              </a:pPr>
              <a:r>
                <a:rPr lang="vi-VN" sz="2400" b="1" dirty="0">
                  <a:latin typeface="Arial "/>
                  <a:ea typeface="Calibri" panose="020F0502020204030204" pitchFamily="34" charset="0"/>
                  <a:cs typeface="Times New Roman" panose="02020603050405020304" pitchFamily="18" charset="0"/>
                </a:rPr>
                <a:t>Sản xuất dây chuyền, năng lượng điện</a:t>
              </a:r>
              <a:endParaRPr lang="en-US" sz="2400" b="1" dirty="0">
                <a:effectLst/>
                <a:latin typeface="Arial "/>
                <a:ea typeface="Calibri" panose="020F0502020204030204" pitchFamily="34" charset="0"/>
                <a:cs typeface="Times New Roman" panose="02020603050405020304" pitchFamily="18" charset="0"/>
              </a:endParaRPr>
            </a:p>
          </p:txBody>
        </p:sp>
      </p:grpSp>
      <p:grpSp>
        <p:nvGrpSpPr>
          <p:cNvPr id="6" name="Group 5">
            <a:extLst>
              <a:ext uri="{FF2B5EF4-FFF2-40B4-BE49-F238E27FC236}">
                <a16:creationId xmlns:a16="http://schemas.microsoft.com/office/drawing/2014/main" xmlns="" id="{7150EC12-5AA0-4198-B1D1-AFA6F08C165F}"/>
              </a:ext>
            </a:extLst>
          </p:cNvPr>
          <p:cNvGrpSpPr/>
          <p:nvPr/>
        </p:nvGrpSpPr>
        <p:grpSpPr>
          <a:xfrm>
            <a:off x="6142564" y="1799152"/>
            <a:ext cx="1781140" cy="3335711"/>
            <a:chOff x="6142564" y="1799152"/>
            <a:chExt cx="1781140" cy="3335711"/>
          </a:xfrm>
        </p:grpSpPr>
        <p:sp>
          <p:nvSpPr>
            <p:cNvPr id="46" name="Rectangle 45">
              <a:extLst>
                <a:ext uri="{FF2B5EF4-FFF2-40B4-BE49-F238E27FC236}">
                  <a16:creationId xmlns:a16="http://schemas.microsoft.com/office/drawing/2014/main" xmlns="" id="{44A05E93-B0AA-4177-BAD8-7C3B1C1C019B}"/>
                </a:ext>
              </a:extLst>
            </p:cNvPr>
            <p:cNvSpPr/>
            <p:nvPr/>
          </p:nvSpPr>
          <p:spPr>
            <a:xfrm>
              <a:off x="6142564" y="1799152"/>
              <a:ext cx="1781140" cy="333571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xmlns="" id="{D8CCBD59-44F9-4F66-9C7B-ABBD8CF79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2778" y="1873844"/>
              <a:ext cx="1374836" cy="929495"/>
            </a:xfrm>
            <a:prstGeom prst="rect">
              <a:avLst/>
            </a:prstGeom>
          </p:spPr>
        </p:pic>
        <p:sp>
          <p:nvSpPr>
            <p:cNvPr id="50" name="TextBox 49">
              <a:extLst>
                <a:ext uri="{FF2B5EF4-FFF2-40B4-BE49-F238E27FC236}">
                  <a16:creationId xmlns:a16="http://schemas.microsoft.com/office/drawing/2014/main" xmlns="" id="{80341CD6-6551-40C1-AC58-A7F7A9673E3F}"/>
                </a:ext>
              </a:extLst>
            </p:cNvPr>
            <p:cNvSpPr txBox="1"/>
            <p:nvPr/>
          </p:nvSpPr>
          <p:spPr>
            <a:xfrm>
              <a:off x="6273855" y="2830403"/>
              <a:ext cx="1495321" cy="1759456"/>
            </a:xfrm>
            <a:prstGeom prst="rect">
              <a:avLst/>
            </a:prstGeom>
            <a:noFill/>
          </p:spPr>
          <p:txBody>
            <a:bodyPr wrap="square" rtlCol="0">
              <a:spAutoFit/>
            </a:bodyPr>
            <a:lstStyle/>
            <a:p>
              <a:pPr marL="0" marR="0" algn="ctr">
                <a:lnSpc>
                  <a:spcPts val="2600"/>
                </a:lnSpc>
                <a:spcBef>
                  <a:spcPts val="0"/>
                </a:spcBef>
                <a:spcAft>
                  <a:spcPts val="0"/>
                </a:spcAft>
              </a:pPr>
              <a:r>
                <a:rPr lang="vi-VN" sz="2400" b="1" dirty="0">
                  <a:latin typeface="Arial "/>
                  <a:ea typeface="Calibri" panose="020F0502020204030204" pitchFamily="34" charset="0"/>
                  <a:cs typeface="Times New Roman" panose="02020603050405020304" pitchFamily="18" charset="0"/>
                </a:rPr>
                <a:t>Sản xuất tự động, sử dụng điện tử và CNTT</a:t>
              </a:r>
              <a:endParaRPr lang="en-US" sz="2400" b="1" dirty="0">
                <a:effectLst/>
                <a:latin typeface="Arial "/>
                <a:ea typeface="Calibri" panose="020F0502020204030204" pitchFamily="34"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xmlns="" id="{A66DF8A6-C629-4BAF-B193-6AB075CF8342}"/>
              </a:ext>
            </a:extLst>
          </p:cNvPr>
          <p:cNvGrpSpPr/>
          <p:nvPr/>
        </p:nvGrpSpPr>
        <p:grpSpPr>
          <a:xfrm>
            <a:off x="8513349" y="1381852"/>
            <a:ext cx="1781140" cy="3753010"/>
            <a:chOff x="8513349" y="1381852"/>
            <a:chExt cx="1781140" cy="3753010"/>
          </a:xfrm>
        </p:grpSpPr>
        <p:sp>
          <p:nvSpPr>
            <p:cNvPr id="47" name="Rectangle 46">
              <a:extLst>
                <a:ext uri="{FF2B5EF4-FFF2-40B4-BE49-F238E27FC236}">
                  <a16:creationId xmlns:a16="http://schemas.microsoft.com/office/drawing/2014/main" xmlns="" id="{696798CE-A1C7-4A46-8494-9CA05E71FFDA}"/>
                </a:ext>
              </a:extLst>
            </p:cNvPr>
            <p:cNvSpPr/>
            <p:nvPr/>
          </p:nvSpPr>
          <p:spPr>
            <a:xfrm>
              <a:off x="8513349" y="1454852"/>
              <a:ext cx="1781140" cy="368001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xmlns="" id="{FA143BC4-CCA1-4D3E-A7DB-4FC58DDEA8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3388" y="1381852"/>
              <a:ext cx="1443578" cy="1208343"/>
            </a:xfrm>
            <a:prstGeom prst="rect">
              <a:avLst/>
            </a:prstGeom>
          </p:spPr>
        </p:pic>
        <p:sp>
          <p:nvSpPr>
            <p:cNvPr id="51" name="TextBox 50">
              <a:extLst>
                <a:ext uri="{FF2B5EF4-FFF2-40B4-BE49-F238E27FC236}">
                  <a16:creationId xmlns:a16="http://schemas.microsoft.com/office/drawing/2014/main" xmlns="" id="{150A7BD2-4966-4DE2-A98E-5CC4781E476A}"/>
                </a:ext>
              </a:extLst>
            </p:cNvPr>
            <p:cNvSpPr txBox="1"/>
            <p:nvPr/>
          </p:nvSpPr>
          <p:spPr>
            <a:xfrm>
              <a:off x="8513349" y="2602967"/>
              <a:ext cx="1781138" cy="2426305"/>
            </a:xfrm>
            <a:prstGeom prst="rect">
              <a:avLst/>
            </a:prstGeom>
            <a:noFill/>
          </p:spPr>
          <p:txBody>
            <a:bodyPr wrap="square" rtlCol="0">
              <a:spAutoFit/>
            </a:bodyPr>
            <a:lstStyle/>
            <a:p>
              <a:pPr marL="0" marR="0" algn="ctr">
                <a:lnSpc>
                  <a:spcPts val="2600"/>
                </a:lnSpc>
                <a:spcBef>
                  <a:spcPts val="0"/>
                </a:spcBef>
                <a:spcAft>
                  <a:spcPts val="0"/>
                </a:spcAft>
              </a:pPr>
              <a:r>
                <a:rPr lang="vi-VN" sz="2400" b="1" dirty="0">
                  <a:latin typeface="Arial "/>
                  <a:ea typeface="Calibri" panose="020F0502020204030204" pitchFamily="34" charset="0"/>
                  <a:cs typeface="Times New Roman" panose="02020603050405020304" pitchFamily="18" charset="0"/>
                </a:rPr>
                <a:t>Tích hợp số hóa, kết nối, siêu kết nối và xử lý dữ liệu thông minh</a:t>
              </a:r>
              <a:endParaRPr lang="en-US" sz="2400" b="1" dirty="0">
                <a:effectLst/>
                <a:latin typeface="Arial "/>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89375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down)">
                                      <p:cBhvr>
                                        <p:cTn id="21" dur="500"/>
                                        <p:tgtEl>
                                          <p:spTgt spid="30"/>
                                        </p:tgtEl>
                                      </p:cBhvr>
                                    </p:animEffect>
                                  </p:childTnLst>
                                </p:cTn>
                              </p:par>
                              <p:par>
                                <p:cTn id="22" presetID="22" presetClass="entr" presetSubtype="4"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heel(1)">
                                      <p:cBhvr>
                                        <p:cTn id="43" dur="2000"/>
                                        <p:tgtEl>
                                          <p:spTgt spid="6"/>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heel(1)">
                                      <p:cBhvr>
                                        <p:cTn id="46" dur="2000"/>
                                        <p:tgtEl>
                                          <p:spTgt spid="10"/>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heel(1)">
                                      <p:cBhvr>
                                        <p:cTn id="49" dur="20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arn(inVertical)">
                                      <p:cBhvr>
                                        <p:cTn id="54" dur="500"/>
                                        <p:tgtEl>
                                          <p:spTgt spid="12"/>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barn(inVertical)">
                                      <p:cBhvr>
                                        <p:cTn id="6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 grpId="0" animBg="1"/>
      <p:bldP spid="9" grpId="0" animBg="1"/>
      <p:bldP spid="10" grpId="0" animBg="1"/>
      <p:bldP spid="11" grpId="0" animBg="1"/>
      <p:bldP spid="29" grpId="0" animBg="1"/>
      <p:bldP spid="30"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xmlns="" id="{94DD2830-F4D3-433E-B041-E389CF842530}"/>
              </a:ext>
            </a:extLst>
          </p:cNvPr>
          <p:cNvSpPr/>
          <p:nvPr/>
        </p:nvSpPr>
        <p:spPr>
          <a:xfrm rot="10800000" flipH="1">
            <a:off x="3096293" y="5121206"/>
            <a:ext cx="1155965" cy="648887"/>
          </a:xfrm>
          <a:custGeom>
            <a:avLst/>
            <a:gdLst>
              <a:gd name="connsiteX0" fmla="*/ 0 w 1348740"/>
              <a:gd name="connsiteY0" fmla="*/ 556260 h 556260"/>
              <a:gd name="connsiteX1" fmla="*/ 411480 w 1348740"/>
              <a:gd name="connsiteY1" fmla="*/ 0 h 556260"/>
              <a:gd name="connsiteX2" fmla="*/ 1348740 w 1348740"/>
              <a:gd name="connsiteY2" fmla="*/ 0 h 556260"/>
              <a:gd name="connsiteX3" fmla="*/ 1348740 w 1348740"/>
              <a:gd name="connsiteY3" fmla="*/ 0 h 556260"/>
              <a:gd name="connsiteX4" fmla="*/ 1341120 w 1348740"/>
              <a:gd name="connsiteY4" fmla="*/ 0 h 556260"/>
              <a:gd name="connsiteX5" fmla="*/ 1341120 w 1348740"/>
              <a:gd name="connsiteY5" fmla="*/ 0 h 55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8740" h="556260">
                <a:moveTo>
                  <a:pt x="0" y="556260"/>
                </a:moveTo>
                <a:lnTo>
                  <a:pt x="411480" y="0"/>
                </a:lnTo>
                <a:lnTo>
                  <a:pt x="1348740" y="0"/>
                </a:lnTo>
                <a:lnTo>
                  <a:pt x="1348740" y="0"/>
                </a:lnTo>
                <a:lnTo>
                  <a:pt x="1341120" y="0"/>
                </a:lnTo>
                <a:lnTo>
                  <a:pt x="1341120" y="0"/>
                </a:ln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4" name="Freeform: Shape 53">
            <a:extLst>
              <a:ext uri="{FF2B5EF4-FFF2-40B4-BE49-F238E27FC236}">
                <a16:creationId xmlns:a16="http://schemas.microsoft.com/office/drawing/2014/main" xmlns="" id="{EEC52652-2DFC-4DF7-A590-C1949DE6B8D1}"/>
              </a:ext>
            </a:extLst>
          </p:cNvPr>
          <p:cNvSpPr/>
          <p:nvPr/>
        </p:nvSpPr>
        <p:spPr>
          <a:xfrm>
            <a:off x="3201217" y="2551569"/>
            <a:ext cx="1067767" cy="845550"/>
          </a:xfrm>
          <a:custGeom>
            <a:avLst/>
            <a:gdLst>
              <a:gd name="connsiteX0" fmla="*/ 0 w 1348740"/>
              <a:gd name="connsiteY0" fmla="*/ 556260 h 556260"/>
              <a:gd name="connsiteX1" fmla="*/ 411480 w 1348740"/>
              <a:gd name="connsiteY1" fmla="*/ 0 h 556260"/>
              <a:gd name="connsiteX2" fmla="*/ 1348740 w 1348740"/>
              <a:gd name="connsiteY2" fmla="*/ 0 h 556260"/>
              <a:gd name="connsiteX3" fmla="*/ 1348740 w 1348740"/>
              <a:gd name="connsiteY3" fmla="*/ 0 h 556260"/>
              <a:gd name="connsiteX4" fmla="*/ 1341120 w 1348740"/>
              <a:gd name="connsiteY4" fmla="*/ 0 h 556260"/>
              <a:gd name="connsiteX5" fmla="*/ 1341120 w 1348740"/>
              <a:gd name="connsiteY5" fmla="*/ 0 h 55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8740" h="556260">
                <a:moveTo>
                  <a:pt x="0" y="556260"/>
                </a:moveTo>
                <a:lnTo>
                  <a:pt x="411480" y="0"/>
                </a:lnTo>
                <a:lnTo>
                  <a:pt x="1348740" y="0"/>
                </a:lnTo>
                <a:lnTo>
                  <a:pt x="1348740" y="0"/>
                </a:lnTo>
                <a:lnTo>
                  <a:pt x="1341120" y="0"/>
                </a:lnTo>
                <a:lnTo>
                  <a:pt x="1341120" y="0"/>
                </a:lnTo>
              </a:path>
            </a:pathLst>
          </a:cu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xmlns="" id="{6DE3E78C-B537-4CC3-8A2A-025452FC5C84}"/>
              </a:ext>
            </a:extLst>
          </p:cNvPr>
          <p:cNvCxnSpPr>
            <a:cxnSpLocks/>
          </p:cNvCxnSpPr>
          <p:nvPr/>
        </p:nvCxnSpPr>
        <p:spPr>
          <a:xfrm>
            <a:off x="3284561" y="4190380"/>
            <a:ext cx="937415" cy="0"/>
          </a:xfrm>
          <a:prstGeom prst="line">
            <a:avLst/>
          </a:prstGeom>
          <a:ln w="19050"/>
        </p:spPr>
        <p:style>
          <a:lnRef idx="1">
            <a:schemeClr val="dk1"/>
          </a:lnRef>
          <a:fillRef idx="0">
            <a:schemeClr val="dk1"/>
          </a:fillRef>
          <a:effectRef idx="0">
            <a:schemeClr val="dk1"/>
          </a:effectRef>
          <a:fontRef idx="minor">
            <a:schemeClr val="tx1"/>
          </a:fontRef>
        </p:style>
      </p:cxnSp>
      <p:sp>
        <p:nvSpPr>
          <p:cNvPr id="56" name="Oval 55">
            <a:extLst>
              <a:ext uri="{FF2B5EF4-FFF2-40B4-BE49-F238E27FC236}">
                <a16:creationId xmlns:a16="http://schemas.microsoft.com/office/drawing/2014/main" xmlns="" id="{A75BBA06-6864-4C08-8141-9FB31EDB5B4C}"/>
              </a:ext>
            </a:extLst>
          </p:cNvPr>
          <p:cNvSpPr/>
          <p:nvPr/>
        </p:nvSpPr>
        <p:spPr>
          <a:xfrm>
            <a:off x="694256" y="3054285"/>
            <a:ext cx="2066925" cy="2066925"/>
          </a:xfrm>
          <a:prstGeom prst="ellipse">
            <a:avLst/>
          </a:prstGeom>
          <a:solidFill>
            <a:srgbClr val="66FF99"/>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Arc 56">
            <a:extLst>
              <a:ext uri="{FF2B5EF4-FFF2-40B4-BE49-F238E27FC236}">
                <a16:creationId xmlns:a16="http://schemas.microsoft.com/office/drawing/2014/main" xmlns="" id="{7DAE6650-7D4A-4B48-832A-67843C50FAD6}"/>
              </a:ext>
            </a:extLst>
          </p:cNvPr>
          <p:cNvSpPr/>
          <p:nvPr/>
        </p:nvSpPr>
        <p:spPr>
          <a:xfrm rot="7596719">
            <a:off x="137043" y="2525647"/>
            <a:ext cx="3181350" cy="3200400"/>
          </a:xfrm>
          <a:prstGeom prst="arc">
            <a:avLst>
              <a:gd name="adj1" fmla="val 16200000"/>
              <a:gd name="adj2" fmla="val 12370908"/>
            </a:avLst>
          </a:prstGeom>
          <a:ln w="19050">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xmlns="" id="{F48754A7-E006-49E6-8078-8C17D147718E}"/>
              </a:ext>
            </a:extLst>
          </p:cNvPr>
          <p:cNvSpPr/>
          <p:nvPr/>
        </p:nvSpPr>
        <p:spPr>
          <a:xfrm rot="11423521">
            <a:off x="136567" y="2492310"/>
            <a:ext cx="3181350" cy="3200400"/>
          </a:xfrm>
          <a:prstGeom prst="arc">
            <a:avLst>
              <a:gd name="adj1" fmla="val 8545600"/>
              <a:gd name="adj2" fmla="val 12370908"/>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9" name="Oval 58">
            <a:extLst>
              <a:ext uri="{FF2B5EF4-FFF2-40B4-BE49-F238E27FC236}">
                <a16:creationId xmlns:a16="http://schemas.microsoft.com/office/drawing/2014/main" xmlns="" id="{CE543917-AE9B-43C8-8A7A-102B35CDEC9D}"/>
              </a:ext>
            </a:extLst>
          </p:cNvPr>
          <p:cNvSpPr/>
          <p:nvPr/>
        </p:nvSpPr>
        <p:spPr>
          <a:xfrm>
            <a:off x="3035122" y="3245501"/>
            <a:ext cx="226220" cy="226220"/>
          </a:xfrm>
          <a:prstGeom prst="ellipse">
            <a:avLst/>
          </a:prstGeom>
          <a:solidFill>
            <a:srgbClr val="FF0000"/>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xmlns="" id="{5168E267-1953-47D3-8E53-EE39A88BC09A}"/>
              </a:ext>
            </a:extLst>
          </p:cNvPr>
          <p:cNvSpPr/>
          <p:nvPr/>
        </p:nvSpPr>
        <p:spPr>
          <a:xfrm>
            <a:off x="2914392" y="4917850"/>
            <a:ext cx="226220" cy="226220"/>
          </a:xfrm>
          <a:prstGeom prst="ellipse">
            <a:avLst/>
          </a:prstGeom>
          <a:solidFill>
            <a:srgbClr val="0070C0"/>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xmlns="" id="{E077776E-DE41-4D7E-ADA1-BC8A51C18BEC}"/>
              </a:ext>
            </a:extLst>
          </p:cNvPr>
          <p:cNvSpPr/>
          <p:nvPr/>
        </p:nvSpPr>
        <p:spPr>
          <a:xfrm>
            <a:off x="3201216" y="4077270"/>
            <a:ext cx="226220" cy="226220"/>
          </a:xfrm>
          <a:prstGeom prst="ellipse">
            <a:avLst/>
          </a:prstGeom>
          <a:solidFill>
            <a:schemeClr val="accent2"/>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xmlns="" id="{E4A9B246-E38B-489D-B66E-98A206FA8C9F}"/>
              </a:ext>
            </a:extLst>
          </p:cNvPr>
          <p:cNvSpPr/>
          <p:nvPr/>
        </p:nvSpPr>
        <p:spPr>
          <a:xfrm>
            <a:off x="4268986" y="1900375"/>
            <a:ext cx="7694414" cy="1345126"/>
          </a:xfrm>
          <a:prstGeom prst="roundRect">
            <a:avLst>
              <a:gd name="adj" fmla="val 5000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Rounded Corners 62">
            <a:extLst>
              <a:ext uri="{FF2B5EF4-FFF2-40B4-BE49-F238E27FC236}">
                <a16:creationId xmlns:a16="http://schemas.microsoft.com/office/drawing/2014/main" xmlns="" id="{31E2E8F1-1C64-4CCE-8C64-55636E1864ED}"/>
              </a:ext>
            </a:extLst>
          </p:cNvPr>
          <p:cNvSpPr/>
          <p:nvPr/>
        </p:nvSpPr>
        <p:spPr>
          <a:xfrm>
            <a:off x="4268984" y="3626944"/>
            <a:ext cx="7694414" cy="1290906"/>
          </a:xfrm>
          <a:prstGeom prst="roundRect">
            <a:avLst>
              <a:gd name="adj" fmla="val 5000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Rounded Corners 63">
            <a:extLst>
              <a:ext uri="{FF2B5EF4-FFF2-40B4-BE49-F238E27FC236}">
                <a16:creationId xmlns:a16="http://schemas.microsoft.com/office/drawing/2014/main" xmlns="" id="{07FC1038-2732-49B4-A977-CAE64877BDE3}"/>
              </a:ext>
            </a:extLst>
          </p:cNvPr>
          <p:cNvSpPr/>
          <p:nvPr/>
        </p:nvSpPr>
        <p:spPr>
          <a:xfrm>
            <a:off x="4268985" y="5272825"/>
            <a:ext cx="7694413" cy="1099814"/>
          </a:xfrm>
          <a:prstGeom prst="roundRect">
            <a:avLst>
              <a:gd name="adj" fmla="val 50000"/>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xmlns="" id="{275D350B-2E4A-4B00-9A5F-8190C908CE27}"/>
              </a:ext>
            </a:extLst>
          </p:cNvPr>
          <p:cNvSpPr/>
          <p:nvPr/>
        </p:nvSpPr>
        <p:spPr>
          <a:xfrm>
            <a:off x="4347674" y="3938029"/>
            <a:ext cx="628649" cy="6286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Graphic 66" descr="Social network">
            <a:extLst>
              <a:ext uri="{FF2B5EF4-FFF2-40B4-BE49-F238E27FC236}">
                <a16:creationId xmlns:a16="http://schemas.microsoft.com/office/drawing/2014/main" xmlns="" id="{99954C4A-B149-4B23-9BC2-CB8D194B152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90217" y="3951500"/>
            <a:ext cx="556261" cy="556261"/>
          </a:xfrm>
          <a:prstGeom prst="rect">
            <a:avLst/>
          </a:prstGeom>
        </p:spPr>
      </p:pic>
      <p:grpSp>
        <p:nvGrpSpPr>
          <p:cNvPr id="68" name="Group 67">
            <a:extLst>
              <a:ext uri="{FF2B5EF4-FFF2-40B4-BE49-F238E27FC236}">
                <a16:creationId xmlns:a16="http://schemas.microsoft.com/office/drawing/2014/main" xmlns="" id="{601F481D-5C14-4C77-9DA5-0DFB809067DF}"/>
              </a:ext>
            </a:extLst>
          </p:cNvPr>
          <p:cNvGrpSpPr/>
          <p:nvPr/>
        </p:nvGrpSpPr>
        <p:grpSpPr>
          <a:xfrm>
            <a:off x="4347675" y="2255350"/>
            <a:ext cx="628649" cy="628649"/>
            <a:chOff x="4718568" y="1460436"/>
            <a:chExt cx="628649" cy="628649"/>
          </a:xfrm>
        </p:grpSpPr>
        <p:sp>
          <p:nvSpPr>
            <p:cNvPr id="69" name="Oval 68">
              <a:extLst>
                <a:ext uri="{FF2B5EF4-FFF2-40B4-BE49-F238E27FC236}">
                  <a16:creationId xmlns:a16="http://schemas.microsoft.com/office/drawing/2014/main" xmlns="" id="{699900F0-3E85-48D1-B1E2-0B3F06EDA366}"/>
                </a:ext>
              </a:extLst>
            </p:cNvPr>
            <p:cNvSpPr/>
            <p:nvPr/>
          </p:nvSpPr>
          <p:spPr>
            <a:xfrm>
              <a:off x="4718568" y="1460436"/>
              <a:ext cx="628649" cy="6286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descr="Business Growth">
              <a:extLst>
                <a:ext uri="{FF2B5EF4-FFF2-40B4-BE49-F238E27FC236}">
                  <a16:creationId xmlns:a16="http://schemas.microsoft.com/office/drawing/2014/main" xmlns="" id="{E0198028-441A-4258-976C-6113338E22D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794959" y="1527586"/>
              <a:ext cx="496729" cy="496729"/>
            </a:xfrm>
            <a:prstGeom prst="rect">
              <a:avLst/>
            </a:prstGeom>
          </p:spPr>
        </p:pic>
      </p:grpSp>
      <p:grpSp>
        <p:nvGrpSpPr>
          <p:cNvPr id="71" name="Group 70">
            <a:extLst>
              <a:ext uri="{FF2B5EF4-FFF2-40B4-BE49-F238E27FC236}">
                <a16:creationId xmlns:a16="http://schemas.microsoft.com/office/drawing/2014/main" xmlns="" id="{C91752DC-EF2B-4AAB-AA2E-0DD801E45B62}"/>
              </a:ext>
            </a:extLst>
          </p:cNvPr>
          <p:cNvGrpSpPr/>
          <p:nvPr/>
        </p:nvGrpSpPr>
        <p:grpSpPr>
          <a:xfrm>
            <a:off x="4347867" y="5523430"/>
            <a:ext cx="628649" cy="628649"/>
            <a:chOff x="4718566" y="4445094"/>
            <a:chExt cx="628649" cy="628649"/>
          </a:xfrm>
        </p:grpSpPr>
        <p:sp>
          <p:nvSpPr>
            <p:cNvPr id="72" name="Oval 71">
              <a:extLst>
                <a:ext uri="{FF2B5EF4-FFF2-40B4-BE49-F238E27FC236}">
                  <a16:creationId xmlns:a16="http://schemas.microsoft.com/office/drawing/2014/main" xmlns="" id="{74FD36F8-A372-4888-8C7B-822F90AE0B31}"/>
                </a:ext>
              </a:extLst>
            </p:cNvPr>
            <p:cNvSpPr/>
            <p:nvPr/>
          </p:nvSpPr>
          <p:spPr>
            <a:xfrm>
              <a:off x="4718566" y="4445094"/>
              <a:ext cx="628649" cy="62864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descr="Cheers">
              <a:extLst>
                <a:ext uri="{FF2B5EF4-FFF2-40B4-BE49-F238E27FC236}">
                  <a16:creationId xmlns:a16="http://schemas.microsoft.com/office/drawing/2014/main" xmlns="" id="{79A4B3A9-880A-428F-9633-B4C6E0A24F4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764285" y="4497111"/>
              <a:ext cx="517958" cy="517958"/>
            </a:xfrm>
            <a:prstGeom prst="rect">
              <a:avLst/>
            </a:prstGeom>
          </p:spPr>
        </p:pic>
      </p:grpSp>
      <p:sp>
        <p:nvSpPr>
          <p:cNvPr id="74" name="TextBox 73">
            <a:extLst>
              <a:ext uri="{FF2B5EF4-FFF2-40B4-BE49-F238E27FC236}">
                <a16:creationId xmlns:a16="http://schemas.microsoft.com/office/drawing/2014/main" xmlns="" id="{DC193A23-46A5-4847-B3AA-661DFF2542DF}"/>
              </a:ext>
            </a:extLst>
          </p:cNvPr>
          <p:cNvSpPr txBox="1"/>
          <p:nvPr/>
        </p:nvSpPr>
        <p:spPr>
          <a:xfrm>
            <a:off x="4976278" y="1948530"/>
            <a:ext cx="6646771" cy="1323439"/>
          </a:xfrm>
          <a:prstGeom prst="rect">
            <a:avLst/>
          </a:prstGeom>
          <a:noFill/>
        </p:spPr>
        <p:txBody>
          <a:bodyPr wrap="square" rtlCol="0">
            <a:spAutoFit/>
          </a:bodyPr>
          <a:lstStyle/>
          <a:p>
            <a:pPr marL="0" marR="0" algn="just">
              <a:lnSpc>
                <a:spcPts val="2400"/>
              </a:lnSpc>
              <a:spcBef>
                <a:spcPts val="0"/>
              </a:spcBef>
              <a:spcAft>
                <a:spcPts val="0"/>
              </a:spcAft>
            </a:pPr>
            <a:r>
              <a:rPr lang="vi-VN" sz="2000" b="1" dirty="0">
                <a:effectLst/>
                <a:latin typeface="Arial "/>
                <a:ea typeface="Calibri" panose="020F0502020204030204" pitchFamily="34" charset="0"/>
                <a:cs typeface="Times New Roman" panose="02020603050405020304" pitchFamily="18" charset="0"/>
              </a:rPr>
              <a:t>1. </a:t>
            </a:r>
            <a:r>
              <a:rPr lang="en-US" sz="2000" b="1" dirty="0">
                <a:effectLst/>
                <a:latin typeface="Arial "/>
                <a:ea typeface="Calibri" panose="020F0502020204030204" pitchFamily="34" charset="0"/>
                <a:cs typeface="Times New Roman" panose="02020603050405020304" pitchFamily="18" charset="0"/>
              </a:rPr>
              <a:t>NHIỆM VỤ CHUYỂN ĐỔI SỐ ĐƯỢC ĐỀ CẬP TRONG CÁC VĂN KIỆN </a:t>
            </a:r>
            <a:r>
              <a:rPr lang="vi-VN" sz="2000" b="1" dirty="0">
                <a:effectLst/>
                <a:latin typeface="Arial "/>
                <a:ea typeface="Calibri" panose="020F0502020204030204" pitchFamily="34" charset="0"/>
                <a:cs typeface="Times New Roman" panose="02020603050405020304" pitchFamily="18" charset="0"/>
              </a:rPr>
              <a:t> </a:t>
            </a:r>
            <a:r>
              <a:rPr lang="en-US" sz="2000" b="1" dirty="0">
                <a:effectLst/>
                <a:latin typeface="Arial "/>
                <a:ea typeface="Calibri" panose="020F0502020204030204" pitchFamily="34" charset="0"/>
                <a:cs typeface="Times New Roman" panose="02020603050405020304" pitchFamily="18" charset="0"/>
              </a:rPr>
              <a:t>ĐẠI HỘI XIII CỦA ĐẢNG VÀ NGHỊ QUYẾT ĐẠI HỘI ĐẢNG BỘ CÁC CẤP, </a:t>
            </a:r>
            <a:r>
              <a:rPr lang="vi-VN" sz="2000" b="1" dirty="0">
                <a:effectLst/>
                <a:latin typeface="Arial "/>
                <a:ea typeface="Calibri" panose="020F0502020204030204" pitchFamily="34" charset="0"/>
                <a:cs typeface="Times New Roman" panose="02020603050405020304" pitchFamily="18" charset="0"/>
              </a:rPr>
              <a:t>         </a:t>
            </a:r>
            <a:r>
              <a:rPr lang="en-US" sz="2000" b="1" dirty="0">
                <a:effectLst/>
                <a:latin typeface="Arial "/>
                <a:ea typeface="Calibri" panose="020F0502020204030204" pitchFamily="34" charset="0"/>
                <a:cs typeface="Times New Roman" panose="02020603050405020304" pitchFamily="18" charset="0"/>
              </a:rPr>
              <a:t>NHIỆM KỲ 2020 – 2025</a:t>
            </a:r>
          </a:p>
        </p:txBody>
      </p:sp>
      <p:sp>
        <p:nvSpPr>
          <p:cNvPr id="75" name="TextBox 74">
            <a:extLst>
              <a:ext uri="{FF2B5EF4-FFF2-40B4-BE49-F238E27FC236}">
                <a16:creationId xmlns:a16="http://schemas.microsoft.com/office/drawing/2014/main" xmlns="" id="{D4EB1863-0523-49F6-8656-478C87C046D4}"/>
              </a:ext>
            </a:extLst>
          </p:cNvPr>
          <p:cNvSpPr txBox="1"/>
          <p:nvPr/>
        </p:nvSpPr>
        <p:spPr>
          <a:xfrm>
            <a:off x="4975889" y="3929885"/>
            <a:ext cx="6595623" cy="707886"/>
          </a:xfrm>
          <a:prstGeom prst="rect">
            <a:avLst/>
          </a:prstGeom>
          <a:noFill/>
        </p:spPr>
        <p:txBody>
          <a:bodyPr wrap="square" rtlCol="0">
            <a:spAutoFit/>
          </a:bodyPr>
          <a:lstStyle/>
          <a:p>
            <a:pPr marL="0" marR="0" algn="just">
              <a:lnSpc>
                <a:spcPts val="2400"/>
              </a:lnSpc>
              <a:spcBef>
                <a:spcPts val="0"/>
              </a:spcBef>
              <a:spcAft>
                <a:spcPts val="0"/>
              </a:spcAft>
            </a:pPr>
            <a:r>
              <a:rPr lang="vi-VN" sz="2000" b="1" dirty="0">
                <a:effectLst/>
                <a:latin typeface="Arial "/>
                <a:ea typeface="Calibri" panose="020F0502020204030204" pitchFamily="34" charset="0"/>
                <a:cs typeface="Times New Roman" panose="02020603050405020304" pitchFamily="18" charset="0"/>
              </a:rPr>
              <a:t>2. KẾT QUẢ BƯỚC ĐẦU THỰC HIỆN CHUYỂN ĐỔI SỐ TẠI TỈNH QUẢNG TRỊ</a:t>
            </a:r>
            <a:endParaRPr lang="en-US" sz="2000" b="1" dirty="0">
              <a:effectLst/>
              <a:latin typeface="Arial "/>
              <a:ea typeface="Calibri" panose="020F0502020204030204" pitchFamily="34" charset="0"/>
              <a:cs typeface="Times New Roman" panose="02020603050405020304" pitchFamily="18" charset="0"/>
            </a:endParaRPr>
          </a:p>
        </p:txBody>
      </p:sp>
      <p:sp>
        <p:nvSpPr>
          <p:cNvPr id="76" name="TextBox 75">
            <a:extLst>
              <a:ext uri="{FF2B5EF4-FFF2-40B4-BE49-F238E27FC236}">
                <a16:creationId xmlns:a16="http://schemas.microsoft.com/office/drawing/2014/main" xmlns="" id="{21D91F42-7295-41E1-ABEA-6D195B7CBEBD}"/>
              </a:ext>
            </a:extLst>
          </p:cNvPr>
          <p:cNvSpPr txBox="1"/>
          <p:nvPr/>
        </p:nvSpPr>
        <p:spPr>
          <a:xfrm>
            <a:off x="5027426" y="5464520"/>
            <a:ext cx="6595623" cy="707886"/>
          </a:xfrm>
          <a:prstGeom prst="rect">
            <a:avLst/>
          </a:prstGeom>
          <a:noFill/>
        </p:spPr>
        <p:txBody>
          <a:bodyPr wrap="square" rtlCol="0">
            <a:spAutoFit/>
          </a:bodyPr>
          <a:lstStyle/>
          <a:p>
            <a:pPr marL="0" marR="0" algn="just">
              <a:lnSpc>
                <a:spcPts val="2400"/>
              </a:lnSpc>
              <a:spcBef>
                <a:spcPts val="0"/>
              </a:spcBef>
              <a:spcAft>
                <a:spcPts val="0"/>
              </a:spcAft>
            </a:pPr>
            <a:r>
              <a:rPr lang="vi-VN" sz="2000" b="1" dirty="0">
                <a:effectLst/>
                <a:latin typeface="Arial "/>
                <a:ea typeface="Calibri" panose="020F0502020204030204" pitchFamily="34" charset="0"/>
                <a:cs typeface="Times New Roman" panose="02020603050405020304" pitchFamily="18" charset="0"/>
              </a:rPr>
              <a:t>3. NHIỆM VỤ, GIẢI PHÁP THỰC HIỆN CHUYỂN         ĐỔI SỐ</a:t>
            </a:r>
            <a:endParaRPr lang="en-US" sz="2000" b="1" dirty="0">
              <a:effectLst/>
              <a:latin typeface="Arial "/>
              <a:ea typeface="Calibri" panose="020F0502020204030204"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xmlns="" id="{D16862BB-33ED-4900-92D4-D2B855006945}"/>
              </a:ext>
            </a:extLst>
          </p:cNvPr>
          <p:cNvSpPr txBox="1"/>
          <p:nvPr/>
        </p:nvSpPr>
        <p:spPr>
          <a:xfrm>
            <a:off x="833376" y="3269710"/>
            <a:ext cx="1789613" cy="2177519"/>
          </a:xfrm>
          <a:prstGeom prst="rect">
            <a:avLst/>
          </a:prstGeom>
          <a:noFill/>
        </p:spPr>
        <p:txBody>
          <a:bodyPr wrap="square" rtlCol="0">
            <a:spAutoFit/>
          </a:bodyPr>
          <a:lstStyle/>
          <a:p>
            <a:pPr algn="ctr">
              <a:lnSpc>
                <a:spcPts val="2700"/>
              </a:lnSpc>
              <a:spcBef>
                <a:spcPts val="600"/>
              </a:spcBef>
              <a:spcAft>
                <a:spcPts val="600"/>
              </a:spcAft>
            </a:pPr>
            <a:r>
              <a:rPr lang="vi-VN" b="1" dirty="0">
                <a:solidFill>
                  <a:schemeClr val="bg1"/>
                </a:solidFill>
                <a:effectLst>
                  <a:outerShdw blurRad="38100" dist="38100" dir="2700000" algn="tl">
                    <a:srgbClr val="000000">
                      <a:alpha val="43137"/>
                    </a:srgbClr>
                  </a:outerShdw>
                </a:effectLst>
              </a:rPr>
              <a:t>THỰC HIỆN CHUYỂN ĐỔI SỐ TRONG NHIỆM KỲ MỚI</a:t>
            </a:r>
            <a:endParaRPr lang="en-US" b="1" dirty="0">
              <a:solidFill>
                <a:schemeClr val="bg1"/>
              </a:solidFill>
              <a:effectLst>
                <a:outerShdw blurRad="38100" dist="38100" dir="2700000" algn="tl">
                  <a:srgbClr val="000000">
                    <a:alpha val="43137"/>
                  </a:srgbClr>
                </a:outerShdw>
              </a:effectLst>
            </a:endParaRPr>
          </a:p>
          <a:p>
            <a:pPr algn="ctr"/>
            <a:endParaRPr lang="en-US" dirty="0"/>
          </a:p>
        </p:txBody>
      </p:sp>
      <p:sp>
        <p:nvSpPr>
          <p:cNvPr id="29" name="TextBox 28">
            <a:extLst>
              <a:ext uri="{FF2B5EF4-FFF2-40B4-BE49-F238E27FC236}">
                <a16:creationId xmlns:a16="http://schemas.microsoft.com/office/drawing/2014/main" xmlns="" id="{7C706275-02F9-46BC-9292-267BD2CC0FDA}"/>
              </a:ext>
            </a:extLst>
          </p:cNvPr>
          <p:cNvSpPr txBox="1"/>
          <p:nvPr/>
        </p:nvSpPr>
        <p:spPr>
          <a:xfrm>
            <a:off x="330200" y="958851"/>
            <a:ext cx="11518899" cy="1031051"/>
          </a:xfrm>
          <a:prstGeom prst="rect">
            <a:avLst/>
          </a:prstGeom>
          <a:noFill/>
        </p:spPr>
        <p:txBody>
          <a:bodyPr wrap="square" rtlCol="0">
            <a:spAutoFit/>
          </a:bodyPr>
          <a:lstStyle/>
          <a:p>
            <a:r>
              <a:rPr lang="vi-VN" sz="3200" b="1" dirty="0">
                <a:solidFill>
                  <a:srgbClr val="0066FF"/>
                </a:solidFill>
                <a:effectLst>
                  <a:outerShdw blurRad="38100" dist="38100" dir="2700000" algn="tl">
                    <a:srgbClr val="000000">
                      <a:alpha val="43137"/>
                    </a:srgbClr>
                  </a:outerShdw>
                </a:effectLst>
              </a:rPr>
              <a:t>II. THỰC HIỆN CHUYỂN ĐỔI SỐ TRONG NHIỆM KỲ MỚI</a:t>
            </a:r>
          </a:p>
          <a:p>
            <a:endParaRPr lang="en-US" sz="2900" b="1" dirty="0">
              <a:solidFill>
                <a:srgbClr val="0066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665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arn(inVertical)">
                                      <p:cBhvr>
                                        <p:cTn id="12" dur="500"/>
                                        <p:tgtEl>
                                          <p:spTgt spid="5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barn(inVertical)">
                                      <p:cBhvr>
                                        <p:cTn id="15" dur="500"/>
                                        <p:tgtEl>
                                          <p:spTgt spid="54"/>
                                        </p:tgtEl>
                                      </p:cBhvr>
                                    </p:animEffect>
                                  </p:childTnLst>
                                </p:cTn>
                              </p:par>
                              <p:par>
                                <p:cTn id="16" presetID="16" presetClass="entr" presetSubtype="21"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barn(inVertical)">
                                      <p:cBhvr>
                                        <p:cTn id="18" dur="500"/>
                                        <p:tgtEl>
                                          <p:spTgt spid="5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barn(inVertical)">
                                      <p:cBhvr>
                                        <p:cTn id="21" dur="500"/>
                                        <p:tgtEl>
                                          <p:spTgt spid="5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barn(inVertical)">
                                      <p:cBhvr>
                                        <p:cTn id="24" dur="500"/>
                                        <p:tgtEl>
                                          <p:spTgt spid="5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barn(inVertical)">
                                      <p:cBhvr>
                                        <p:cTn id="27" dur="500"/>
                                        <p:tgtEl>
                                          <p:spTgt spid="5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barn(inVertical)">
                                      <p:cBhvr>
                                        <p:cTn id="30" dur="500"/>
                                        <p:tgtEl>
                                          <p:spTgt spid="5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barn(inVertical)">
                                      <p:cBhvr>
                                        <p:cTn id="33" dur="500"/>
                                        <p:tgtEl>
                                          <p:spTgt spid="6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barn(inVertical)">
                                      <p:cBhvr>
                                        <p:cTn id="36" dur="500"/>
                                        <p:tgtEl>
                                          <p:spTgt spid="6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barn(inVertical)">
                                      <p:cBhvr>
                                        <p:cTn id="39" dur="500"/>
                                        <p:tgtEl>
                                          <p:spTgt spid="6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barn(inVertical)">
                                      <p:cBhvr>
                                        <p:cTn id="42" dur="500"/>
                                        <p:tgtEl>
                                          <p:spTgt spid="63"/>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barn(inVertical)">
                                      <p:cBhvr>
                                        <p:cTn id="45" dur="500"/>
                                        <p:tgtEl>
                                          <p:spTgt spid="64"/>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barn(inVertical)">
                                      <p:cBhvr>
                                        <p:cTn id="48" dur="500"/>
                                        <p:tgtEl>
                                          <p:spTgt spid="66"/>
                                        </p:tgtEl>
                                      </p:cBhvr>
                                    </p:animEffect>
                                  </p:childTnLst>
                                </p:cTn>
                              </p:par>
                              <p:par>
                                <p:cTn id="49" presetID="16" presetClass="entr" presetSubtype="21" fill="hold" nodeType="with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barn(inVertical)">
                                      <p:cBhvr>
                                        <p:cTn id="51" dur="500"/>
                                        <p:tgtEl>
                                          <p:spTgt spid="67"/>
                                        </p:tgtEl>
                                      </p:cBhvr>
                                    </p:animEffect>
                                  </p:childTnLst>
                                </p:cTn>
                              </p:par>
                              <p:par>
                                <p:cTn id="52" presetID="16" presetClass="entr" presetSubtype="21" fill="hold" nodeType="withEffect">
                                  <p:stCondLst>
                                    <p:cond delay="0"/>
                                  </p:stCondLst>
                                  <p:childTnLst>
                                    <p:set>
                                      <p:cBhvr>
                                        <p:cTn id="53" dur="1" fill="hold">
                                          <p:stCondLst>
                                            <p:cond delay="0"/>
                                          </p:stCondLst>
                                        </p:cTn>
                                        <p:tgtEl>
                                          <p:spTgt spid="68"/>
                                        </p:tgtEl>
                                        <p:attrNameLst>
                                          <p:attrName>style.visibility</p:attrName>
                                        </p:attrNameLst>
                                      </p:cBhvr>
                                      <p:to>
                                        <p:strVal val="visible"/>
                                      </p:to>
                                    </p:set>
                                    <p:animEffect transition="in" filter="barn(inVertical)">
                                      <p:cBhvr>
                                        <p:cTn id="54" dur="500"/>
                                        <p:tgtEl>
                                          <p:spTgt spid="68"/>
                                        </p:tgtEl>
                                      </p:cBhvr>
                                    </p:animEffect>
                                  </p:childTnLst>
                                </p:cTn>
                              </p:par>
                              <p:par>
                                <p:cTn id="55" presetID="16" presetClass="entr" presetSubtype="2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barn(inVertical)">
                                      <p:cBhvr>
                                        <p:cTn id="57" dur="500"/>
                                        <p:tgtEl>
                                          <p:spTgt spid="71"/>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barn(inVertical)">
                                      <p:cBhvr>
                                        <p:cTn id="60" dur="500"/>
                                        <p:tgtEl>
                                          <p:spTgt spid="74"/>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75"/>
                                        </p:tgtEl>
                                        <p:attrNameLst>
                                          <p:attrName>style.visibility</p:attrName>
                                        </p:attrNameLst>
                                      </p:cBhvr>
                                      <p:to>
                                        <p:strVal val="visible"/>
                                      </p:to>
                                    </p:set>
                                    <p:animEffect transition="in" filter="barn(inVertical)">
                                      <p:cBhvr>
                                        <p:cTn id="63" dur="500"/>
                                        <p:tgtEl>
                                          <p:spTgt spid="75"/>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76"/>
                                        </p:tgtEl>
                                        <p:attrNameLst>
                                          <p:attrName>style.visibility</p:attrName>
                                        </p:attrNameLst>
                                      </p:cBhvr>
                                      <p:to>
                                        <p:strVal val="visible"/>
                                      </p:to>
                                    </p:set>
                                    <p:animEffect transition="in" filter="barn(inVertical)">
                                      <p:cBhvr>
                                        <p:cTn id="66" dur="500"/>
                                        <p:tgtEl>
                                          <p:spTgt spid="76"/>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barn(inVertical)">
                                      <p:cBhvr>
                                        <p:cTn id="6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6" grpId="0" animBg="1"/>
      <p:bldP spid="74" grpId="0"/>
      <p:bldP spid="75" grpId="0"/>
      <p:bldP spid="76" grpId="0"/>
      <p:bldP spid="77"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1687DC01-897F-4DC4-A0BA-94FE805C8AB9}"/>
              </a:ext>
            </a:extLst>
          </p:cNvPr>
          <p:cNvSpPr txBox="1"/>
          <p:nvPr/>
        </p:nvSpPr>
        <p:spPr>
          <a:xfrm>
            <a:off x="627184" y="2508800"/>
            <a:ext cx="10937631" cy="2349810"/>
          </a:xfrm>
          <a:prstGeom prst="rect">
            <a:avLst/>
          </a:prstGeom>
          <a:noFill/>
        </p:spPr>
        <p:txBody>
          <a:bodyPr wrap="square" rtlCol="0">
            <a:spAutoFit/>
          </a:bodyPr>
          <a:lstStyle/>
          <a:p>
            <a:pPr marL="0" marR="0" algn="just">
              <a:lnSpc>
                <a:spcPts val="4500"/>
              </a:lnSpc>
              <a:spcBef>
                <a:spcPts val="1200"/>
              </a:spcBef>
              <a:spcAft>
                <a:spcPts val="1200"/>
              </a:spcAft>
            </a:pPr>
            <a:r>
              <a:rPr lang="vi-VN" sz="3200" b="1" dirty="0">
                <a:effectLst/>
                <a:latin typeface="Arial "/>
                <a:ea typeface="Calibri" panose="020F0502020204030204" pitchFamily="34" charset="0"/>
                <a:cs typeface="Times New Roman" panose="02020603050405020304" pitchFamily="18" charset="0"/>
              </a:rPr>
              <a:t>1. </a:t>
            </a:r>
            <a:r>
              <a:rPr lang="en-US" sz="3200" b="1" dirty="0">
                <a:effectLst/>
                <a:latin typeface="Arial "/>
                <a:ea typeface="Calibri" panose="020F0502020204030204" pitchFamily="34" charset="0"/>
                <a:cs typeface="Times New Roman" panose="02020603050405020304" pitchFamily="18" charset="0"/>
              </a:rPr>
              <a:t>NHIỆM VỤ CHUYỂN ĐỔI SỐ ĐƯỢC ĐỀ CẬP TRONG CÁC VĂN KIỆN</a:t>
            </a:r>
            <a:r>
              <a:rPr lang="vi-VN" sz="3200" b="1" dirty="0">
                <a:effectLst/>
                <a:latin typeface="Arial "/>
                <a:ea typeface="Calibri" panose="020F0502020204030204" pitchFamily="34" charset="0"/>
                <a:cs typeface="Times New Roman" panose="02020603050405020304" pitchFamily="18" charset="0"/>
              </a:rPr>
              <a:t> </a:t>
            </a:r>
            <a:r>
              <a:rPr lang="en-US" sz="3200" b="1" dirty="0">
                <a:effectLst/>
                <a:latin typeface="Arial "/>
                <a:ea typeface="Calibri" panose="020F0502020204030204" pitchFamily="34" charset="0"/>
                <a:cs typeface="Times New Roman" panose="02020603050405020304" pitchFamily="18" charset="0"/>
              </a:rPr>
              <a:t>ĐẠI HỘI XIII CỦA ĐẢNG VÀ </a:t>
            </a:r>
            <a:r>
              <a:rPr lang="vi-VN" sz="3200" b="1" dirty="0">
                <a:effectLst/>
                <a:latin typeface="Arial "/>
                <a:ea typeface="Calibri" panose="020F0502020204030204" pitchFamily="34" charset="0"/>
                <a:cs typeface="Times New Roman" panose="02020603050405020304" pitchFamily="18" charset="0"/>
              </a:rPr>
              <a:t>             </a:t>
            </a:r>
            <a:r>
              <a:rPr lang="en-US" sz="3200" b="1" dirty="0">
                <a:effectLst/>
                <a:latin typeface="Arial "/>
                <a:ea typeface="Calibri" panose="020F0502020204030204" pitchFamily="34" charset="0"/>
                <a:cs typeface="Times New Roman" panose="02020603050405020304" pitchFamily="18" charset="0"/>
              </a:rPr>
              <a:t>NGHỊ QUYẾT ĐẠI HỘI ĐẢNG BỘ CÁC CẤP, NHIỆM KỲ 2020 – 2025</a:t>
            </a:r>
          </a:p>
        </p:txBody>
      </p:sp>
    </p:spTree>
    <p:extLst>
      <p:ext uri="{BB962C8B-B14F-4D97-AF65-F5344CB8AC3E}">
        <p14:creationId xmlns:p14="http://schemas.microsoft.com/office/powerpoint/2010/main" val="247467438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5AAD06C3-E076-45C1-99F2-CB19E820E5AB}"/>
              </a:ext>
            </a:extLst>
          </p:cNvPr>
          <p:cNvSpPr/>
          <p:nvPr/>
        </p:nvSpPr>
        <p:spPr>
          <a:xfrm>
            <a:off x="0" y="1874969"/>
            <a:ext cx="12192000" cy="3163562"/>
          </a:xfrm>
          <a:prstGeom prst="rect">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983E221B-4774-41BC-85C8-BEF0283EE4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95" y="1889202"/>
            <a:ext cx="3773112" cy="3163562"/>
          </a:xfrm>
          <a:prstGeom prst="rect">
            <a:avLst/>
          </a:prstGeom>
        </p:spPr>
      </p:pic>
      <p:sp>
        <p:nvSpPr>
          <p:cNvPr id="25" name="TextBox 24">
            <a:extLst>
              <a:ext uri="{FF2B5EF4-FFF2-40B4-BE49-F238E27FC236}">
                <a16:creationId xmlns:a16="http://schemas.microsoft.com/office/drawing/2014/main" xmlns="" id="{F5C5232C-04C5-4E12-BC4A-AAFFCAB8871F}"/>
              </a:ext>
            </a:extLst>
          </p:cNvPr>
          <p:cNvSpPr txBox="1"/>
          <p:nvPr/>
        </p:nvSpPr>
        <p:spPr>
          <a:xfrm>
            <a:off x="3737657" y="2281578"/>
            <a:ext cx="8359343" cy="2528897"/>
          </a:xfrm>
          <a:prstGeom prst="rect">
            <a:avLst/>
          </a:prstGeom>
          <a:noFill/>
        </p:spPr>
        <p:txBody>
          <a:bodyPr wrap="square" rtlCol="0">
            <a:spAutoFit/>
          </a:bodyPr>
          <a:lstStyle/>
          <a:p>
            <a:pPr algn="just">
              <a:lnSpc>
                <a:spcPts val="3800"/>
              </a:lnSpc>
            </a:pPr>
            <a:r>
              <a:rPr lang="vi-VN" sz="2800" b="1" dirty="0">
                <a:solidFill>
                  <a:schemeClr val="bg1"/>
                </a:solidFill>
                <a:ea typeface="Roboto" panose="02000000000000000000" pitchFamily="2" charset="0"/>
              </a:rPr>
              <a:t>Chuyển đổi </a:t>
            </a:r>
            <a:r>
              <a:rPr lang="vi-VN" sz="2800" b="1" dirty="0" smtClean="0">
                <a:solidFill>
                  <a:schemeClr val="bg1"/>
                </a:solidFill>
                <a:ea typeface="Roboto" panose="02000000000000000000" pitchFamily="2" charset="0"/>
              </a:rPr>
              <a:t>số (</a:t>
            </a:r>
            <a:r>
              <a:rPr lang="vi-VN" sz="2800" b="1" dirty="0">
                <a:solidFill>
                  <a:schemeClr val="bg1"/>
                </a:solidFill>
                <a:ea typeface="Roboto" panose="02000000000000000000" pitchFamily="2" charset="0"/>
              </a:rPr>
              <a:t>Digital Transformation</a:t>
            </a:r>
            <a:r>
              <a:rPr lang="vi-VN" sz="2800" b="1" dirty="0" smtClean="0">
                <a:solidFill>
                  <a:schemeClr val="bg1"/>
                </a:solidFill>
                <a:ea typeface="Roboto" panose="02000000000000000000" pitchFamily="2" charset="0"/>
              </a:rPr>
              <a:t>)</a:t>
            </a:r>
            <a:r>
              <a:rPr lang="en-US" sz="2800" dirty="0" smtClean="0">
                <a:solidFill>
                  <a:schemeClr val="bg1"/>
                </a:solidFill>
                <a:ea typeface="Roboto" panose="02000000000000000000" pitchFamily="2" charset="0"/>
              </a:rPr>
              <a:t>:</a:t>
            </a:r>
            <a:r>
              <a:rPr lang="vi-VN" sz="2800" dirty="0" smtClean="0">
                <a:solidFill>
                  <a:schemeClr val="bg1"/>
                </a:solidFill>
                <a:ea typeface="Roboto" panose="02000000000000000000" pitchFamily="2" charset="0"/>
              </a:rPr>
              <a:t> </a:t>
            </a:r>
            <a:r>
              <a:rPr lang="en-US" sz="2800" dirty="0" smtClean="0">
                <a:solidFill>
                  <a:schemeClr val="bg1"/>
                </a:solidFill>
                <a:ea typeface="Roboto" panose="02000000000000000000" pitchFamily="2" charset="0"/>
              </a:rPr>
              <a:t>L</a:t>
            </a:r>
            <a:r>
              <a:rPr lang="vi-VN" sz="2800" dirty="0" smtClean="0">
                <a:solidFill>
                  <a:schemeClr val="bg1"/>
                </a:solidFill>
                <a:ea typeface="Roboto" panose="02000000000000000000" pitchFamily="2" charset="0"/>
              </a:rPr>
              <a:t>à </a:t>
            </a:r>
            <a:r>
              <a:rPr lang="vi-VN" sz="2800" dirty="0">
                <a:solidFill>
                  <a:schemeClr val="bg1"/>
                </a:solidFill>
                <a:ea typeface="Roboto" panose="02000000000000000000" pitchFamily="2" charset="0"/>
              </a:rPr>
              <a:t>việc sử dụng dữ liệu và công nghệ số để thay đổi một cách tổng thể và toàn diện tất cả các khía cạnh của đời sống kinh tế - xã hội, tái định hình cách chúng ta sống, làm việc và liên hệ với nhau</a:t>
            </a:r>
            <a:endParaRPr lang="en-US" sz="2000" dirty="0">
              <a:solidFill>
                <a:schemeClr val="bg1"/>
              </a:solidFill>
              <a:ea typeface="Roboto" panose="02000000000000000000" pitchFamily="2" charset="0"/>
            </a:endParaRPr>
          </a:p>
        </p:txBody>
      </p:sp>
    </p:spTree>
    <p:extLst>
      <p:ext uri="{BB962C8B-B14F-4D97-AF65-F5344CB8AC3E}">
        <p14:creationId xmlns:p14="http://schemas.microsoft.com/office/powerpoint/2010/main" val="131637722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rapezoid 7">
            <a:extLst>
              <a:ext uri="{FF2B5EF4-FFF2-40B4-BE49-F238E27FC236}">
                <a16:creationId xmlns:a16="http://schemas.microsoft.com/office/drawing/2014/main" xmlns="" id="{2CD8087A-35A1-4689-BC5A-494603C83B2C}"/>
              </a:ext>
            </a:extLst>
          </p:cNvPr>
          <p:cNvSpPr/>
          <p:nvPr/>
        </p:nvSpPr>
        <p:spPr>
          <a:xfrm>
            <a:off x="1104900" y="4800601"/>
            <a:ext cx="10083800" cy="1104900"/>
          </a:xfrm>
          <a:prstGeom prst="trapezoid">
            <a:avLst>
              <a:gd name="adj" fmla="val 107351"/>
            </a:avLst>
          </a:prstGeom>
          <a:solidFill>
            <a:srgbClr val="2847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9" name="Trapezoid 8">
            <a:extLst>
              <a:ext uri="{FF2B5EF4-FFF2-40B4-BE49-F238E27FC236}">
                <a16:creationId xmlns:a16="http://schemas.microsoft.com/office/drawing/2014/main" xmlns="" id="{D22A7820-48CC-4537-9162-35D5B709B002}"/>
              </a:ext>
            </a:extLst>
          </p:cNvPr>
          <p:cNvSpPr/>
          <p:nvPr/>
        </p:nvSpPr>
        <p:spPr>
          <a:xfrm>
            <a:off x="3964578" y="3301652"/>
            <a:ext cx="4297680" cy="859443"/>
          </a:xfrm>
          <a:prstGeom prst="trapezoid">
            <a:avLst>
              <a:gd name="adj" fmla="val 8075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xmlns="" id="{A7C6A5F4-A722-4242-A0E7-0CAD0315AC2C}"/>
              </a:ext>
            </a:extLst>
          </p:cNvPr>
          <p:cNvSpPr/>
          <p:nvPr/>
        </p:nvSpPr>
        <p:spPr>
          <a:xfrm>
            <a:off x="3413761" y="952499"/>
            <a:ext cx="5455920" cy="2753742"/>
          </a:xfrm>
          <a:prstGeom prst="triangle">
            <a:avLst>
              <a:gd name="adj" fmla="val 4977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02F5814E-1D43-4E24-B970-3D083C816480}"/>
              </a:ext>
            </a:extLst>
          </p:cNvPr>
          <p:cNvSpPr txBox="1"/>
          <p:nvPr/>
        </p:nvSpPr>
        <p:spPr>
          <a:xfrm>
            <a:off x="5343459" y="5105634"/>
            <a:ext cx="1592418" cy="547586"/>
          </a:xfrm>
          <a:prstGeom prst="rect">
            <a:avLst/>
          </a:prstGeom>
          <a:noFill/>
        </p:spPr>
        <p:txBody>
          <a:bodyPr wrap="square" rtlCol="0">
            <a:spAutoFit/>
          </a:bodyPr>
          <a:lstStyle/>
          <a:p>
            <a:pPr>
              <a:lnSpc>
                <a:spcPts val="3800"/>
              </a:lnSpc>
            </a:pPr>
            <a:r>
              <a:rPr lang="vi-VN" sz="2800" b="1" dirty="0">
                <a:solidFill>
                  <a:schemeClr val="bg1"/>
                </a:solidFill>
                <a:ea typeface="Roboto" panose="02000000000000000000" pitchFamily="2" charset="0"/>
              </a:rPr>
              <a:t>SỐ HÓA</a:t>
            </a:r>
            <a:endParaRPr lang="en-US" sz="2000" dirty="0">
              <a:solidFill>
                <a:schemeClr val="bg1"/>
              </a:solidFill>
              <a:ea typeface="Roboto" panose="02000000000000000000" pitchFamily="2" charset="0"/>
            </a:endParaRPr>
          </a:p>
        </p:txBody>
      </p:sp>
      <p:sp>
        <p:nvSpPr>
          <p:cNvPr id="15" name="Trapezoid 14">
            <a:extLst>
              <a:ext uri="{FF2B5EF4-FFF2-40B4-BE49-F238E27FC236}">
                <a16:creationId xmlns:a16="http://schemas.microsoft.com/office/drawing/2014/main" xmlns="" id="{EAC1BB53-770F-4F55-8F55-9FD59860D2F5}"/>
              </a:ext>
            </a:extLst>
          </p:cNvPr>
          <p:cNvSpPr/>
          <p:nvPr/>
        </p:nvSpPr>
        <p:spPr>
          <a:xfrm>
            <a:off x="2283460" y="3695701"/>
            <a:ext cx="7713980" cy="1104900"/>
          </a:xfrm>
          <a:prstGeom prst="trapezoid">
            <a:avLst>
              <a:gd name="adj" fmla="val 102753"/>
            </a:avLst>
          </a:prstGeom>
          <a:solidFill>
            <a:srgbClr val="007A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904EEB8D-B08C-4C06-9839-A25644029D92}"/>
              </a:ext>
            </a:extLst>
          </p:cNvPr>
          <p:cNvSpPr txBox="1"/>
          <p:nvPr/>
        </p:nvSpPr>
        <p:spPr>
          <a:xfrm>
            <a:off x="4466291" y="3960403"/>
            <a:ext cx="4005073" cy="547586"/>
          </a:xfrm>
          <a:prstGeom prst="rect">
            <a:avLst/>
          </a:prstGeom>
          <a:noFill/>
        </p:spPr>
        <p:txBody>
          <a:bodyPr wrap="square" rtlCol="0">
            <a:spAutoFit/>
          </a:bodyPr>
          <a:lstStyle/>
          <a:p>
            <a:pPr>
              <a:lnSpc>
                <a:spcPts val="3800"/>
              </a:lnSpc>
            </a:pPr>
            <a:r>
              <a:rPr lang="vi-VN" sz="2800" b="1" dirty="0">
                <a:solidFill>
                  <a:schemeClr val="bg1"/>
                </a:solidFill>
                <a:ea typeface="Roboto" panose="02000000000000000000" pitchFamily="2" charset="0"/>
              </a:rPr>
              <a:t>SỐ HÓA QUY TRÌNH</a:t>
            </a:r>
            <a:endParaRPr lang="en-US" sz="2000" dirty="0">
              <a:solidFill>
                <a:schemeClr val="bg1"/>
              </a:solidFill>
              <a:ea typeface="Roboto" panose="02000000000000000000" pitchFamily="2" charset="0"/>
            </a:endParaRPr>
          </a:p>
        </p:txBody>
      </p:sp>
      <p:sp>
        <p:nvSpPr>
          <p:cNvPr id="17" name="TextBox 16">
            <a:extLst>
              <a:ext uri="{FF2B5EF4-FFF2-40B4-BE49-F238E27FC236}">
                <a16:creationId xmlns:a16="http://schemas.microsoft.com/office/drawing/2014/main" xmlns="" id="{45726BF2-732E-450B-8220-5BD3DAC7A5B3}"/>
              </a:ext>
            </a:extLst>
          </p:cNvPr>
          <p:cNvSpPr txBox="1"/>
          <p:nvPr/>
        </p:nvSpPr>
        <p:spPr>
          <a:xfrm>
            <a:off x="4726374" y="2522295"/>
            <a:ext cx="4005073" cy="547586"/>
          </a:xfrm>
          <a:prstGeom prst="rect">
            <a:avLst/>
          </a:prstGeom>
          <a:noFill/>
        </p:spPr>
        <p:txBody>
          <a:bodyPr wrap="square" rtlCol="0">
            <a:spAutoFit/>
          </a:bodyPr>
          <a:lstStyle/>
          <a:p>
            <a:pPr>
              <a:lnSpc>
                <a:spcPts val="3800"/>
              </a:lnSpc>
            </a:pPr>
            <a:r>
              <a:rPr lang="vi-VN" sz="2800" b="1" dirty="0">
                <a:solidFill>
                  <a:schemeClr val="bg1"/>
                </a:solidFill>
                <a:ea typeface="Roboto" panose="02000000000000000000" pitchFamily="2" charset="0"/>
              </a:rPr>
              <a:t>CHUYỂN ĐỔI SỐ</a:t>
            </a:r>
            <a:endParaRPr lang="en-US" sz="2000" dirty="0">
              <a:solidFill>
                <a:schemeClr val="bg1"/>
              </a:solidFill>
              <a:ea typeface="Roboto" panose="02000000000000000000" pitchFamily="2" charset="0"/>
            </a:endParaRPr>
          </a:p>
        </p:txBody>
      </p:sp>
      <p:sp>
        <p:nvSpPr>
          <p:cNvPr id="18" name="TextBox 17">
            <a:extLst>
              <a:ext uri="{FF2B5EF4-FFF2-40B4-BE49-F238E27FC236}">
                <a16:creationId xmlns:a16="http://schemas.microsoft.com/office/drawing/2014/main" xmlns="" id="{7A8E1C99-CF10-4FE1-87EF-2DD629050274}"/>
              </a:ext>
            </a:extLst>
          </p:cNvPr>
          <p:cNvSpPr txBox="1"/>
          <p:nvPr/>
        </p:nvSpPr>
        <p:spPr>
          <a:xfrm>
            <a:off x="1990407" y="6083968"/>
            <a:ext cx="10810550" cy="984885"/>
          </a:xfrm>
          <a:prstGeom prst="rect">
            <a:avLst/>
          </a:prstGeom>
          <a:noFill/>
        </p:spPr>
        <p:txBody>
          <a:bodyPr wrap="square" rtlCol="0">
            <a:spAutoFit/>
          </a:bodyPr>
          <a:lstStyle/>
          <a:p>
            <a:r>
              <a:rPr lang="vi-VN" sz="2900" b="1" dirty="0">
                <a:effectLst>
                  <a:outerShdw blurRad="38100" dist="38100" dir="2700000" algn="tl">
                    <a:srgbClr val="000000">
                      <a:alpha val="43137"/>
                    </a:srgbClr>
                  </a:outerShdw>
                </a:effectLst>
              </a:rPr>
              <a:t>XÉT VỀ MỨC ĐỘ ỨNG DỤNG CÔNG NGHỆ SỐ</a:t>
            </a:r>
          </a:p>
          <a:p>
            <a:endParaRPr lang="en-US" sz="2900" b="1" dirty="0">
              <a:solidFill>
                <a:srgbClr val="0066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87521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5" grpId="0" animBg="1"/>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1462</Words>
  <Application>Microsoft Office PowerPoint</Application>
  <PresentationFormat>Custom</PresentationFormat>
  <Paragraphs>98</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ThienIT</cp:lastModifiedBy>
  <cp:revision>16</cp:revision>
  <cp:lastPrinted>2021-11-02T08:09:45Z</cp:lastPrinted>
  <dcterms:created xsi:type="dcterms:W3CDTF">2021-10-26T14:50:05Z</dcterms:created>
  <dcterms:modified xsi:type="dcterms:W3CDTF">2021-11-02T08:13:15Z</dcterms:modified>
</cp:coreProperties>
</file>