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303" r:id="rId3"/>
    <p:sldId id="305" r:id="rId4"/>
    <p:sldId id="304" r:id="rId5"/>
    <p:sldId id="310" r:id="rId6"/>
    <p:sldId id="307" r:id="rId7"/>
    <p:sldId id="308" r:id="rId8"/>
    <p:sldId id="311" r:id="rId9"/>
    <p:sldId id="263" r:id="rId10"/>
    <p:sldId id="312" r:id="rId11"/>
    <p:sldId id="260" r:id="rId12"/>
    <p:sldId id="306" r:id="rId13"/>
    <p:sldId id="317" r:id="rId14"/>
    <p:sldId id="316" r:id="rId15"/>
    <p:sldId id="315" r:id="rId16"/>
    <p:sldId id="278" r:id="rId17"/>
    <p:sldId id="314" r:id="rId18"/>
    <p:sldId id="291" r:id="rId19"/>
    <p:sldId id="30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1" autoAdjust="0"/>
    <p:restoredTop sz="0" autoAdjust="0"/>
  </p:normalViewPr>
  <p:slideViewPr>
    <p:cSldViewPr snapToGrid="0">
      <p:cViewPr>
        <p:scale>
          <a:sx n="81" d="100"/>
          <a:sy n="81" d="100"/>
        </p:scale>
        <p:origin x="-300" y="1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13793" units="1/cm"/>
          <inkml:channelProperty channel="T" name="resolution" value="1" units="1/dev"/>
        </inkml:channelProperties>
      </inkml:inkSource>
      <inkml:timestamp xml:id="ts0" timeString="2020-11-11T07:41:14.13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2849 14959 0</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13793" units="1/cm"/>
          <inkml:channelProperty channel="T" name="resolution" value="1" units="1/dev"/>
        </inkml:channelProperties>
      </inkml:inkSource>
      <inkml:timestamp xml:id="ts0" timeString="2020-11-11T07:41:16.83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3652 16122 0</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13793" units="1/cm"/>
          <inkml:channelProperty channel="T" name="resolution" value="1" units="1/dev"/>
        </inkml:channelProperties>
      </inkml:inkSource>
      <inkml:timestamp xml:id="ts0" timeString="2020-11-11T07:41:16.91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3652 16122 0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E9D599-473D-4BFB-951E-E4A132849344}"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D77A96-479D-4FB9-AE5A-6E3B68EF9095}" type="slidenum">
              <a:rPr lang="en-US" smtClean="0"/>
              <a:t>‹#›</a:t>
            </a:fld>
            <a:endParaRPr lang="en-US"/>
          </a:p>
        </p:txBody>
      </p:sp>
    </p:spTree>
    <p:extLst>
      <p:ext uri="{BB962C8B-B14F-4D97-AF65-F5344CB8AC3E}">
        <p14:creationId xmlns:p14="http://schemas.microsoft.com/office/powerpoint/2010/main" val="2365009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E9D599-473D-4BFB-951E-E4A132849344}"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D77A96-479D-4FB9-AE5A-6E3B68EF9095}" type="slidenum">
              <a:rPr lang="en-US" smtClean="0"/>
              <a:t>‹#›</a:t>
            </a:fld>
            <a:endParaRPr lang="en-US"/>
          </a:p>
        </p:txBody>
      </p:sp>
    </p:spTree>
    <p:extLst>
      <p:ext uri="{BB962C8B-B14F-4D97-AF65-F5344CB8AC3E}">
        <p14:creationId xmlns:p14="http://schemas.microsoft.com/office/powerpoint/2010/main" val="4068611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E9D599-473D-4BFB-951E-E4A132849344}"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D77A96-479D-4FB9-AE5A-6E3B68EF9095}" type="slidenum">
              <a:rPr lang="en-US" smtClean="0"/>
              <a:t>‹#›</a:t>
            </a:fld>
            <a:endParaRPr lang="en-US"/>
          </a:p>
        </p:txBody>
      </p:sp>
    </p:spTree>
    <p:extLst>
      <p:ext uri="{BB962C8B-B14F-4D97-AF65-F5344CB8AC3E}">
        <p14:creationId xmlns:p14="http://schemas.microsoft.com/office/powerpoint/2010/main" val="679175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E9D599-473D-4BFB-951E-E4A132849344}"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D77A96-479D-4FB9-AE5A-6E3B68EF9095}" type="slidenum">
              <a:rPr lang="en-US" smtClean="0"/>
              <a:t>‹#›</a:t>
            </a:fld>
            <a:endParaRPr lang="en-US"/>
          </a:p>
        </p:txBody>
      </p:sp>
    </p:spTree>
    <p:extLst>
      <p:ext uri="{BB962C8B-B14F-4D97-AF65-F5344CB8AC3E}">
        <p14:creationId xmlns:p14="http://schemas.microsoft.com/office/powerpoint/2010/main" val="2419190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E9D599-473D-4BFB-951E-E4A132849344}"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D77A96-479D-4FB9-AE5A-6E3B68EF9095}" type="slidenum">
              <a:rPr lang="en-US" smtClean="0"/>
              <a:t>‹#›</a:t>
            </a:fld>
            <a:endParaRPr lang="en-US"/>
          </a:p>
        </p:txBody>
      </p:sp>
    </p:spTree>
    <p:extLst>
      <p:ext uri="{BB962C8B-B14F-4D97-AF65-F5344CB8AC3E}">
        <p14:creationId xmlns:p14="http://schemas.microsoft.com/office/powerpoint/2010/main" val="3034426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E9D599-473D-4BFB-951E-E4A132849344}"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D77A96-479D-4FB9-AE5A-6E3B68EF9095}" type="slidenum">
              <a:rPr lang="en-US" smtClean="0"/>
              <a:t>‹#›</a:t>
            </a:fld>
            <a:endParaRPr lang="en-US"/>
          </a:p>
        </p:txBody>
      </p:sp>
    </p:spTree>
    <p:extLst>
      <p:ext uri="{BB962C8B-B14F-4D97-AF65-F5344CB8AC3E}">
        <p14:creationId xmlns:p14="http://schemas.microsoft.com/office/powerpoint/2010/main" val="419857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E9D599-473D-4BFB-951E-E4A132849344}" type="datetimeFigureOut">
              <a:rPr lang="en-US" smtClean="0"/>
              <a:t>12/6/2021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D77A96-479D-4FB9-AE5A-6E3B68EF9095}" type="slidenum">
              <a:rPr lang="en-US" smtClean="0"/>
              <a:t>‹#›</a:t>
            </a:fld>
            <a:endParaRPr lang="en-US"/>
          </a:p>
        </p:txBody>
      </p:sp>
    </p:spTree>
    <p:extLst>
      <p:ext uri="{BB962C8B-B14F-4D97-AF65-F5344CB8AC3E}">
        <p14:creationId xmlns:p14="http://schemas.microsoft.com/office/powerpoint/2010/main" val="3029961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E9D599-473D-4BFB-951E-E4A132849344}" type="datetimeFigureOut">
              <a:rPr lang="en-US" smtClean="0"/>
              <a:t>12/6/2021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D77A96-479D-4FB9-AE5A-6E3B68EF9095}" type="slidenum">
              <a:rPr lang="en-US" smtClean="0"/>
              <a:t>‹#›</a:t>
            </a:fld>
            <a:endParaRPr lang="en-US"/>
          </a:p>
        </p:txBody>
      </p:sp>
    </p:spTree>
    <p:extLst>
      <p:ext uri="{BB962C8B-B14F-4D97-AF65-F5344CB8AC3E}">
        <p14:creationId xmlns:p14="http://schemas.microsoft.com/office/powerpoint/2010/main" val="3727186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E9D599-473D-4BFB-951E-E4A132849344}" type="datetimeFigureOut">
              <a:rPr lang="en-US" smtClean="0"/>
              <a:t>12/6/2021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D77A96-479D-4FB9-AE5A-6E3B68EF9095}" type="slidenum">
              <a:rPr lang="en-US" smtClean="0"/>
              <a:t>‹#›</a:t>
            </a:fld>
            <a:endParaRPr lang="en-US"/>
          </a:p>
        </p:txBody>
      </p:sp>
    </p:spTree>
    <p:extLst>
      <p:ext uri="{BB962C8B-B14F-4D97-AF65-F5344CB8AC3E}">
        <p14:creationId xmlns:p14="http://schemas.microsoft.com/office/powerpoint/2010/main" val="3211572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E9D599-473D-4BFB-951E-E4A132849344}"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D77A96-479D-4FB9-AE5A-6E3B68EF9095}" type="slidenum">
              <a:rPr lang="en-US" smtClean="0"/>
              <a:t>‹#›</a:t>
            </a:fld>
            <a:endParaRPr lang="en-US"/>
          </a:p>
        </p:txBody>
      </p:sp>
    </p:spTree>
    <p:extLst>
      <p:ext uri="{BB962C8B-B14F-4D97-AF65-F5344CB8AC3E}">
        <p14:creationId xmlns:p14="http://schemas.microsoft.com/office/powerpoint/2010/main" val="4029329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E9D599-473D-4BFB-951E-E4A132849344}"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D77A96-479D-4FB9-AE5A-6E3B68EF9095}" type="slidenum">
              <a:rPr lang="en-US" smtClean="0"/>
              <a:t>‹#›</a:t>
            </a:fld>
            <a:endParaRPr lang="en-US"/>
          </a:p>
        </p:txBody>
      </p:sp>
    </p:spTree>
    <p:extLst>
      <p:ext uri="{BB962C8B-B14F-4D97-AF65-F5344CB8AC3E}">
        <p14:creationId xmlns:p14="http://schemas.microsoft.com/office/powerpoint/2010/main" val="2013010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E9D599-473D-4BFB-951E-E4A132849344}" type="datetimeFigureOut">
              <a:rPr lang="en-US" smtClean="0"/>
              <a:t>12/6/2021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D77A96-479D-4FB9-AE5A-6E3B68EF9095}" type="slidenum">
              <a:rPr lang="en-US" smtClean="0"/>
              <a:t>‹#›</a:t>
            </a:fld>
            <a:endParaRPr lang="en-US"/>
          </a:p>
        </p:txBody>
      </p:sp>
    </p:spTree>
    <p:extLst>
      <p:ext uri="{BB962C8B-B14F-4D97-AF65-F5344CB8AC3E}">
        <p14:creationId xmlns:p14="http://schemas.microsoft.com/office/powerpoint/2010/main" val="1631154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jpeg"/><Relationship Id="rId7" Type="http://schemas.openxmlformats.org/officeDocument/2006/relationships/customXml" Target="../ink/ink3.xml"/><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8" name="Subtitle 2"/>
          <p:cNvSpPr txBox="1">
            <a:spLocks/>
          </p:cNvSpPr>
          <p:nvPr/>
        </p:nvSpPr>
        <p:spPr>
          <a:xfrm>
            <a:off x="100584" y="6338927"/>
            <a:ext cx="12192000" cy="6470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1" i="1" u="none" strike="noStrike" kern="1200" cap="none" spc="0" normalizeH="0" baseline="0" noProof="0" dirty="0" err="1">
                <a:solidFill>
                  <a:srgbClr val="FFFF00"/>
                </a:solidFill>
                <a:effectLst/>
                <a:uLnTx/>
                <a:uFillTx/>
                <a:latin typeface="Arial" panose="020B0604020202020204" pitchFamily="34" charset="0"/>
                <a:cs typeface="Arial" panose="020B0604020202020204" pitchFamily="34" charset="0"/>
              </a:rPr>
              <a:t>Quảng</a:t>
            </a:r>
            <a:r>
              <a:rPr kumimoji="0" lang="en-US" sz="2200" b="1" i="1" u="none" strike="noStrike" kern="1200" cap="none" spc="0" normalizeH="0" baseline="0" noProof="0" dirty="0">
                <a:solidFill>
                  <a:srgbClr val="FFFF00"/>
                </a:solidFill>
                <a:effectLst/>
                <a:uLnTx/>
                <a:uFillTx/>
                <a:latin typeface="Arial" panose="020B0604020202020204" pitchFamily="34" charset="0"/>
                <a:cs typeface="Arial" panose="020B0604020202020204" pitchFamily="34" charset="0"/>
              </a:rPr>
              <a:t> </a:t>
            </a:r>
            <a:r>
              <a:rPr kumimoji="0" lang="en-US" sz="2200" b="1" i="1" u="none" strike="noStrike" kern="1200" cap="none" spc="0" normalizeH="0" baseline="0" noProof="0" dirty="0" err="1">
                <a:solidFill>
                  <a:srgbClr val="FFFF00"/>
                </a:solidFill>
                <a:effectLst/>
                <a:uLnTx/>
                <a:uFillTx/>
                <a:latin typeface="Arial" panose="020B0604020202020204" pitchFamily="34" charset="0"/>
                <a:cs typeface="Arial" panose="020B0604020202020204" pitchFamily="34" charset="0"/>
              </a:rPr>
              <a:t>Trị</a:t>
            </a:r>
            <a:r>
              <a:rPr kumimoji="0" lang="en-US" sz="2200" b="0" i="1" u="none" strike="noStrike" kern="1200" cap="none" spc="0" normalizeH="0" baseline="0" noProof="0" dirty="0">
                <a:solidFill>
                  <a:srgbClr val="FFFF00"/>
                </a:solidFill>
                <a:effectLst/>
                <a:uLnTx/>
                <a:uFillTx/>
                <a:latin typeface="Arial" panose="020B0604020202020204" pitchFamily="34" charset="0"/>
                <a:cs typeface="Arial" panose="020B0604020202020204" pitchFamily="34" charset="0"/>
              </a:rPr>
              <a:t>, </a:t>
            </a:r>
            <a:r>
              <a:rPr kumimoji="0" lang="en-US" sz="2200" b="0" i="1" u="none" strike="noStrike" kern="1200" cap="none" spc="0" normalizeH="0" baseline="0" noProof="0" dirty="0" err="1">
                <a:solidFill>
                  <a:srgbClr val="FFFF00"/>
                </a:solidFill>
                <a:effectLst/>
                <a:uLnTx/>
                <a:uFillTx/>
                <a:latin typeface="Arial" panose="020B0604020202020204" pitchFamily="34" charset="0"/>
                <a:cs typeface="Arial" panose="020B0604020202020204" pitchFamily="34" charset="0"/>
              </a:rPr>
              <a:t>tháng</a:t>
            </a:r>
            <a:r>
              <a:rPr kumimoji="0" lang="en-US" sz="2200" b="0" i="1" u="none" strike="noStrike" kern="1200" cap="none" spc="0" normalizeH="0" baseline="0" noProof="0" dirty="0">
                <a:solidFill>
                  <a:srgbClr val="FFFF00"/>
                </a:solidFill>
                <a:effectLst/>
                <a:uLnTx/>
                <a:uFillTx/>
                <a:latin typeface="Arial" panose="020B0604020202020204" pitchFamily="34" charset="0"/>
                <a:cs typeface="Arial" panose="020B0604020202020204" pitchFamily="34" charset="0"/>
              </a:rPr>
              <a:t> </a:t>
            </a:r>
            <a:r>
              <a:rPr lang="en-US" sz="2200" i="1" noProof="0" dirty="0" smtClean="0">
                <a:solidFill>
                  <a:srgbClr val="FFFF00"/>
                </a:solidFill>
                <a:latin typeface="Arial" panose="020B0604020202020204" pitchFamily="34" charset="0"/>
                <a:cs typeface="Arial" panose="020B0604020202020204" pitchFamily="34" charset="0"/>
              </a:rPr>
              <a:t>10</a:t>
            </a:r>
            <a:r>
              <a:rPr lang="en-US" sz="2200" i="1" dirty="0" smtClean="0">
                <a:solidFill>
                  <a:srgbClr val="FFFF00"/>
                </a:solidFill>
                <a:latin typeface="Arial" panose="020B0604020202020204" pitchFamily="34" charset="0"/>
                <a:cs typeface="Arial" panose="020B0604020202020204" pitchFamily="34" charset="0"/>
              </a:rPr>
              <a:t> </a:t>
            </a:r>
            <a:r>
              <a:rPr kumimoji="0" lang="en-US" sz="2200" b="0" i="1" u="none" strike="noStrike" kern="1200" cap="none" spc="0" normalizeH="0" baseline="0" noProof="0" dirty="0" err="1" smtClean="0">
                <a:solidFill>
                  <a:srgbClr val="FFFF00"/>
                </a:solidFill>
                <a:effectLst/>
                <a:uLnTx/>
                <a:uFillTx/>
                <a:latin typeface="Arial" panose="020B0604020202020204" pitchFamily="34" charset="0"/>
                <a:cs typeface="Arial" panose="020B0604020202020204" pitchFamily="34" charset="0"/>
              </a:rPr>
              <a:t>năm</a:t>
            </a:r>
            <a:r>
              <a:rPr kumimoji="0" lang="en-US" sz="2200" b="0" i="1" u="none" strike="noStrike" kern="1200" cap="none" spc="0" normalizeH="0" baseline="0" noProof="0" dirty="0" smtClean="0">
                <a:solidFill>
                  <a:srgbClr val="FFFF00"/>
                </a:solidFill>
                <a:effectLst/>
                <a:uLnTx/>
                <a:uFillTx/>
                <a:latin typeface="Arial" panose="020B0604020202020204" pitchFamily="34" charset="0"/>
                <a:cs typeface="Arial" panose="020B0604020202020204" pitchFamily="34" charset="0"/>
              </a:rPr>
              <a:t> </a:t>
            </a:r>
            <a:r>
              <a:rPr kumimoji="0" lang="en-US" sz="2200" b="0" i="1" u="none" strike="noStrike" kern="1200" cap="none" spc="0" normalizeH="0" baseline="0" noProof="0" dirty="0">
                <a:solidFill>
                  <a:srgbClr val="FFFF00"/>
                </a:solidFill>
                <a:effectLst/>
                <a:uLnTx/>
                <a:uFillTx/>
                <a:latin typeface="Arial" panose="020B0604020202020204" pitchFamily="34" charset="0"/>
                <a:cs typeface="Arial" panose="020B0604020202020204" pitchFamily="34" charset="0"/>
              </a:rPr>
              <a:t>2021</a:t>
            </a:r>
          </a:p>
        </p:txBody>
      </p:sp>
      <p:sp>
        <p:nvSpPr>
          <p:cNvPr id="2" name="TextBox 1">
            <a:extLst>
              <a:ext uri="{FF2B5EF4-FFF2-40B4-BE49-F238E27FC236}">
                <a16:creationId xmlns:a16="http://schemas.microsoft.com/office/drawing/2014/main" xmlns="" id="{8065874E-989D-42E7-99C5-BFAFEADA6717}"/>
              </a:ext>
            </a:extLst>
          </p:cNvPr>
          <p:cNvSpPr txBox="1"/>
          <p:nvPr/>
        </p:nvSpPr>
        <p:spPr>
          <a:xfrm>
            <a:off x="100584" y="0"/>
            <a:ext cx="12192000" cy="1895968"/>
          </a:xfrm>
          <a:prstGeom prst="rect">
            <a:avLst/>
          </a:prstGeom>
          <a:noFill/>
          <a:ln>
            <a:solidFill>
              <a:srgbClr val="FFC000"/>
            </a:solidFill>
          </a:ln>
          <a:effectLst/>
        </p:spPr>
        <p:txBody>
          <a:bodyPr wrap="square" rtlCol="0">
            <a:spAutoFit/>
            <a:scene3d>
              <a:camera prst="orthographicFront"/>
              <a:lightRig rig="soft" dir="t">
                <a:rot lat="0" lon="0" rev="15600000"/>
              </a:lightRig>
            </a:scene3d>
            <a:sp3d extrusionH="57150" prstMaterial="softEdge">
              <a:bevelT w="25400" h="38100"/>
            </a:sp3d>
          </a:bodyPr>
          <a:lstStyle/>
          <a:p>
            <a:pPr marL="457200" marR="64135">
              <a:lnSpc>
                <a:spcPct val="112000"/>
              </a:lnSpc>
              <a:spcAft>
                <a:spcPts val="1655"/>
              </a:spcAft>
            </a:pPr>
            <a:r>
              <a:rPr lang="en-US" sz="2800" b="1" i="1" dirty="0" smtClean="0">
                <a:ln w="0">
                  <a:solidFill>
                    <a:srgbClr val="FFFF00"/>
                  </a:solidFill>
                </a:ln>
                <a:solidFill>
                  <a:srgbClr val="FFFF00"/>
                </a:solidFill>
                <a:effectLst>
                  <a:outerShdw blurRad="50800" dist="38100" dir="2700000" algn="tl" rotWithShape="0">
                    <a:prstClr val="black">
                      <a:alpha val="40000"/>
                    </a:prstClr>
                  </a:outerShdw>
                </a:effectLst>
                <a:latin typeface="Times New Roman" panose="02020603050405020304" pitchFamily="18" charset="0"/>
                <a:ea typeface="Times New Roman" panose="02020603050405020304" pitchFamily="18" charset="0"/>
              </a:rPr>
              <a:t>                                                  </a:t>
            </a:r>
            <a:r>
              <a:rPr lang="en-US" sz="3600" b="1" i="1" dirty="0" smtClean="0">
                <a:ln w="0">
                  <a:solidFill>
                    <a:srgbClr val="FFFF00"/>
                  </a:solidFill>
                </a:ln>
                <a:solidFill>
                  <a:srgbClr val="FFFF00"/>
                </a:solidFill>
                <a:effectLst>
                  <a:outerShdw blurRad="50800" dist="38100" dir="2700000" algn="tl" rotWithShape="0">
                    <a:prstClr val="black">
                      <a:alpha val="40000"/>
                    </a:prstClr>
                  </a:outerShdw>
                </a:effectLst>
                <a:latin typeface="Times New Roman" panose="02020603050405020304" pitchFamily="18" charset="0"/>
                <a:ea typeface="Times New Roman" panose="02020603050405020304" pitchFamily="18" charset="0"/>
              </a:rPr>
              <a:t>CHUYÊN </a:t>
            </a:r>
            <a:r>
              <a:rPr lang="en-US" sz="3600" b="1" i="1" dirty="0">
                <a:ln w="0">
                  <a:solidFill>
                    <a:srgbClr val="FFFF00"/>
                  </a:solidFill>
                </a:ln>
                <a:solidFill>
                  <a:srgbClr val="FFFF00"/>
                </a:solidFill>
                <a:effectLst>
                  <a:outerShdw blurRad="50800" dist="38100" dir="2700000" algn="tl" rotWithShape="0">
                    <a:prstClr val="black">
                      <a:alpha val="40000"/>
                    </a:prstClr>
                  </a:outerShdw>
                </a:effectLst>
                <a:latin typeface="Times New Roman" panose="02020603050405020304" pitchFamily="18" charset="0"/>
                <a:ea typeface="Times New Roman" panose="02020603050405020304" pitchFamily="18" charset="0"/>
              </a:rPr>
              <a:t>ĐỀ:</a:t>
            </a:r>
          </a:p>
          <a:p>
            <a:pPr marL="457200" marR="64135" algn="ctr">
              <a:lnSpc>
                <a:spcPct val="112000"/>
              </a:lnSpc>
              <a:spcAft>
                <a:spcPts val="1655"/>
              </a:spcAft>
            </a:pPr>
            <a:r>
              <a:rPr lang="en-US" sz="2800" b="1" dirty="0">
                <a:ln w="0">
                  <a:solidFill>
                    <a:srgbClr val="FFFF00"/>
                  </a:solidFill>
                </a:ln>
                <a:solidFill>
                  <a:srgbClr val="FFFF00"/>
                </a:solidFill>
                <a:effectLst>
                  <a:outerShdw blurRad="50800" dist="38100" dir="2700000" algn="tl" rotWithShape="0">
                    <a:prstClr val="black">
                      <a:alpha val="40000"/>
                    </a:prstClr>
                  </a:outerShdw>
                </a:effectLst>
                <a:latin typeface="Times New Roman" panose="02020603050405020304" pitchFamily="18" charset="0"/>
                <a:ea typeface="Times New Roman" panose="02020603050405020304" pitchFamily="18" charset="0"/>
              </a:rPr>
              <a:t>KHỞI NGHIỆP SÁNG TẠO, PHÁT TRIỂN CÁC SẢN PHẨM CHỦ LỰC CỦA TỈNH </a:t>
            </a:r>
            <a:r>
              <a:rPr lang="vi-VN" sz="2800" b="1" dirty="0" smtClean="0">
                <a:ln w="0">
                  <a:solidFill>
                    <a:srgbClr val="FFFF00"/>
                  </a:solidFill>
                </a:ln>
                <a:solidFill>
                  <a:srgbClr val="FFFF00"/>
                </a:solidFill>
                <a:effectLst>
                  <a:outerShdw blurRad="50800" dist="38100" dir="2700000" algn="tl" rotWithShape="0">
                    <a:prstClr val="black">
                      <a:alpha val="40000"/>
                    </a:prstClr>
                  </a:outerShdw>
                </a:effectLst>
                <a:latin typeface="Times New Roman" panose="02020603050405020304" pitchFamily="18" charset="0"/>
                <a:ea typeface="Times New Roman" panose="02020603050405020304" pitchFamily="18" charset="0"/>
              </a:rPr>
              <a:t>NHẰM THÚC ĐẨY PHÁT TRIỂN KINH TẾ - XÃ HỘI</a:t>
            </a:r>
            <a:endParaRPr lang="vi-VN" sz="2800" b="1" dirty="0">
              <a:ln w="0">
                <a:solidFill>
                  <a:srgbClr val="FFFF00"/>
                </a:solidFill>
              </a:ln>
              <a:solidFill>
                <a:srgbClr val="FFFF00"/>
              </a:solidFill>
              <a:effectLst>
                <a:outerShdw blurRad="50800" dist="38100" dir="2700000" algn="tl" rotWithShape="0">
                  <a:prstClr val="black">
                    <a:alpha val="40000"/>
                  </a:prstClr>
                </a:outerShdw>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2">
            <p14:nvContentPartPr>
              <p14:cNvPr id="7" name="Ink 6">
                <a:extLst>
                  <a:ext uri="{FF2B5EF4-FFF2-40B4-BE49-F238E27FC236}">
                    <a16:creationId xmlns:a16="http://schemas.microsoft.com/office/drawing/2014/main" xmlns="" id="{F3297A79-455C-444E-9314-4CB17CFD65F8}"/>
                  </a:ext>
                </a:extLst>
              </p14:cNvPr>
              <p14:cNvContentPartPr/>
              <p14:nvPr/>
            </p14:nvContentPartPr>
            <p14:xfrm>
              <a:off x="1025640" y="5385240"/>
              <a:ext cx="360" cy="360"/>
            </p14:xfrm>
          </p:contentPart>
        </mc:Choice>
        <mc:Fallback xmlns="">
          <p:pic>
            <p:nvPicPr>
              <p:cNvPr id="7" name="Ink 6">
                <a:extLst>
                  <a:ext uri="{FF2B5EF4-FFF2-40B4-BE49-F238E27FC236}">
                    <a16:creationId xmlns:a16="http://schemas.microsoft.com/office/drawing/2014/main" id="{F3297A79-455C-444E-9314-4CB17CFD65F8}"/>
                  </a:ext>
                </a:extLst>
              </p:cNvPr>
              <p:cNvPicPr/>
              <p:nvPr/>
            </p:nvPicPr>
            <p:blipFill>
              <a:blip r:embed="rId5"/>
              <a:stretch>
                <a:fillRect/>
              </a:stretch>
            </p:blipFill>
            <p:spPr>
              <a:xfrm>
                <a:off x="1009800" y="5321880"/>
                <a:ext cx="31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xmlns="" id="{D783442A-6214-4B8E-BB3B-9DDF0575528E}"/>
                  </a:ext>
                </a:extLst>
              </p14:cNvPr>
              <p14:cNvContentPartPr/>
              <p14:nvPr/>
            </p14:nvContentPartPr>
            <p14:xfrm>
              <a:off x="1314720" y="5803920"/>
              <a:ext cx="360" cy="360"/>
            </p14:xfrm>
          </p:contentPart>
        </mc:Choice>
        <mc:Fallback xmlns="">
          <p:pic>
            <p:nvPicPr>
              <p:cNvPr id="9" name="Ink 8">
                <a:extLst>
                  <a:ext uri="{FF2B5EF4-FFF2-40B4-BE49-F238E27FC236}">
                    <a16:creationId xmlns:a16="http://schemas.microsoft.com/office/drawing/2014/main" id="{D783442A-6214-4B8E-BB3B-9DDF0575528E}"/>
                  </a:ext>
                </a:extLst>
              </p:cNvPr>
              <p:cNvPicPr/>
              <p:nvPr/>
            </p:nvPicPr>
            <p:blipFill>
              <a:blip r:embed="rId5"/>
              <a:stretch>
                <a:fillRect/>
              </a:stretch>
            </p:blipFill>
            <p:spPr>
              <a:xfrm>
                <a:off x="1298880" y="5740560"/>
                <a:ext cx="31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xmlns="" id="{3C18DEB8-AFA4-4EE3-A60C-4841F1A9F9EE}"/>
                  </a:ext>
                </a:extLst>
              </p14:cNvPr>
              <p14:cNvContentPartPr/>
              <p14:nvPr/>
            </p14:nvContentPartPr>
            <p14:xfrm>
              <a:off x="1314720" y="5803920"/>
              <a:ext cx="360" cy="360"/>
            </p14:xfrm>
          </p:contentPart>
        </mc:Choice>
        <mc:Fallback xmlns="">
          <p:pic>
            <p:nvPicPr>
              <p:cNvPr id="10" name="Ink 9">
                <a:extLst>
                  <a:ext uri="{FF2B5EF4-FFF2-40B4-BE49-F238E27FC236}">
                    <a16:creationId xmlns:a16="http://schemas.microsoft.com/office/drawing/2014/main" id="{3C18DEB8-AFA4-4EE3-A60C-4841F1A9F9EE}"/>
                  </a:ext>
                </a:extLst>
              </p:cNvPr>
              <p:cNvPicPr/>
              <p:nvPr/>
            </p:nvPicPr>
            <p:blipFill>
              <a:blip r:embed="rId5"/>
              <a:stretch>
                <a:fillRect/>
              </a:stretch>
            </p:blipFill>
            <p:spPr>
              <a:xfrm>
                <a:off x="1298880" y="5740560"/>
                <a:ext cx="31680" cy="127080"/>
              </a:xfrm>
              <a:prstGeom prst="rect">
                <a:avLst/>
              </a:prstGeom>
            </p:spPr>
          </p:pic>
        </mc:Fallback>
      </mc:AlternateContent>
      <p:sp>
        <p:nvSpPr>
          <p:cNvPr id="3" name="TextBox 2"/>
          <p:cNvSpPr txBox="1"/>
          <p:nvPr/>
        </p:nvSpPr>
        <p:spPr>
          <a:xfrm>
            <a:off x="0" y="3576208"/>
            <a:ext cx="6169882" cy="923330"/>
          </a:xfrm>
          <a:prstGeom prst="rect">
            <a:avLst/>
          </a:prstGeom>
          <a:noFill/>
        </p:spPr>
        <p:txBody>
          <a:bodyPr wrap="square" rtlCol="0">
            <a:spAutoFit/>
          </a:bodyPr>
          <a:lstStyle/>
          <a:p>
            <a:r>
              <a:rPr lang="en-US" b="1" dirty="0" err="1" smtClean="0">
                <a:latin typeface="Time s New Roman"/>
              </a:rPr>
              <a:t>Tuyên</a:t>
            </a:r>
            <a:r>
              <a:rPr lang="en-US" b="1" dirty="0" smtClean="0">
                <a:latin typeface="Time s New Roman"/>
              </a:rPr>
              <a:t> </a:t>
            </a:r>
            <a:r>
              <a:rPr lang="en-US" b="1" dirty="0" err="1" smtClean="0">
                <a:latin typeface="Time s New Roman"/>
              </a:rPr>
              <a:t>truyền</a:t>
            </a:r>
            <a:r>
              <a:rPr lang="en-US" b="1" dirty="0" smtClean="0">
                <a:latin typeface="Time s New Roman"/>
              </a:rPr>
              <a:t> </a:t>
            </a:r>
            <a:r>
              <a:rPr lang="en-US" b="1" dirty="0" err="1" smtClean="0">
                <a:latin typeface="Time s New Roman"/>
              </a:rPr>
              <a:t>viên</a:t>
            </a:r>
            <a:r>
              <a:rPr lang="vi-VN" b="1" dirty="0" smtClean="0">
                <a:latin typeface="Time s New Roman"/>
              </a:rPr>
              <a:t>: </a:t>
            </a:r>
            <a:r>
              <a:rPr lang="vi-VN" b="1" dirty="0" smtClean="0">
                <a:latin typeface="Time s New Roman"/>
              </a:rPr>
              <a:t>Võ Thị Bích Thủy</a:t>
            </a:r>
          </a:p>
          <a:p>
            <a:r>
              <a:rPr lang="vi-VN" b="1" dirty="0" smtClean="0">
                <a:latin typeface="Time s New Roman"/>
              </a:rPr>
              <a:t>Chức vụ, đơn vị công tác: Phó Trưởng phòng Tổ chức   – Chính trị &amp;CTSV, Trường CĐSP Quảng Trị</a:t>
            </a:r>
            <a:endParaRPr lang="en-US" b="1" dirty="0">
              <a:latin typeface="Time s New Roman"/>
            </a:endParaRPr>
          </a:p>
        </p:txBody>
      </p:sp>
      <p:pic>
        <p:nvPicPr>
          <p:cNvPr id="1026" name="Picture 2" descr="D:\ĐUK CƠ QUAN &amp; DOANH NGHIỆP\ẢNH HOẠT ĐỘNG\HỘI NGHỊ\HỘI THI Bcv GIỎI 2021\IMG_8788.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69882" y="2308771"/>
            <a:ext cx="5940056" cy="3959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6919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664B1225-861F-47E1-A804-905DD84774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9728"/>
            <a:ext cx="12192000" cy="7388352"/>
          </a:xfrm>
          <a:prstGeom prst="rect">
            <a:avLst/>
          </a:prstGeom>
        </p:spPr>
      </p:pic>
      <p:sp>
        <p:nvSpPr>
          <p:cNvPr id="7" name="TextBox 6">
            <a:extLst>
              <a:ext uri="{FF2B5EF4-FFF2-40B4-BE49-F238E27FC236}">
                <a16:creationId xmlns:a16="http://schemas.microsoft.com/office/drawing/2014/main" xmlns="" id="{D8E5BEAA-7AC4-4CBE-B3DC-490AA4D88314}"/>
              </a:ext>
            </a:extLst>
          </p:cNvPr>
          <p:cNvSpPr txBox="1"/>
          <p:nvPr/>
        </p:nvSpPr>
        <p:spPr>
          <a:xfrm>
            <a:off x="433755" y="1397582"/>
            <a:ext cx="11324492" cy="830997"/>
          </a:xfrm>
          <a:prstGeom prst="rect">
            <a:avLst/>
          </a:prstGeom>
          <a:noFill/>
        </p:spPr>
        <p:txBody>
          <a:bodyPr wrap="square" rtlCol="0">
            <a:spAutoFit/>
          </a:bodyPr>
          <a:lstStyle/>
          <a:p>
            <a:pPr algn="ctr"/>
            <a:r>
              <a:rPr lang="de-DE" sz="2400" dirty="0">
                <a:latin typeface="Calibri" panose="020F0502020204030204" pitchFamily="34" charset="0"/>
                <a:cs typeface="Calibri" panose="020F0502020204030204" pitchFamily="34" charset="0"/>
              </a:rPr>
              <a:t>Thế </a:t>
            </a:r>
            <a:r>
              <a:rPr lang="de-DE" sz="2400" dirty="0" smtClean="0">
                <a:latin typeface="Calibri" panose="020F0502020204030204" pitchFamily="34" charset="0"/>
                <a:cs typeface="Calibri" panose="020F0502020204030204" pitchFamily="34" charset="0"/>
              </a:rPr>
              <a:t>mạnh</a:t>
            </a:r>
            <a:r>
              <a:rPr lang="vi-VN" sz="2400" dirty="0" smtClean="0">
                <a:latin typeface="Calibri" panose="020F0502020204030204" pitchFamily="34" charset="0"/>
                <a:cs typeface="Calibri" panose="020F0502020204030204" pitchFamily="34" charset="0"/>
              </a:rPr>
              <a:t> con người – nhân tố quyết định</a:t>
            </a:r>
            <a:r>
              <a:rPr lang="de-DE" sz="2400" dirty="0" smtClean="0">
                <a:latin typeface="Calibri" panose="020F0502020204030204" pitchFamily="34" charset="0"/>
                <a:cs typeface="Calibri" panose="020F0502020204030204" pitchFamily="34" charset="0"/>
              </a:rPr>
              <a:t> để </a:t>
            </a:r>
            <a:r>
              <a:rPr lang="de-DE" sz="2400" dirty="0">
                <a:latin typeface="Calibri" panose="020F0502020204030204" pitchFamily="34" charset="0"/>
                <a:cs typeface="Calibri" panose="020F0502020204030204" pitchFamily="34" charset="0"/>
              </a:rPr>
              <a:t>thúc </a:t>
            </a:r>
            <a:r>
              <a:rPr lang="vi-VN" sz="2400" dirty="0" smtClean="0">
                <a:latin typeface="Calibri" panose="020F0502020204030204" pitchFamily="34" charset="0"/>
                <a:cs typeface="Calibri" panose="020F0502020204030204" pitchFamily="34" charset="0"/>
              </a:rPr>
              <a:t>đ</a:t>
            </a:r>
            <a:r>
              <a:rPr lang="de-DE" sz="2400" dirty="0" smtClean="0">
                <a:latin typeface="Calibri" panose="020F0502020204030204" pitchFamily="34" charset="0"/>
                <a:cs typeface="Calibri" panose="020F0502020204030204" pitchFamily="34" charset="0"/>
              </a:rPr>
              <a:t>ẩy </a:t>
            </a:r>
            <a:r>
              <a:rPr lang="de-DE" sz="2400" dirty="0">
                <a:latin typeface="Calibri" panose="020F0502020204030204" pitchFamily="34" charset="0"/>
                <a:cs typeface="Calibri" panose="020F0502020204030204" pitchFamily="34" charset="0"/>
              </a:rPr>
              <a:t>khởi nghiệp </a:t>
            </a:r>
            <a:r>
              <a:rPr lang="de-DE" sz="2400">
                <a:latin typeface="Calibri" panose="020F0502020204030204" pitchFamily="34" charset="0"/>
                <a:cs typeface="Calibri" panose="020F0502020204030204" pitchFamily="34" charset="0"/>
              </a:rPr>
              <a:t>sáng </a:t>
            </a:r>
            <a:r>
              <a:rPr lang="de-DE" sz="2400" smtClean="0">
                <a:latin typeface="Calibri" panose="020F0502020204030204" pitchFamily="34" charset="0"/>
                <a:cs typeface="Calibri" panose="020F0502020204030204" pitchFamily="34" charset="0"/>
              </a:rPr>
              <a:t>tạo</a:t>
            </a:r>
            <a:endParaRPr lang="en-US" sz="2400" b="1" u="sng" dirty="0">
              <a:solidFill>
                <a:srgbClr val="222222"/>
              </a:solidFill>
              <a:ea typeface="Times New Roman" panose="02020603050405020304" pitchFamily="18" charset="0"/>
              <a:cs typeface="Arial" panose="020B0604020202020204" pitchFamily="34" charset="0"/>
            </a:endParaRPr>
          </a:p>
          <a:p>
            <a:pPr marL="285750" indent="-285750" algn="just">
              <a:spcAft>
                <a:spcPts val="375"/>
              </a:spcAft>
              <a:buFontTx/>
              <a:buChar char="-"/>
            </a:pPr>
            <a:endParaRPr lang="vi-VN" sz="2400" dirty="0">
              <a:effectLst/>
              <a:ea typeface="Times New Roman" panose="02020603050405020304" pitchFamily="18" charset="0"/>
              <a:cs typeface="Arial" panose="020B0604020202020204" pitchFamily="34" charset="0"/>
            </a:endParaRPr>
          </a:p>
        </p:txBody>
      </p:sp>
      <p:sp>
        <p:nvSpPr>
          <p:cNvPr id="3" name="TextBox 2"/>
          <p:cNvSpPr txBox="1"/>
          <p:nvPr/>
        </p:nvSpPr>
        <p:spPr>
          <a:xfrm>
            <a:off x="798897" y="2714324"/>
            <a:ext cx="3705726" cy="798897"/>
          </a:xfrm>
          <a:prstGeom prst="rect">
            <a:avLst/>
          </a:prstGeom>
          <a:noFill/>
        </p:spPr>
        <p:txBody>
          <a:bodyPr wrap="square" rtlCol="0">
            <a:spAutoFit/>
          </a:bodyPr>
          <a:lstStyle/>
          <a:p>
            <a:endParaRPr lang="en-US" dirty="0"/>
          </a:p>
        </p:txBody>
      </p:sp>
      <p:sp>
        <p:nvSpPr>
          <p:cNvPr id="4" name="Rounded Rectangle 3"/>
          <p:cNvSpPr/>
          <p:nvPr/>
        </p:nvSpPr>
        <p:spPr>
          <a:xfrm>
            <a:off x="798897" y="2714324"/>
            <a:ext cx="4283242" cy="10299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schemeClr val="tx1"/>
                </a:solidFill>
              </a:rPr>
              <a:t>Phẩm chất yêu nước</a:t>
            </a:r>
            <a:endParaRPr lang="en-US" sz="2400" dirty="0">
              <a:solidFill>
                <a:schemeClr val="tx1"/>
              </a:solidFill>
            </a:endParaRPr>
          </a:p>
        </p:txBody>
      </p:sp>
      <p:sp>
        <p:nvSpPr>
          <p:cNvPr id="8" name="Rounded Rectangle 7"/>
          <p:cNvSpPr/>
          <p:nvPr/>
        </p:nvSpPr>
        <p:spPr>
          <a:xfrm>
            <a:off x="798897" y="3974410"/>
            <a:ext cx="4283242" cy="10299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schemeClr val="tx1"/>
                </a:solidFill>
              </a:rPr>
              <a:t>Cần cù, chịu khó, chịu khổ</a:t>
            </a:r>
            <a:endParaRPr lang="en-US" sz="2400" dirty="0">
              <a:solidFill>
                <a:schemeClr val="tx1"/>
              </a:solidFill>
            </a:endParaRPr>
          </a:p>
        </p:txBody>
      </p:sp>
      <p:sp>
        <p:nvSpPr>
          <p:cNvPr id="10" name="Rounded Rectangle 9"/>
          <p:cNvSpPr/>
          <p:nvPr/>
        </p:nvSpPr>
        <p:spPr>
          <a:xfrm>
            <a:off x="798897" y="5234496"/>
            <a:ext cx="4283242" cy="10299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schemeClr val="tx1"/>
                </a:solidFill>
              </a:rPr>
              <a:t>Hiếu học, có ý chí vươn lên</a:t>
            </a:r>
            <a:endParaRPr lang="en-US" sz="2400" dirty="0">
              <a:solidFill>
                <a:schemeClr val="tx1"/>
              </a:solidFill>
            </a:endParaRPr>
          </a:p>
        </p:txBody>
      </p:sp>
      <p:pic>
        <p:nvPicPr>
          <p:cNvPr id="11" name="Picture 10" descr="Địa đạo Vịnh Mốc – niềm tự hào của người dân đất lửa Quảng Trị"/>
          <p:cNvPicPr/>
          <p:nvPr/>
        </p:nvPicPr>
        <p:blipFill>
          <a:blip r:embed="rId3">
            <a:extLst>
              <a:ext uri="{28A0092B-C50C-407E-A947-70E740481C1C}">
                <a14:useLocalDpi xmlns:a14="http://schemas.microsoft.com/office/drawing/2010/main" val="0"/>
              </a:ext>
            </a:extLst>
          </a:blip>
          <a:srcRect/>
          <a:stretch>
            <a:fillRect/>
          </a:stretch>
        </p:blipFill>
        <p:spPr bwMode="auto">
          <a:xfrm>
            <a:off x="5614752" y="2680636"/>
            <a:ext cx="3028734" cy="1900990"/>
          </a:xfrm>
          <a:prstGeom prst="rect">
            <a:avLst/>
          </a:prstGeom>
          <a:noFill/>
          <a:ln>
            <a:noFill/>
          </a:ln>
        </p:spPr>
      </p:pic>
      <p:pic>
        <p:nvPicPr>
          <p:cNvPr id="12" name="Picture 11" descr="TỈNH ĐOÀN QUẢNG TRỊ"/>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14752" y="4861421"/>
            <a:ext cx="3028734" cy="1751136"/>
          </a:xfrm>
          <a:prstGeom prst="rect">
            <a:avLst/>
          </a:prstGeom>
          <a:noFill/>
          <a:ln>
            <a:noFill/>
          </a:ln>
        </p:spPr>
      </p:pic>
      <p:pic>
        <p:nvPicPr>
          <p:cNvPr id="15" name="Picture 14" descr="Quảng Trị trình bổ sung 50 dự án điện gió vào Quy hoạch phát triển điện lực"/>
          <p:cNvPicPr/>
          <p:nvPr/>
        </p:nvPicPr>
        <p:blipFill>
          <a:blip r:embed="rId5">
            <a:extLst>
              <a:ext uri="{28A0092B-C50C-407E-A947-70E740481C1C}">
                <a14:useLocalDpi xmlns:a14="http://schemas.microsoft.com/office/drawing/2010/main" val="0"/>
              </a:ext>
            </a:extLst>
          </a:blip>
          <a:srcRect/>
          <a:stretch>
            <a:fillRect/>
          </a:stretch>
        </p:blipFill>
        <p:spPr bwMode="auto">
          <a:xfrm>
            <a:off x="8918157" y="2680637"/>
            <a:ext cx="2957011" cy="1900990"/>
          </a:xfrm>
          <a:prstGeom prst="rect">
            <a:avLst/>
          </a:prstGeom>
          <a:noFill/>
          <a:ln>
            <a:noFill/>
          </a:ln>
        </p:spPr>
      </p:pic>
      <p:pic>
        <p:nvPicPr>
          <p:cNvPr id="3074" name="Picture 2" descr="Quảng Trị: Trồng thành công hơn 13.000 giống hoa lan trên đỉnh Sa Mù"/>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42371" y="4909649"/>
            <a:ext cx="2932797" cy="171157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xmlns="" id="{EAC7BD96-0CEE-4BBF-AE43-05D4D00F4362}"/>
              </a:ext>
            </a:extLst>
          </p:cNvPr>
          <p:cNvSpPr txBox="1"/>
          <p:nvPr/>
        </p:nvSpPr>
        <p:spPr>
          <a:xfrm>
            <a:off x="3792356" y="137934"/>
            <a:ext cx="8399644" cy="707886"/>
          </a:xfrm>
          <a:prstGeom prst="rect">
            <a:avLst/>
          </a:prstGeom>
          <a:noFill/>
        </p:spPr>
        <p:txBody>
          <a:bodyPr wrap="square" rtlCol="0">
            <a:spAutoFit/>
          </a:bodyPr>
          <a:lstStyle/>
          <a:p>
            <a:pPr algn="ctr"/>
            <a:r>
              <a:rPr lang="nl-NL" sz="2000" b="1" dirty="0" smtClean="0">
                <a:solidFill>
                  <a:srgbClr val="FFFF00"/>
                </a:solidFill>
              </a:rPr>
              <a:t>Phần 2: TIỀM NĂNG CON NGƯỜI VÀ VAI </a:t>
            </a:r>
            <a:r>
              <a:rPr lang="nl-NL" sz="2000" b="1" dirty="0">
                <a:solidFill>
                  <a:srgbClr val="FFFF00"/>
                </a:solidFill>
              </a:rPr>
              <a:t>TRÒ </a:t>
            </a:r>
            <a:r>
              <a:rPr lang="nl-NL" sz="2000" b="1" dirty="0" smtClean="0">
                <a:solidFill>
                  <a:srgbClr val="FFFF00"/>
                </a:solidFill>
              </a:rPr>
              <a:t>CỦA HỆ </a:t>
            </a:r>
            <a:r>
              <a:rPr lang="nl-NL" sz="2000" b="1" dirty="0">
                <a:solidFill>
                  <a:srgbClr val="FFFF00"/>
                </a:solidFill>
              </a:rPr>
              <a:t>SINH THÁI KHỞI NGHIỆP SÁNG TẠO </a:t>
            </a:r>
            <a:r>
              <a:rPr lang="nl-NL" sz="2000" b="1" dirty="0" smtClean="0">
                <a:solidFill>
                  <a:srgbClr val="FFFF00"/>
                </a:solidFill>
              </a:rPr>
              <a:t>TRONG VIỆC THÚC </a:t>
            </a:r>
            <a:r>
              <a:rPr lang="nl-NL" sz="2000" b="1" dirty="0">
                <a:solidFill>
                  <a:srgbClr val="FFFF00"/>
                </a:solidFill>
              </a:rPr>
              <a:t>ĐẨY PHÁT TRIỂN KINH </a:t>
            </a:r>
            <a:r>
              <a:rPr lang="nl-NL" sz="2000" b="1" dirty="0" smtClean="0">
                <a:solidFill>
                  <a:srgbClr val="FFFF00"/>
                </a:solidFill>
              </a:rPr>
              <a:t>TẾ XÃ HỘI Ở QUẢNG TRỊ</a:t>
            </a:r>
            <a:endParaRPr lang="en-US" sz="2000" dirty="0">
              <a:solidFill>
                <a:srgbClr val="FFFF00"/>
              </a:solidFill>
            </a:endParaRPr>
          </a:p>
        </p:txBody>
      </p:sp>
    </p:spTree>
    <p:extLst>
      <p:ext uri="{BB962C8B-B14F-4D97-AF65-F5344CB8AC3E}">
        <p14:creationId xmlns:p14="http://schemas.microsoft.com/office/powerpoint/2010/main" val="574449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664B1225-861F-47E1-A804-905DD84774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878"/>
            <a:ext cx="12192000" cy="6858000"/>
          </a:xfrm>
          <a:prstGeom prst="rect">
            <a:avLst/>
          </a:prstGeom>
        </p:spPr>
      </p:pic>
      <p:sp>
        <p:nvSpPr>
          <p:cNvPr id="7" name="TextBox 6">
            <a:extLst>
              <a:ext uri="{FF2B5EF4-FFF2-40B4-BE49-F238E27FC236}">
                <a16:creationId xmlns:a16="http://schemas.microsoft.com/office/drawing/2014/main" xmlns="" id="{D8E5BEAA-7AC4-4CBE-B3DC-490AA4D88314}"/>
              </a:ext>
            </a:extLst>
          </p:cNvPr>
          <p:cNvSpPr txBox="1"/>
          <p:nvPr/>
        </p:nvSpPr>
        <p:spPr>
          <a:xfrm>
            <a:off x="221381" y="1044984"/>
            <a:ext cx="11693251" cy="1200329"/>
          </a:xfrm>
          <a:prstGeom prst="rect">
            <a:avLst/>
          </a:prstGeom>
          <a:noFill/>
        </p:spPr>
        <p:txBody>
          <a:bodyPr wrap="square" rtlCol="0">
            <a:spAutoFit/>
          </a:bodyPr>
          <a:lstStyle/>
          <a:p>
            <a:pPr algn="ctr"/>
            <a:endParaRPr lang="vi-VN" sz="2400" b="1" dirty="0" smtClean="0"/>
          </a:p>
          <a:p>
            <a:pPr algn="ctr"/>
            <a:r>
              <a:rPr lang="vi-VN" sz="2400" b="1" dirty="0" smtClean="0"/>
              <a:t>K</a:t>
            </a:r>
            <a:r>
              <a:rPr lang="nl-NL" sz="2400" b="1" dirty="0"/>
              <a:t>hởi nghiệp sáng tạo - động lực thúc đẩy kinh tế phát triển</a:t>
            </a:r>
            <a:endParaRPr lang="en-US" sz="2400" dirty="0"/>
          </a:p>
          <a:p>
            <a:pPr indent="457200" algn="just">
              <a:spcAft>
                <a:spcPts val="375"/>
              </a:spcAft>
            </a:pPr>
            <a:endParaRPr lang="en-US" sz="2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0" name="Rounded Rectangle 9"/>
          <p:cNvSpPr/>
          <p:nvPr/>
        </p:nvSpPr>
        <p:spPr>
          <a:xfrm>
            <a:off x="641601" y="1946276"/>
            <a:ext cx="11090149" cy="845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schemeClr val="tx1"/>
                </a:solidFill>
                <a:latin typeface="Calibri" panose="020F0502020204030204" pitchFamily="34" charset="0"/>
                <a:cs typeface="Calibri" panose="020F0502020204030204" pitchFamily="34" charset="0"/>
              </a:rPr>
              <a:t>K</a:t>
            </a:r>
            <a:r>
              <a:rPr lang="nl-NL" sz="2400" dirty="0" smtClean="0">
                <a:solidFill>
                  <a:schemeClr val="tx1"/>
                </a:solidFill>
                <a:latin typeface="Calibri" panose="020F0502020204030204" pitchFamily="34" charset="0"/>
                <a:cs typeface="Calibri" panose="020F0502020204030204" pitchFamily="34" charset="0"/>
              </a:rPr>
              <a:t>hởi </a:t>
            </a:r>
            <a:r>
              <a:rPr lang="nl-NL" sz="2400" dirty="0">
                <a:solidFill>
                  <a:schemeClr val="tx1"/>
                </a:solidFill>
                <a:latin typeface="Calibri" panose="020F0502020204030204" pitchFamily="34" charset="0"/>
                <a:cs typeface="Calibri" panose="020F0502020204030204" pitchFamily="34" charset="0"/>
              </a:rPr>
              <a:t>nghiệp </a:t>
            </a:r>
            <a:r>
              <a:rPr lang="nl-NL" sz="2400" dirty="0" smtClean="0">
                <a:solidFill>
                  <a:schemeClr val="tx1"/>
                </a:solidFill>
                <a:latin typeface="Calibri" panose="020F0502020204030204" pitchFamily="34" charset="0"/>
                <a:cs typeface="Calibri" panose="020F0502020204030204" pitchFamily="34" charset="0"/>
              </a:rPr>
              <a:t>sáng </a:t>
            </a:r>
            <a:r>
              <a:rPr lang="nl-NL" sz="2400" dirty="0">
                <a:solidFill>
                  <a:schemeClr val="tx1"/>
                </a:solidFill>
                <a:latin typeface="Calibri" panose="020F0502020204030204" pitchFamily="34" charset="0"/>
                <a:cs typeface="Calibri" panose="020F0502020204030204" pitchFamily="34" charset="0"/>
              </a:rPr>
              <a:t>tạo khi thành công sẽ </a:t>
            </a:r>
            <a:r>
              <a:rPr lang="vi-VN" sz="2400" dirty="0" smtClean="0">
                <a:solidFill>
                  <a:schemeClr val="tx1"/>
                </a:solidFill>
                <a:latin typeface="Calibri" panose="020F0502020204030204" pitchFamily="34" charset="0"/>
                <a:cs typeface="Calibri" panose="020F0502020204030204" pitchFamily="34" charset="0"/>
              </a:rPr>
              <a:t>thúc đẩy </a:t>
            </a:r>
            <a:r>
              <a:rPr lang="nl-NL" sz="2400" dirty="0" smtClean="0">
                <a:solidFill>
                  <a:schemeClr val="tx1"/>
                </a:solidFill>
                <a:latin typeface="Calibri" panose="020F0502020204030204" pitchFamily="34" charset="0"/>
                <a:cs typeface="Calibri" panose="020F0502020204030204" pitchFamily="34" charset="0"/>
              </a:rPr>
              <a:t>tăng </a:t>
            </a:r>
            <a:r>
              <a:rPr lang="nl-NL" sz="2400" dirty="0">
                <a:solidFill>
                  <a:schemeClr val="tx1"/>
                </a:solidFill>
                <a:latin typeface="Calibri" panose="020F0502020204030204" pitchFamily="34" charset="0"/>
                <a:cs typeface="Calibri" panose="020F0502020204030204" pitchFamily="34" charset="0"/>
              </a:rPr>
              <a:t>trưởng kinh </a:t>
            </a:r>
            <a:r>
              <a:rPr lang="nl-NL" sz="2400" dirty="0" smtClean="0">
                <a:solidFill>
                  <a:schemeClr val="tx1"/>
                </a:solidFill>
                <a:latin typeface="Calibri" panose="020F0502020204030204" pitchFamily="34" charset="0"/>
                <a:cs typeface="Calibri" panose="020F0502020204030204" pitchFamily="34" charset="0"/>
              </a:rPr>
              <a:t>tế</a:t>
            </a:r>
            <a:r>
              <a:rPr lang="vi-VN" sz="2400" dirty="0" smtClean="0">
                <a:solidFill>
                  <a:schemeClr val="tx1"/>
                </a:solidFill>
                <a:latin typeface="Calibri" panose="020F0502020204030204" pitchFamily="34" charset="0"/>
                <a:cs typeface="Calibri" panose="020F0502020204030204" pitchFamily="34" charset="0"/>
              </a:rPr>
              <a:t>: GDP</a:t>
            </a:r>
            <a:endParaRPr lang="en-US" sz="2400" dirty="0">
              <a:solidFill>
                <a:schemeClr val="tx1"/>
              </a:solidFill>
              <a:latin typeface="Calibri" panose="020F0502020204030204" pitchFamily="34" charset="0"/>
              <a:cs typeface="Calibri" panose="020F0502020204030204" pitchFamily="34" charset="0"/>
            </a:endParaRPr>
          </a:p>
        </p:txBody>
      </p:sp>
      <p:sp>
        <p:nvSpPr>
          <p:cNvPr id="11" name="Rounded Rectangle 10"/>
          <p:cNvSpPr/>
          <p:nvPr/>
        </p:nvSpPr>
        <p:spPr>
          <a:xfrm>
            <a:off x="676897" y="4248428"/>
            <a:ext cx="11090149" cy="845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smtClean="0">
                <a:solidFill>
                  <a:schemeClr val="tx1"/>
                </a:solidFill>
              </a:rPr>
              <a:t>Tạo sự đa dạng thị </a:t>
            </a:r>
            <a:r>
              <a:rPr lang="vi-VN" sz="2000" smtClean="0">
                <a:solidFill>
                  <a:schemeClr val="tx1"/>
                </a:solidFill>
              </a:rPr>
              <a:t>trường, </a:t>
            </a:r>
            <a:r>
              <a:rPr lang="vi-VN" sz="2000" dirty="0">
                <a:solidFill>
                  <a:schemeClr val="tx1"/>
                </a:solidFill>
              </a:rPr>
              <a:t>đáp ứng nhu cầu ngày càng cao của nhân dân từ đó góp phần nâng cao đời sống nhân dân</a:t>
            </a:r>
            <a:endParaRPr lang="en-US" sz="2000" dirty="0">
              <a:solidFill>
                <a:schemeClr val="tx1"/>
              </a:solidFill>
              <a:cs typeface="Calibri" panose="020F0502020204030204" pitchFamily="34" charset="0"/>
            </a:endParaRPr>
          </a:p>
        </p:txBody>
      </p:sp>
      <p:sp>
        <p:nvSpPr>
          <p:cNvPr id="14" name="Rounded Rectangle 13"/>
          <p:cNvSpPr/>
          <p:nvPr/>
        </p:nvSpPr>
        <p:spPr>
          <a:xfrm>
            <a:off x="676897" y="3065273"/>
            <a:ext cx="11090149" cy="845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rPr>
              <a:t>G</a:t>
            </a:r>
            <a:r>
              <a:rPr lang="nl-NL" sz="2400" dirty="0" smtClean="0">
                <a:solidFill>
                  <a:schemeClr val="tx1"/>
                </a:solidFill>
              </a:rPr>
              <a:t>iải </a:t>
            </a:r>
            <a:r>
              <a:rPr lang="nl-NL" sz="2400" dirty="0">
                <a:solidFill>
                  <a:schemeClr val="tx1"/>
                </a:solidFill>
              </a:rPr>
              <a:t>quyết việc làm cho người lao </a:t>
            </a:r>
            <a:r>
              <a:rPr lang="nl-NL" sz="2400" dirty="0" smtClean="0">
                <a:solidFill>
                  <a:schemeClr val="tx1"/>
                </a:solidFill>
              </a:rPr>
              <a:t>động</a:t>
            </a:r>
            <a:endParaRPr lang="en-US" sz="2400" dirty="0">
              <a:solidFill>
                <a:schemeClr val="tx1"/>
              </a:solidFill>
              <a:cs typeface="Calibri" panose="020F0502020204030204" pitchFamily="34" charset="0"/>
            </a:endParaRPr>
          </a:p>
        </p:txBody>
      </p:sp>
      <p:sp>
        <p:nvSpPr>
          <p:cNvPr id="8" name="Rounded Rectangle 7"/>
          <p:cNvSpPr/>
          <p:nvPr/>
        </p:nvSpPr>
        <p:spPr>
          <a:xfrm>
            <a:off x="676896" y="5331270"/>
            <a:ext cx="11090149" cy="845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smtClean="0">
                <a:solidFill>
                  <a:schemeClr val="tx1"/>
                </a:solidFill>
              </a:rPr>
              <a:t>Start –up thường tiên phong trong việc tìm phương thức sản xuất mới</a:t>
            </a:r>
            <a:r>
              <a:rPr lang="en-US" sz="2000" dirty="0" smtClean="0">
                <a:solidFill>
                  <a:schemeClr val="tx1"/>
                </a:solidFill>
              </a:rPr>
              <a:t>; </a:t>
            </a:r>
            <a:r>
              <a:rPr lang="vi-VN" sz="2000" dirty="0">
                <a:solidFill>
                  <a:schemeClr val="tx1"/>
                </a:solidFill>
              </a:rPr>
              <a:t>Thúc đẩy ứng dụng khoa học công nghệ</a:t>
            </a:r>
            <a:endParaRPr lang="en-US" sz="2000" dirty="0">
              <a:solidFill>
                <a:schemeClr val="tx1"/>
              </a:solidFill>
              <a:cs typeface="Calibri" panose="020F0502020204030204" pitchFamily="34" charset="0"/>
            </a:endParaRPr>
          </a:p>
        </p:txBody>
      </p:sp>
      <p:sp>
        <p:nvSpPr>
          <p:cNvPr id="9" name="TextBox 8">
            <a:extLst>
              <a:ext uri="{FF2B5EF4-FFF2-40B4-BE49-F238E27FC236}">
                <a16:creationId xmlns:a16="http://schemas.microsoft.com/office/drawing/2014/main" xmlns="" id="{EAC7BD96-0CEE-4BBF-AE43-05D4D00F4362}"/>
              </a:ext>
            </a:extLst>
          </p:cNvPr>
          <p:cNvSpPr txBox="1"/>
          <p:nvPr/>
        </p:nvSpPr>
        <p:spPr>
          <a:xfrm>
            <a:off x="3792356" y="137934"/>
            <a:ext cx="8399644" cy="707886"/>
          </a:xfrm>
          <a:prstGeom prst="rect">
            <a:avLst/>
          </a:prstGeom>
          <a:noFill/>
        </p:spPr>
        <p:txBody>
          <a:bodyPr wrap="square" rtlCol="0">
            <a:spAutoFit/>
          </a:bodyPr>
          <a:lstStyle/>
          <a:p>
            <a:pPr algn="ctr"/>
            <a:r>
              <a:rPr lang="nl-NL" sz="2000" b="1" dirty="0" smtClean="0">
                <a:solidFill>
                  <a:srgbClr val="FFFF00"/>
                </a:solidFill>
              </a:rPr>
              <a:t>Phần 2: TIỀM NĂNG CON NGƯỜI VÀ VAI </a:t>
            </a:r>
            <a:r>
              <a:rPr lang="nl-NL" sz="2000" b="1" dirty="0">
                <a:solidFill>
                  <a:srgbClr val="FFFF00"/>
                </a:solidFill>
              </a:rPr>
              <a:t>TRÒ </a:t>
            </a:r>
            <a:r>
              <a:rPr lang="nl-NL" sz="2000" b="1" dirty="0" smtClean="0">
                <a:solidFill>
                  <a:srgbClr val="FFFF00"/>
                </a:solidFill>
              </a:rPr>
              <a:t>CỦA HỆ </a:t>
            </a:r>
            <a:r>
              <a:rPr lang="nl-NL" sz="2000" b="1" dirty="0">
                <a:solidFill>
                  <a:srgbClr val="FFFF00"/>
                </a:solidFill>
              </a:rPr>
              <a:t>SINH THÁI KHỞI NGHIỆP SÁNG TẠO </a:t>
            </a:r>
            <a:r>
              <a:rPr lang="nl-NL" sz="2000" b="1" dirty="0" smtClean="0">
                <a:solidFill>
                  <a:srgbClr val="FFFF00"/>
                </a:solidFill>
              </a:rPr>
              <a:t>TRONG VIỆC THÚC </a:t>
            </a:r>
            <a:r>
              <a:rPr lang="nl-NL" sz="2000" b="1" dirty="0">
                <a:solidFill>
                  <a:srgbClr val="FFFF00"/>
                </a:solidFill>
              </a:rPr>
              <a:t>ĐẨY PHÁT TRIỂN KINH </a:t>
            </a:r>
            <a:r>
              <a:rPr lang="nl-NL" sz="2000" b="1" dirty="0" smtClean="0">
                <a:solidFill>
                  <a:srgbClr val="FFFF00"/>
                </a:solidFill>
              </a:rPr>
              <a:t>TẾ XÃ HỘI Ở QUẢNG TRỊ</a:t>
            </a:r>
            <a:endParaRPr lang="en-US" sz="2000" dirty="0">
              <a:solidFill>
                <a:srgbClr val="FFFF00"/>
              </a:solidFill>
            </a:endParaRPr>
          </a:p>
        </p:txBody>
      </p:sp>
    </p:spTree>
    <p:extLst>
      <p:ext uri="{BB962C8B-B14F-4D97-AF65-F5344CB8AC3E}">
        <p14:creationId xmlns:p14="http://schemas.microsoft.com/office/powerpoint/2010/main" val="38350328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664B1225-861F-47E1-A804-905DD84774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0478"/>
            <a:ext cx="12192000" cy="7388352"/>
          </a:xfrm>
          <a:prstGeom prst="rect">
            <a:avLst/>
          </a:prstGeom>
        </p:spPr>
      </p:pic>
      <p:sp>
        <p:nvSpPr>
          <p:cNvPr id="9" name="TextBox 8">
            <a:extLst>
              <a:ext uri="{FF2B5EF4-FFF2-40B4-BE49-F238E27FC236}">
                <a16:creationId xmlns:a16="http://schemas.microsoft.com/office/drawing/2014/main" xmlns="" id="{EAC7BD96-0CEE-4BBF-AE43-05D4D00F4362}"/>
              </a:ext>
            </a:extLst>
          </p:cNvPr>
          <p:cNvSpPr txBox="1"/>
          <p:nvPr/>
        </p:nvSpPr>
        <p:spPr>
          <a:xfrm>
            <a:off x="3095899" y="239359"/>
            <a:ext cx="8839427" cy="707886"/>
          </a:xfrm>
          <a:prstGeom prst="rect">
            <a:avLst/>
          </a:prstGeom>
          <a:noFill/>
        </p:spPr>
        <p:txBody>
          <a:bodyPr wrap="square" rtlCol="0">
            <a:spAutoFit/>
          </a:bodyPr>
          <a:lstStyle/>
          <a:p>
            <a:pPr algn="ctr"/>
            <a:r>
              <a:rPr lang="de-DE" sz="2000" b="1" dirty="0" smtClean="0">
                <a:solidFill>
                  <a:srgbClr val="FFFF00"/>
                </a:solidFill>
              </a:rPr>
              <a:t>Phần 3: MỘT </a:t>
            </a:r>
            <a:r>
              <a:rPr lang="de-DE" sz="2000" b="1" dirty="0">
                <a:solidFill>
                  <a:srgbClr val="FFFF00"/>
                </a:solidFill>
              </a:rPr>
              <a:t>SỐ GIẢI PHÁP CƠ BẢN ĐỂ </a:t>
            </a:r>
            <a:r>
              <a:rPr lang="de-DE" sz="2000" b="1" dirty="0" smtClean="0">
                <a:solidFill>
                  <a:srgbClr val="FFFF00"/>
                </a:solidFill>
              </a:rPr>
              <a:t>THÚC ĐẨY </a:t>
            </a:r>
            <a:r>
              <a:rPr lang="de-DE" sz="2000" b="1" dirty="0">
                <a:solidFill>
                  <a:srgbClr val="FFFF00"/>
                </a:solidFill>
              </a:rPr>
              <a:t>PHÁT TRIỂN </a:t>
            </a:r>
            <a:endParaRPr lang="de-DE" sz="2000" b="1" dirty="0" smtClean="0">
              <a:solidFill>
                <a:srgbClr val="FFFF00"/>
              </a:solidFill>
            </a:endParaRPr>
          </a:p>
          <a:p>
            <a:pPr algn="ctr"/>
            <a:r>
              <a:rPr lang="de-DE" sz="2000" b="1" dirty="0" smtClean="0">
                <a:solidFill>
                  <a:srgbClr val="FFFF00"/>
                </a:solidFill>
              </a:rPr>
              <a:t>HỆ </a:t>
            </a:r>
            <a:r>
              <a:rPr lang="de-DE" sz="2000" b="1" dirty="0">
                <a:solidFill>
                  <a:srgbClr val="FFFF00"/>
                </a:solidFill>
              </a:rPr>
              <a:t>SINH THÁI KHỞI </a:t>
            </a:r>
            <a:r>
              <a:rPr lang="de-DE" sz="2000" b="1" dirty="0" smtClean="0">
                <a:solidFill>
                  <a:srgbClr val="FFFF00"/>
                </a:solidFill>
              </a:rPr>
              <a:t>NGHIỆP Ở QUẢNG TRỊ</a:t>
            </a:r>
            <a:endParaRPr lang="en-US" sz="2000" dirty="0">
              <a:solidFill>
                <a:srgbClr val="FFFF00"/>
              </a:solidFill>
            </a:endParaRPr>
          </a:p>
        </p:txBody>
      </p:sp>
      <p:sp>
        <p:nvSpPr>
          <p:cNvPr id="3" name="TextBox 2"/>
          <p:cNvSpPr txBox="1"/>
          <p:nvPr/>
        </p:nvSpPr>
        <p:spPr>
          <a:xfrm>
            <a:off x="798897" y="2714324"/>
            <a:ext cx="3705726" cy="798897"/>
          </a:xfrm>
          <a:prstGeom prst="rect">
            <a:avLst/>
          </a:prstGeom>
          <a:noFill/>
        </p:spPr>
        <p:txBody>
          <a:bodyPr wrap="square" rtlCol="0">
            <a:spAutoFit/>
          </a:bodyPr>
          <a:lstStyle/>
          <a:p>
            <a:endParaRPr lang="en-US" dirty="0"/>
          </a:p>
        </p:txBody>
      </p:sp>
      <p:sp>
        <p:nvSpPr>
          <p:cNvPr id="4" name="Rounded Rectangle 3"/>
          <p:cNvSpPr/>
          <p:nvPr/>
        </p:nvSpPr>
        <p:spPr>
          <a:xfrm>
            <a:off x="798897" y="1557863"/>
            <a:ext cx="10443410" cy="10299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dirty="0">
                <a:solidFill>
                  <a:schemeClr val="tx1"/>
                </a:solidFill>
              </a:rPr>
              <a:t>Đẩy mạnh cải thiện môi trường đầu tư kinh doanh, nâng cao chỉ số năng lực cạnh tranh cấp </a:t>
            </a:r>
            <a:r>
              <a:rPr lang="vi-VN" sz="2400" dirty="0" smtClean="0">
                <a:solidFill>
                  <a:schemeClr val="tx1"/>
                </a:solidFill>
                <a:latin typeface="Calibri" panose="020F0502020204030204" pitchFamily="34" charset="0"/>
                <a:cs typeface="Calibri" panose="020F0502020204030204" pitchFamily="34" charset="0"/>
              </a:rPr>
              <a:t>tỉnh</a:t>
            </a:r>
            <a:r>
              <a:rPr lang="vi-VN" sz="2400" dirty="0" smtClean="0">
                <a:solidFill>
                  <a:schemeClr val="tx1"/>
                </a:solidFill>
              </a:rPr>
              <a:t> PCI; PAPI; PAR INDEX</a:t>
            </a:r>
            <a:endParaRPr lang="en-US" sz="2400" dirty="0">
              <a:solidFill>
                <a:schemeClr val="tx1"/>
              </a:solidFill>
            </a:endParaRPr>
          </a:p>
        </p:txBody>
      </p:sp>
      <p:sp>
        <p:nvSpPr>
          <p:cNvPr id="8" name="Rounded Rectangle 7"/>
          <p:cNvSpPr/>
          <p:nvPr/>
        </p:nvSpPr>
        <p:spPr>
          <a:xfrm>
            <a:off x="798897" y="3087567"/>
            <a:ext cx="10443410" cy="10299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tx1"/>
                </a:solidFill>
              </a:rPr>
              <a:t>Phát triển </a:t>
            </a:r>
            <a:r>
              <a:rPr lang="de-DE" sz="2400" b="1" dirty="0">
                <a:solidFill>
                  <a:schemeClr val="tx1"/>
                </a:solidFill>
              </a:rPr>
              <a:t>kinh tế tư nhân </a:t>
            </a:r>
            <a:r>
              <a:rPr lang="de-DE" sz="2400" dirty="0">
                <a:solidFill>
                  <a:schemeClr val="tx1"/>
                </a:solidFill>
              </a:rPr>
              <a:t>trở thành một động lực quan trọng của nền kinh tế thị trường định hướng xã hội chủ nghĩa</a:t>
            </a:r>
            <a:endParaRPr lang="en-US" sz="2400" dirty="0">
              <a:solidFill>
                <a:schemeClr val="tx1"/>
              </a:solidFill>
            </a:endParaRPr>
          </a:p>
        </p:txBody>
      </p:sp>
      <p:sp>
        <p:nvSpPr>
          <p:cNvPr id="10" name="Rounded Rectangle 9"/>
          <p:cNvSpPr/>
          <p:nvPr/>
        </p:nvSpPr>
        <p:spPr>
          <a:xfrm>
            <a:off x="798897" y="4592444"/>
            <a:ext cx="10443410" cy="10299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tx1"/>
                </a:solidFill>
              </a:rPr>
              <a:t>Xây dựng môi trường đầu tư thông thoáng, </a:t>
            </a:r>
            <a:r>
              <a:rPr lang="de-DE" sz="2400" dirty="0" smtClean="0">
                <a:solidFill>
                  <a:schemeClr val="tx1"/>
                </a:solidFill>
              </a:rPr>
              <a:t>bình </a:t>
            </a:r>
            <a:r>
              <a:rPr lang="de-DE" sz="2400" dirty="0">
                <a:solidFill>
                  <a:schemeClr val="tx1"/>
                </a:solidFill>
              </a:rPr>
              <a:t>đẳng </a:t>
            </a:r>
            <a:r>
              <a:rPr lang="de-DE" sz="2400" dirty="0" smtClean="0">
                <a:solidFill>
                  <a:schemeClr val="tx1"/>
                </a:solidFill>
              </a:rPr>
              <a:t>, công khai quy hoạch.. </a:t>
            </a:r>
            <a:r>
              <a:rPr lang="vi-VN" sz="2400" dirty="0" smtClean="0">
                <a:solidFill>
                  <a:schemeClr val="tx1"/>
                </a:solidFill>
              </a:rPr>
              <a:t>; </a:t>
            </a:r>
            <a:r>
              <a:rPr lang="de-DE" sz="2400" dirty="0">
                <a:solidFill>
                  <a:schemeClr val="tx1"/>
                </a:solidFill>
              </a:rPr>
              <a:t>tạo quỹ đất sạch để triển khai các dự án đầu tư. </a:t>
            </a:r>
            <a:endParaRPr lang="en-US" sz="2400" dirty="0">
              <a:solidFill>
                <a:schemeClr val="tx1"/>
              </a:solidFill>
            </a:endParaRPr>
          </a:p>
          <a:p>
            <a:pPr algn="ctr"/>
            <a:endParaRPr lang="en-US" sz="2400" dirty="0">
              <a:solidFill>
                <a:schemeClr val="tx1"/>
              </a:solidFill>
            </a:endParaRPr>
          </a:p>
        </p:txBody>
      </p:sp>
      <p:sp>
        <p:nvSpPr>
          <p:cNvPr id="2" name="Rectangle 1"/>
          <p:cNvSpPr/>
          <p:nvPr/>
        </p:nvSpPr>
        <p:spPr>
          <a:xfrm>
            <a:off x="269508" y="5728229"/>
            <a:ext cx="11665818" cy="978729"/>
          </a:xfrm>
          <a:prstGeom prst="rect">
            <a:avLst/>
          </a:prstGeom>
        </p:spPr>
        <p:txBody>
          <a:bodyPr wrap="square">
            <a:spAutoFit/>
          </a:bodyPr>
          <a:lstStyle/>
          <a:p>
            <a:pPr indent="444500" algn="ctr">
              <a:lnSpc>
                <a:spcPct val="120000"/>
              </a:lnSpc>
              <a:spcAft>
                <a:spcPts val="800"/>
              </a:spcAft>
            </a:pPr>
            <a:r>
              <a:rPr lang="de-DE" sz="2400" dirty="0">
                <a:ea typeface="Calibri" panose="020F0502020204030204" pitchFamily="34" charset="0"/>
                <a:cs typeface="Times New Roman" panose="02020603050405020304" pitchFamily="18" charset="0"/>
              </a:rPr>
              <a:t>Nghị quyết </a:t>
            </a:r>
            <a:r>
              <a:rPr lang="de-DE" sz="2400" dirty="0" smtClean="0">
                <a:ea typeface="Calibri" panose="020F0502020204030204" pitchFamily="34" charset="0"/>
                <a:cs typeface="Times New Roman" panose="02020603050405020304" pitchFamily="18" charset="0"/>
              </a:rPr>
              <a:t>của </a:t>
            </a:r>
            <a:r>
              <a:rPr lang="de-DE" sz="2400" dirty="0">
                <a:ea typeface="Calibri" panose="020F0502020204030204" pitchFamily="34" charset="0"/>
                <a:cs typeface="Times New Roman" panose="02020603050405020304" pitchFamily="18" charset="0"/>
              </a:rPr>
              <a:t>Hội đồng nhân dân </a:t>
            </a:r>
            <a:r>
              <a:rPr lang="de-DE" sz="2400" dirty="0" smtClean="0">
                <a:ea typeface="Calibri" panose="020F0502020204030204" pitchFamily="34" charset="0"/>
                <a:cs typeface="Times New Roman" panose="02020603050405020304" pitchFamily="18" charset="0"/>
              </a:rPr>
              <a:t>tỉnh ban </a:t>
            </a:r>
            <a:r>
              <a:rPr lang="de-DE" sz="2400" dirty="0">
                <a:ea typeface="Calibri" panose="020F0502020204030204" pitchFamily="34" charset="0"/>
                <a:cs typeface="Times New Roman" panose="02020603050405020304" pitchFamily="18" charset="0"/>
              </a:rPr>
              <a:t>hành m</a:t>
            </a:r>
            <a:r>
              <a:rPr lang="de-DE" sz="2400" dirty="0">
                <a:solidFill>
                  <a:srgbClr val="111111"/>
                </a:solidFill>
                <a:ea typeface="Times New Roman" panose="02020603050405020304" pitchFamily="18" charset="0"/>
                <a:cs typeface="Times New Roman" panose="02020603050405020304" pitchFamily="18" charset="0"/>
              </a:rPr>
              <a:t>ột số giải pháp cụ thể hỗ trợ và bố trí ngân sách </a:t>
            </a:r>
            <a:r>
              <a:rPr lang="de-DE" sz="2400" dirty="0" smtClean="0">
                <a:solidFill>
                  <a:srgbClr val="111111"/>
                </a:solidFill>
                <a:ea typeface="Times New Roman" panose="02020603050405020304" pitchFamily="18" charset="0"/>
                <a:cs typeface="Times New Roman" panose="02020603050405020304" pitchFamily="18" charset="0"/>
              </a:rPr>
              <a:t>phát triển </a:t>
            </a:r>
            <a:r>
              <a:rPr lang="de-DE" sz="2400" dirty="0" smtClean="0">
                <a:ea typeface="Calibri" panose="020F0502020204030204" pitchFamily="34" charset="0"/>
                <a:cs typeface="Times New Roman" panose="02020603050405020304" pitchFamily="18" charset="0"/>
              </a:rPr>
              <a:t>khởi nghiệp</a:t>
            </a:r>
            <a:endParaRPr lang="en-US"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95509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664B1225-861F-47E1-A804-905DD84774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891"/>
            <a:ext cx="12192000" cy="6858000"/>
          </a:xfrm>
          <a:prstGeom prst="rect">
            <a:avLst/>
          </a:prstGeom>
        </p:spPr>
      </p:pic>
      <p:sp>
        <p:nvSpPr>
          <p:cNvPr id="3" name="Rounded Rectangle 2"/>
          <p:cNvSpPr/>
          <p:nvPr/>
        </p:nvSpPr>
        <p:spPr>
          <a:xfrm>
            <a:off x="558801" y="2170340"/>
            <a:ext cx="10856762" cy="9662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44500" algn="ctr">
              <a:lnSpc>
                <a:spcPct val="120000"/>
              </a:lnSpc>
              <a:spcAft>
                <a:spcPts val="800"/>
              </a:spcAft>
            </a:pPr>
            <a:r>
              <a:rPr lang="vi-VN" sz="2000" dirty="0" smtClean="0">
                <a:solidFill>
                  <a:schemeClr val="tx1"/>
                </a:solidFill>
                <a:latin typeface="Calibri" panose="020F0502020204030204" pitchFamily="34" charset="0"/>
                <a:cs typeface="Calibri" panose="020F0502020204030204" pitchFamily="34" charset="0"/>
              </a:rPr>
              <a:t>Gắn nghiên cứu với thực tiễn Quảng Trị</a:t>
            </a:r>
            <a:endPar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Rounded Rectangle 9"/>
          <p:cNvSpPr/>
          <p:nvPr/>
        </p:nvSpPr>
        <p:spPr>
          <a:xfrm>
            <a:off x="558802" y="3452068"/>
            <a:ext cx="10856760" cy="9432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smtClean="0">
                <a:solidFill>
                  <a:schemeClr val="tx1"/>
                </a:solidFill>
                <a:ea typeface="Calibri" panose="020F0502020204030204" pitchFamily="34" charset="0"/>
                <a:cs typeface="Times New Roman" panose="02020603050405020304" pitchFamily="18" charset="0"/>
              </a:rPr>
              <a:t>Ứ</a:t>
            </a:r>
            <a:r>
              <a:rPr lang="nl-NL" sz="2000" dirty="0" smtClean="0">
                <a:solidFill>
                  <a:schemeClr val="tx1"/>
                </a:solidFill>
                <a:ea typeface="Calibri" panose="020F0502020204030204" pitchFamily="34" charset="0"/>
                <a:cs typeface="Times New Roman" panose="02020603050405020304" pitchFamily="18" charset="0"/>
              </a:rPr>
              <a:t>ng </a:t>
            </a:r>
            <a:r>
              <a:rPr lang="nl-NL" sz="2000" dirty="0">
                <a:solidFill>
                  <a:schemeClr val="tx1"/>
                </a:solidFill>
                <a:ea typeface="Calibri" panose="020F0502020204030204" pitchFamily="34" charset="0"/>
                <a:cs typeface="Times New Roman" panose="02020603050405020304" pitchFamily="18" charset="0"/>
              </a:rPr>
              <a:t>dụng các tiến bộ kỹ </a:t>
            </a:r>
            <a:r>
              <a:rPr lang="vi-VN" sz="2000" dirty="0" smtClean="0">
                <a:solidFill>
                  <a:schemeClr val="tx1"/>
                </a:solidFill>
                <a:latin typeface="Calibri" pitchFamily="34" charset="0"/>
                <a:ea typeface="Calibri" pitchFamily="34" charset="0"/>
                <a:cs typeface="Times New Roman" panose="02020603050405020304" pitchFamily="18" charset="0"/>
              </a:rPr>
              <a:t>thuật</a:t>
            </a:r>
            <a:r>
              <a:rPr lang="en-US" sz="2000" dirty="0" smtClean="0">
                <a:solidFill>
                  <a:schemeClr val="tx1"/>
                </a:solidFill>
                <a:latin typeface="Calibri" pitchFamily="34" charset="0"/>
                <a:ea typeface="Calibri" pitchFamily="34" charset="0"/>
                <a:cs typeface="Times New Roman" panose="02020603050405020304" pitchFamily="18" charset="0"/>
              </a:rPr>
              <a:t>: </a:t>
            </a:r>
            <a:r>
              <a:rPr lang="vi-VN" sz="2000" dirty="0" smtClean="0">
                <a:solidFill>
                  <a:schemeClr val="tx1"/>
                </a:solidFill>
                <a:latin typeface="Calibri" pitchFamily="34" charset="0"/>
                <a:ea typeface="Calibri" pitchFamily="34" charset="0"/>
                <a:cs typeface="Times New Roman" panose="02020603050405020304" pitchFamily="18" charset="0"/>
              </a:rPr>
              <a:t>T</a:t>
            </a:r>
            <a:r>
              <a:rPr lang="nl-NL" sz="2000" dirty="0" smtClean="0">
                <a:solidFill>
                  <a:schemeClr val="tx1"/>
                </a:solidFill>
                <a:latin typeface="Calibri" pitchFamily="34" charset="0"/>
                <a:ea typeface="Calibri" panose="020F0502020204030204" pitchFamily="34" charset="0"/>
                <a:cs typeface="Times New Roman" panose="02020603050405020304" pitchFamily="18" charset="0"/>
              </a:rPr>
              <a:t>ạ</a:t>
            </a:r>
            <a:r>
              <a:rPr lang="nl-NL" sz="2000" dirty="0" smtClean="0">
                <a:solidFill>
                  <a:schemeClr val="tx1"/>
                </a:solidFill>
                <a:ea typeface="Calibri" panose="020F0502020204030204" pitchFamily="34" charset="0"/>
                <a:cs typeface="Times New Roman" panose="02020603050405020304" pitchFamily="18" charset="0"/>
              </a:rPr>
              <a:t>o </a:t>
            </a:r>
            <a:r>
              <a:rPr lang="nl-NL" sz="2000" dirty="0">
                <a:solidFill>
                  <a:schemeClr val="tx1"/>
                </a:solidFill>
                <a:ea typeface="Calibri" panose="020F0502020204030204" pitchFamily="34" charset="0"/>
                <a:cs typeface="Times New Roman" panose="02020603050405020304" pitchFamily="18" charset="0"/>
              </a:rPr>
              <a:t>đột phá về năng suất, chất lượng sản phẩm</a:t>
            </a:r>
            <a:endParaRPr lang="en-US" sz="2000" dirty="0">
              <a:solidFill>
                <a:schemeClr val="tx1"/>
              </a:solidFill>
              <a:latin typeface="Calibri" panose="020F0502020204030204" pitchFamily="34" charset="0"/>
              <a:cs typeface="Calibri" panose="020F0502020204030204" pitchFamily="34" charset="0"/>
            </a:endParaRPr>
          </a:p>
        </p:txBody>
      </p:sp>
      <p:sp>
        <p:nvSpPr>
          <p:cNvPr id="8" name="Rounded Rectangle 7"/>
          <p:cNvSpPr/>
          <p:nvPr/>
        </p:nvSpPr>
        <p:spPr>
          <a:xfrm>
            <a:off x="558801" y="4712152"/>
            <a:ext cx="10875809" cy="8094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solidFill>
                  <a:schemeClr val="tx1"/>
                </a:solidFill>
                <a:latin typeface="Calibri" panose="020F0502020204030204" pitchFamily="34" charset="0"/>
                <a:cs typeface="Calibri" panose="020F0502020204030204" pitchFamily="34" charset="0"/>
              </a:rPr>
              <a:t>Đẩy mạnh chuyển </a:t>
            </a:r>
            <a:r>
              <a:rPr lang="vi-VN" sz="2000" dirty="0">
                <a:solidFill>
                  <a:schemeClr val="tx1"/>
                </a:solidFill>
                <a:latin typeface="Calibri" panose="020F0502020204030204" pitchFamily="34" charset="0"/>
                <a:cs typeface="Calibri" panose="020F0502020204030204" pitchFamily="34" charset="0"/>
              </a:rPr>
              <a:t>giao: Nghiên cứu cơ bản, </a:t>
            </a:r>
            <a:r>
              <a:rPr lang="en-US" sz="2000" dirty="0" err="1" smtClean="0">
                <a:solidFill>
                  <a:schemeClr val="tx1"/>
                </a:solidFill>
                <a:latin typeface="Calibri" panose="020F0502020204030204" pitchFamily="34" charset="0"/>
                <a:cs typeface="Calibri" panose="020F0502020204030204" pitchFamily="34" charset="0"/>
              </a:rPr>
              <a:t>nghiên</a:t>
            </a:r>
            <a:r>
              <a:rPr lang="en-US" sz="2000" dirty="0" smtClean="0">
                <a:solidFill>
                  <a:schemeClr val="tx1"/>
                </a:solidFill>
                <a:latin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cs typeface="Calibri" panose="020F0502020204030204" pitchFamily="34" charset="0"/>
              </a:rPr>
              <a:t>cứu</a:t>
            </a:r>
            <a:r>
              <a:rPr lang="en-US" sz="2000" dirty="0" smtClean="0">
                <a:solidFill>
                  <a:schemeClr val="tx1"/>
                </a:solidFill>
                <a:latin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cs typeface="Calibri" panose="020F0502020204030204" pitchFamily="34" charset="0"/>
              </a:rPr>
              <a:t>ứng</a:t>
            </a:r>
            <a:r>
              <a:rPr lang="en-US" sz="2000" dirty="0" smtClean="0">
                <a:solidFill>
                  <a:schemeClr val="tx1"/>
                </a:solidFill>
                <a:latin typeface="Calibri" panose="020F0502020204030204" pitchFamily="34" charset="0"/>
                <a:cs typeface="Calibri" panose="020F0502020204030204" pitchFamily="34" charset="0"/>
              </a:rPr>
              <a:t> </a:t>
            </a:r>
            <a:r>
              <a:rPr lang="en-US" sz="2000" err="1" smtClean="0">
                <a:solidFill>
                  <a:schemeClr val="tx1"/>
                </a:solidFill>
                <a:latin typeface="Calibri" panose="020F0502020204030204" pitchFamily="34" charset="0"/>
                <a:cs typeface="Calibri" panose="020F0502020204030204" pitchFamily="34" charset="0"/>
              </a:rPr>
              <a:t>dụng</a:t>
            </a:r>
            <a:r>
              <a:rPr lang="en-US" sz="2000" smtClean="0">
                <a:solidFill>
                  <a:schemeClr val="tx1"/>
                </a:solidFill>
                <a:latin typeface="Calibri" panose="020F0502020204030204" pitchFamily="34" charset="0"/>
                <a:cs typeface="Calibri" panose="020F0502020204030204" pitchFamily="34" charset="0"/>
              </a:rPr>
              <a:t>  ------  </a:t>
            </a:r>
            <a:r>
              <a:rPr lang="en-US" sz="2000" dirty="0" smtClean="0">
                <a:solidFill>
                  <a:schemeClr val="tx1"/>
                </a:solidFill>
                <a:latin typeface="Calibri" panose="020F0502020204030204" pitchFamily="34" charset="0"/>
                <a:cs typeface="Calibri" panose="020F0502020204030204" pitchFamily="34" charset="0"/>
              </a:rPr>
              <a:t>start -up</a:t>
            </a:r>
            <a:endParaRPr lang="en-US" sz="2000" dirty="0">
              <a:solidFill>
                <a:schemeClr val="tx1"/>
              </a:solidFill>
              <a:latin typeface="Calibri" panose="020F0502020204030204" pitchFamily="34" charset="0"/>
              <a:cs typeface="Calibri" panose="020F0502020204030204" pitchFamily="34" charset="0"/>
            </a:endParaRPr>
          </a:p>
          <a:p>
            <a:pPr algn="ctr"/>
            <a:endParaRPr lang="en-US" sz="2000" b="1" dirty="0">
              <a:solidFill>
                <a:schemeClr val="bg1"/>
              </a:solidFill>
              <a:latin typeface="Time s New Roman"/>
            </a:endParaRPr>
          </a:p>
        </p:txBody>
      </p:sp>
      <p:sp>
        <p:nvSpPr>
          <p:cNvPr id="2" name="TextBox 1"/>
          <p:cNvSpPr txBox="1"/>
          <p:nvPr/>
        </p:nvSpPr>
        <p:spPr>
          <a:xfrm>
            <a:off x="1164566" y="1449238"/>
            <a:ext cx="7413950" cy="369332"/>
          </a:xfrm>
          <a:prstGeom prst="rect">
            <a:avLst/>
          </a:prstGeom>
          <a:noFill/>
        </p:spPr>
        <p:txBody>
          <a:bodyPr wrap="square" rtlCol="0">
            <a:spAutoFit/>
          </a:bodyPr>
          <a:lstStyle/>
          <a:p>
            <a:r>
              <a:rPr lang="vi-VN" smtClean="0"/>
              <a:t>Đối với nghiên cứu khoa học, Đảng </a:t>
            </a:r>
            <a:r>
              <a:rPr lang="vi-VN" dirty="0" smtClean="0"/>
              <a:t>ta chủ trương:</a:t>
            </a:r>
            <a:endParaRPr lang="en-US" dirty="0"/>
          </a:p>
        </p:txBody>
      </p:sp>
      <p:sp>
        <p:nvSpPr>
          <p:cNvPr id="5" name="Rectangle 4"/>
          <p:cNvSpPr/>
          <p:nvPr/>
        </p:nvSpPr>
        <p:spPr>
          <a:xfrm>
            <a:off x="4401312" y="290782"/>
            <a:ext cx="6809232" cy="707886"/>
          </a:xfrm>
          <a:prstGeom prst="rect">
            <a:avLst/>
          </a:prstGeom>
        </p:spPr>
        <p:txBody>
          <a:bodyPr wrap="square">
            <a:spAutoFit/>
          </a:bodyPr>
          <a:lstStyle/>
          <a:p>
            <a:pPr algn="ctr"/>
            <a:r>
              <a:rPr lang="de-DE" sz="2000" b="1" dirty="0">
                <a:solidFill>
                  <a:srgbClr val="FFFF00"/>
                </a:solidFill>
              </a:rPr>
              <a:t>Phần 3: MỘT SỐ GIẢI PHÁP CƠ BẢN ĐỂ </a:t>
            </a:r>
            <a:r>
              <a:rPr lang="de-DE" sz="2000" b="1" dirty="0" smtClean="0">
                <a:solidFill>
                  <a:srgbClr val="FFFF00"/>
                </a:solidFill>
              </a:rPr>
              <a:t>THÚC ĐẨY PHÁT </a:t>
            </a:r>
            <a:r>
              <a:rPr lang="de-DE" sz="2000" b="1" dirty="0">
                <a:solidFill>
                  <a:srgbClr val="FFFF00"/>
                </a:solidFill>
              </a:rPr>
              <a:t>TRIỂN HỆ SINH THÁI KHỞI NGHIỆP Ở QUẢNG TRỊ</a:t>
            </a:r>
            <a:endParaRPr lang="en-US" sz="2000" dirty="0">
              <a:solidFill>
                <a:srgbClr val="FFFF00"/>
              </a:solidFill>
            </a:endParaRPr>
          </a:p>
        </p:txBody>
      </p:sp>
    </p:spTree>
    <p:extLst>
      <p:ext uri="{BB962C8B-B14F-4D97-AF65-F5344CB8AC3E}">
        <p14:creationId xmlns:p14="http://schemas.microsoft.com/office/powerpoint/2010/main" val="41887427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664B1225-861F-47E1-A804-905DD84774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72"/>
            <a:ext cx="12192000" cy="6858000"/>
          </a:xfrm>
          <a:prstGeom prst="rect">
            <a:avLst/>
          </a:prstGeom>
        </p:spPr>
      </p:pic>
      <p:pic>
        <p:nvPicPr>
          <p:cNvPr id="8" name="Picture 7" descr="Phó Thủ tướng Vũ Đức Đam đánh giá cao sự nỗ lực của Bộ Lao động - Thương  binh và Xã hội trong việc tạo ra một sân chơi bổ ích cho"/>
          <p:cNvPicPr/>
          <p:nvPr/>
        </p:nvPicPr>
        <p:blipFill>
          <a:blip r:embed="rId3">
            <a:extLst>
              <a:ext uri="{28A0092B-C50C-407E-A947-70E740481C1C}">
                <a14:useLocalDpi xmlns:a14="http://schemas.microsoft.com/office/drawing/2010/main" val="0"/>
              </a:ext>
            </a:extLst>
          </a:blip>
          <a:srcRect/>
          <a:stretch>
            <a:fillRect/>
          </a:stretch>
        </p:blipFill>
        <p:spPr bwMode="auto">
          <a:xfrm>
            <a:off x="462332" y="1889215"/>
            <a:ext cx="5051499" cy="4017809"/>
          </a:xfrm>
          <a:prstGeom prst="rect">
            <a:avLst/>
          </a:prstGeom>
          <a:noFill/>
          <a:ln>
            <a:noFill/>
          </a:ln>
        </p:spPr>
      </p:pic>
      <p:sp>
        <p:nvSpPr>
          <p:cNvPr id="5" name="Rectangle 4"/>
          <p:cNvSpPr/>
          <p:nvPr/>
        </p:nvSpPr>
        <p:spPr>
          <a:xfrm>
            <a:off x="6171764" y="1889215"/>
            <a:ext cx="5532555" cy="40178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spcBef>
                <a:spcPts val="600"/>
              </a:spcBef>
            </a:pPr>
            <a:r>
              <a:rPr lang="nl-NL" dirty="0">
                <a:solidFill>
                  <a:prstClr val="black"/>
                </a:solidFill>
                <a:latin typeface="Time s New Roman"/>
                <a:ea typeface="Times New Roman" panose="02020603050405020304" pitchFamily="18" charset="0"/>
                <a:cs typeface="Arial" panose="020B0604020202020204" pitchFamily="34" charset="0"/>
              </a:rPr>
              <a:t>Nói về khát vọng khởi nghiệp, Phó Thủ tướng Vũ Đức Đam đã từng cho biết đó là mong muốn của cả dân tộc, đất nước ta phải phát triển hơn, giàu mạnh hơn, người dân có cuộc sống hạnh phúc, an bình. </a:t>
            </a:r>
            <a:endParaRPr lang="vi-VN" dirty="0">
              <a:solidFill>
                <a:prstClr val="black"/>
              </a:solidFill>
              <a:latin typeface="Time s New Roman"/>
              <a:ea typeface="Times New Roman" panose="02020603050405020304" pitchFamily="18" charset="0"/>
              <a:cs typeface="Arial" panose="020B0604020202020204" pitchFamily="34" charset="0"/>
            </a:endParaRPr>
          </a:p>
          <a:p>
            <a:pPr indent="457200" algn="just">
              <a:spcBef>
                <a:spcPts val="600"/>
              </a:spcBef>
            </a:pPr>
            <a:r>
              <a:rPr lang="nl-NL" dirty="0">
                <a:solidFill>
                  <a:prstClr val="black"/>
                </a:solidFill>
                <a:latin typeface="Arial" panose="020B0604020202020204" pitchFamily="34" charset="0"/>
                <a:ea typeface="Times New Roman" panose="02020603050405020304" pitchFamily="18" charset="0"/>
                <a:cs typeface="Arial" panose="020B0604020202020204" pitchFamily="34" charset="0"/>
              </a:rPr>
              <a:t>Theo Phó Thủ tướng, Việt Nam không thể đợi một nước khác hay một ai đó đến làm giàu cho mình. Ai có thể giúp đất nước giàu lên? Đó là tất cả mọi người nhưng trước hết là những người trẻ, trong đó có những người được Đảng, Nhà nước, nhân dân, gia đình, quê hương tạo mọi điều kiện vật chất, tinh thần để bước vào giảng đường đại học, cao đẳng</a:t>
            </a:r>
            <a:endParaRPr lang="en-US" dirty="0"/>
          </a:p>
        </p:txBody>
      </p:sp>
      <p:sp>
        <p:nvSpPr>
          <p:cNvPr id="7" name="Rectangle 6"/>
          <p:cNvSpPr/>
          <p:nvPr/>
        </p:nvSpPr>
        <p:spPr>
          <a:xfrm>
            <a:off x="4300728" y="179755"/>
            <a:ext cx="6854952" cy="707886"/>
          </a:xfrm>
          <a:prstGeom prst="rect">
            <a:avLst/>
          </a:prstGeom>
        </p:spPr>
        <p:txBody>
          <a:bodyPr wrap="square">
            <a:spAutoFit/>
          </a:bodyPr>
          <a:lstStyle/>
          <a:p>
            <a:r>
              <a:rPr lang="de-DE" sz="2000" b="1" dirty="0">
                <a:solidFill>
                  <a:srgbClr val="FFFF00"/>
                </a:solidFill>
              </a:rPr>
              <a:t>Phần 3: MỘT SỐ GIẢI PHÁP CƠ BẢN ĐỂ </a:t>
            </a:r>
            <a:r>
              <a:rPr lang="de-DE" sz="2000" b="1" dirty="0" smtClean="0">
                <a:solidFill>
                  <a:srgbClr val="FFFF00"/>
                </a:solidFill>
              </a:rPr>
              <a:t>THÚC ĐẨY PHÁT TRIỂN</a:t>
            </a:r>
          </a:p>
          <a:p>
            <a:pPr algn="ctr"/>
            <a:r>
              <a:rPr lang="de-DE" sz="2000" b="1" dirty="0" smtClean="0">
                <a:solidFill>
                  <a:srgbClr val="FFFF00"/>
                </a:solidFill>
              </a:rPr>
              <a:t> </a:t>
            </a:r>
            <a:r>
              <a:rPr lang="de-DE" sz="2000" b="1" dirty="0">
                <a:solidFill>
                  <a:srgbClr val="FFFF00"/>
                </a:solidFill>
              </a:rPr>
              <a:t>HỆ SINH THÁI KHỞI NGHIỆP Ở QUẢNG TRỊ</a:t>
            </a:r>
            <a:endParaRPr lang="en-US" sz="2000" dirty="0">
              <a:solidFill>
                <a:srgbClr val="FFFF00"/>
              </a:solidFill>
            </a:endParaRPr>
          </a:p>
        </p:txBody>
      </p:sp>
    </p:spTree>
    <p:extLst>
      <p:ext uri="{BB962C8B-B14F-4D97-AF65-F5344CB8AC3E}">
        <p14:creationId xmlns:p14="http://schemas.microsoft.com/office/powerpoint/2010/main" val="18692593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664B1225-861F-47E1-A804-905DD84774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1526"/>
            <a:ext cx="12192000" cy="6858000"/>
          </a:xfrm>
          <a:prstGeom prst="rect">
            <a:avLst/>
          </a:prstGeom>
        </p:spPr>
      </p:pic>
      <p:sp>
        <p:nvSpPr>
          <p:cNvPr id="7" name="TextBox 6">
            <a:extLst>
              <a:ext uri="{FF2B5EF4-FFF2-40B4-BE49-F238E27FC236}">
                <a16:creationId xmlns:a16="http://schemas.microsoft.com/office/drawing/2014/main" xmlns="" id="{D8E5BEAA-7AC4-4CBE-B3DC-490AA4D88314}"/>
              </a:ext>
            </a:extLst>
          </p:cNvPr>
          <p:cNvSpPr txBox="1"/>
          <p:nvPr/>
        </p:nvSpPr>
        <p:spPr>
          <a:xfrm>
            <a:off x="1" y="2361279"/>
            <a:ext cx="12191999" cy="2979662"/>
          </a:xfrm>
          <a:prstGeom prst="rect">
            <a:avLst/>
          </a:prstGeom>
          <a:noFill/>
        </p:spPr>
        <p:txBody>
          <a:bodyPr wrap="square" rtlCol="0">
            <a:spAutoFit/>
          </a:bodyPr>
          <a:lstStyle/>
          <a:p>
            <a:pPr indent="457200" algn="just">
              <a:lnSpc>
                <a:spcPct val="107000"/>
              </a:lnSpc>
              <a:spcAft>
                <a:spcPts val="600"/>
              </a:spcAft>
            </a:pPr>
            <a:r>
              <a:rPr lang="en-US" sz="2200" dirty="0" err="1" smtClean="0">
                <a:effectLst/>
                <a:latin typeface="Calibri" panose="020F0502020204030204" pitchFamily="34" charset="0"/>
                <a:ea typeface="Times New Roman" panose="02020603050405020304" pitchFamily="18" charset="0"/>
                <a:cs typeface="Calibri" panose="020F0502020204030204" pitchFamily="34" charset="0"/>
              </a:rPr>
              <a:t>Mỗi</a:t>
            </a:r>
            <a:r>
              <a:rPr lang="en-US" sz="2200" dirty="0" smtClean="0">
                <a:effectLst/>
                <a:latin typeface="Calibri" panose="020F0502020204030204" pitchFamily="34" charset="0"/>
                <a:ea typeface="Times New Roman" panose="02020603050405020304" pitchFamily="18" charset="0"/>
                <a:cs typeface="Calibri" panose="020F0502020204030204" pitchFamily="34" charset="0"/>
              </a:rPr>
              <a:t> </a:t>
            </a:r>
            <a:r>
              <a:rPr lang="en-US" sz="2200" dirty="0" err="1" smtClean="0">
                <a:effectLst/>
                <a:latin typeface="Calibri" panose="020F0502020204030204" pitchFamily="34" charset="0"/>
                <a:ea typeface="Times New Roman" panose="02020603050405020304" pitchFamily="18" charset="0"/>
                <a:cs typeface="Calibri" panose="020F0502020204030204" pitchFamily="34" charset="0"/>
              </a:rPr>
              <a:t>đảng</a:t>
            </a:r>
            <a:r>
              <a:rPr lang="en-US" sz="2200" dirty="0" smtClean="0">
                <a:effectLst/>
                <a:latin typeface="Calibri" panose="020F0502020204030204" pitchFamily="34" charset="0"/>
                <a:ea typeface="Times New Roman" panose="02020603050405020304" pitchFamily="18" charset="0"/>
                <a:cs typeface="Calibri" panose="020F0502020204030204" pitchFamily="34" charset="0"/>
              </a:rPr>
              <a:t> </a:t>
            </a:r>
            <a:r>
              <a:rPr lang="en-US" sz="2200" dirty="0" err="1" smtClean="0">
                <a:effectLst/>
                <a:latin typeface="Calibri" panose="020F0502020204030204" pitchFamily="34" charset="0"/>
                <a:ea typeface="Times New Roman" panose="02020603050405020304" pitchFamily="18" charset="0"/>
                <a:cs typeface="Calibri" panose="020F0502020204030204" pitchFamily="34" charset="0"/>
              </a:rPr>
              <a:t>viên</a:t>
            </a:r>
            <a:r>
              <a:rPr lang="en-US" sz="2200" dirty="0" smtClean="0">
                <a:effectLst/>
                <a:latin typeface="+mj-lt"/>
                <a:ea typeface="Times New Roman" panose="02020603050405020304" pitchFamily="18" charset="0"/>
                <a:cs typeface="Times New Roman" panose="02020603050405020304" pitchFamily="18" charset="0"/>
              </a:rPr>
              <a:t>, </a:t>
            </a:r>
            <a:r>
              <a:rPr lang="en-US" sz="2200" dirty="0" err="1" smtClean="0">
                <a:effectLst/>
                <a:ea typeface="Times New Roman" panose="02020603050405020304" pitchFamily="18" charset="0"/>
                <a:cs typeface="Times New Roman" panose="02020603050405020304" pitchFamily="18" charset="0"/>
              </a:rPr>
              <a:t>mỗi</a:t>
            </a:r>
            <a:r>
              <a:rPr lang="en-US" sz="2200" dirty="0" smtClean="0">
                <a:effectLst/>
                <a:ea typeface="Times New Roman" panose="02020603050405020304" pitchFamily="18" charset="0"/>
                <a:cs typeface="Times New Roman" panose="02020603050405020304" pitchFamily="18" charset="0"/>
              </a:rPr>
              <a:t> </a:t>
            </a:r>
            <a:r>
              <a:rPr lang="en-US" sz="2200" dirty="0" err="1" smtClean="0">
                <a:effectLst/>
                <a:ea typeface="Times New Roman" panose="02020603050405020304" pitchFamily="18" charset="0"/>
                <a:cs typeface="Times New Roman" panose="02020603050405020304" pitchFamily="18" charset="0"/>
              </a:rPr>
              <a:t>cán</a:t>
            </a:r>
            <a:r>
              <a:rPr lang="en-US" sz="2200" dirty="0" smtClean="0">
                <a:effectLst/>
                <a:ea typeface="Times New Roman" panose="02020603050405020304" pitchFamily="18" charset="0"/>
                <a:cs typeface="Times New Roman" panose="02020603050405020304" pitchFamily="18" charset="0"/>
              </a:rPr>
              <a:t> </a:t>
            </a:r>
            <a:r>
              <a:rPr lang="en-US" sz="2200" dirty="0" err="1" smtClean="0">
                <a:effectLst/>
                <a:ea typeface="Times New Roman" panose="02020603050405020304" pitchFamily="18" charset="0"/>
                <a:cs typeface="Times New Roman" panose="02020603050405020304" pitchFamily="18" charset="0"/>
              </a:rPr>
              <a:t>bộ</a:t>
            </a:r>
            <a:r>
              <a:rPr lang="en-US" sz="2200" dirty="0" smtClean="0">
                <a:ea typeface="Times New Roman" panose="02020603050405020304" pitchFamily="18" charset="0"/>
                <a:cs typeface="Times New Roman" panose="02020603050405020304" pitchFamily="18" charset="0"/>
              </a:rPr>
              <a:t>, </a:t>
            </a:r>
            <a:r>
              <a:rPr lang="en-US" sz="2200" dirty="0" err="1" smtClean="0">
                <a:ea typeface="Times New Roman" panose="02020603050405020304" pitchFamily="18" charset="0"/>
                <a:cs typeface="Times New Roman" panose="02020603050405020304" pitchFamily="18" charset="0"/>
              </a:rPr>
              <a:t>nhất</a:t>
            </a:r>
            <a:r>
              <a:rPr lang="en-US" sz="2200" dirty="0" smtClean="0">
                <a:ea typeface="Times New Roman" panose="02020603050405020304" pitchFamily="18" charset="0"/>
                <a:cs typeface="Times New Roman" panose="02020603050405020304" pitchFamily="18" charset="0"/>
              </a:rPr>
              <a:t> </a:t>
            </a:r>
            <a:r>
              <a:rPr lang="en-US" sz="2200" dirty="0" err="1" smtClean="0">
                <a:ea typeface="Times New Roman" panose="02020603050405020304" pitchFamily="18" charset="0"/>
                <a:cs typeface="Times New Roman" panose="02020603050405020304" pitchFamily="18" charset="0"/>
              </a:rPr>
              <a:t>là</a:t>
            </a:r>
            <a:r>
              <a:rPr lang="en-US" sz="2200" dirty="0" smtClean="0">
                <a:ea typeface="Times New Roman" panose="02020603050405020304" pitchFamily="18" charset="0"/>
                <a:cs typeface="Times New Roman" panose="02020603050405020304" pitchFamily="18" charset="0"/>
              </a:rPr>
              <a:t> </a:t>
            </a:r>
            <a:r>
              <a:rPr lang="en-US" sz="2200" dirty="0" err="1" smtClean="0">
                <a:ea typeface="Times New Roman" panose="02020603050405020304" pitchFamily="18" charset="0"/>
                <a:cs typeface="Times New Roman" panose="02020603050405020304" pitchFamily="18" charset="0"/>
              </a:rPr>
              <a:t>người</a:t>
            </a:r>
            <a:r>
              <a:rPr lang="en-US" sz="2200" dirty="0" smtClean="0">
                <a:ea typeface="Times New Roman" panose="02020603050405020304" pitchFamily="18" charset="0"/>
                <a:cs typeface="Times New Roman" panose="02020603050405020304" pitchFamily="18" charset="0"/>
              </a:rPr>
              <a:t> </a:t>
            </a:r>
            <a:r>
              <a:rPr lang="en-US" sz="2200" dirty="0" err="1" smtClean="0">
                <a:ea typeface="Times New Roman" panose="02020603050405020304" pitchFamily="18" charset="0"/>
                <a:cs typeface="Times New Roman" panose="02020603050405020304" pitchFamily="18" charset="0"/>
              </a:rPr>
              <a:t>trẻ</a:t>
            </a:r>
            <a:r>
              <a:rPr lang="en-US" sz="2200" dirty="0" smtClean="0">
                <a:latin typeface="+mj-lt"/>
                <a:ea typeface="Times New Roman" panose="02020603050405020304" pitchFamily="18" charset="0"/>
                <a:cs typeface="Times New Roman" panose="02020603050405020304" pitchFamily="18" charset="0"/>
              </a:rPr>
              <a:t>:</a:t>
            </a:r>
            <a:r>
              <a:rPr lang="en-US" sz="2200" b="1" dirty="0" smtClean="0">
                <a:latin typeface="+mj-lt"/>
                <a:ea typeface="Calibri" panose="020F0502020204030204" pitchFamily="34" charset="0"/>
                <a:cs typeface="Times New Roman" panose="02020603050405020304" pitchFamily="18" charset="0"/>
              </a:rPr>
              <a:t>	</a:t>
            </a:r>
          </a:p>
          <a:p>
            <a:pPr indent="457200" algn="just">
              <a:lnSpc>
                <a:spcPct val="107000"/>
              </a:lnSpc>
              <a:spcBef>
                <a:spcPts val="600"/>
              </a:spcBef>
              <a:spcAft>
                <a:spcPts val="600"/>
              </a:spcAft>
            </a:pPr>
            <a:r>
              <a:rPr lang="en-US" sz="2200" b="1" dirty="0">
                <a:latin typeface="+mj-lt"/>
                <a:ea typeface="Calibri" panose="020F0502020204030204" pitchFamily="34" charset="0"/>
                <a:cs typeface="Times New Roman" panose="02020603050405020304" pitchFamily="18" charset="0"/>
              </a:rPr>
              <a:t>	</a:t>
            </a:r>
            <a:endParaRPr lang="en-US" sz="2200" b="1" dirty="0" smtClean="0">
              <a:latin typeface="+mj-lt"/>
              <a:ea typeface="Calibri" panose="020F0502020204030204" pitchFamily="34" charset="0"/>
              <a:cs typeface="Times New Roman" panose="02020603050405020304" pitchFamily="18" charset="0"/>
            </a:endParaRPr>
          </a:p>
          <a:p>
            <a:pPr>
              <a:spcBef>
                <a:spcPts val="600"/>
              </a:spcBef>
              <a:spcAft>
                <a:spcPts val="600"/>
              </a:spcAft>
            </a:pPr>
            <a:r>
              <a:rPr lang="en-US" sz="2200" b="1" dirty="0">
                <a:latin typeface="+mj-lt"/>
                <a:cs typeface="Times New Roman" panose="02020603050405020304" pitchFamily="18" charset="0"/>
              </a:rPr>
              <a:t> </a:t>
            </a:r>
            <a:r>
              <a:rPr lang="en-US" sz="2200" b="1" dirty="0" smtClean="0">
                <a:latin typeface="+mj-lt"/>
                <a:cs typeface="Times New Roman" panose="02020603050405020304" pitchFamily="18" charset="0"/>
              </a:rPr>
              <a:t> </a:t>
            </a:r>
            <a:r>
              <a:rPr lang="en-US" sz="2200" b="1" smtClean="0">
                <a:latin typeface="+mj-lt"/>
                <a:cs typeface="Times New Roman" panose="02020603050405020304" pitchFamily="18" charset="0"/>
              </a:rPr>
              <a:t>	</a:t>
            </a:r>
            <a:r>
              <a:rPr lang="en-US" sz="2400" smtClean="0"/>
              <a:t>- </a:t>
            </a:r>
            <a:r>
              <a:rPr lang="en-US" sz="2400" b="1" smtClean="0"/>
              <a:t>Khát </a:t>
            </a:r>
            <a:r>
              <a:rPr lang="en-US" sz="2400" b="1" dirty="0" err="1" smtClean="0"/>
              <a:t>vọng</a:t>
            </a:r>
            <a:r>
              <a:rPr lang="en-US" sz="2400" b="1" dirty="0" smtClean="0"/>
              <a:t> </a:t>
            </a:r>
            <a:r>
              <a:rPr lang="en-US" sz="2400" dirty="0" err="1" smtClean="0"/>
              <a:t>dấn</a:t>
            </a:r>
            <a:r>
              <a:rPr lang="en-US" sz="2400" dirty="0" smtClean="0"/>
              <a:t> </a:t>
            </a:r>
            <a:r>
              <a:rPr lang="en-US" sz="2400" dirty="0" err="1" smtClean="0"/>
              <a:t>thân</a:t>
            </a:r>
            <a:r>
              <a:rPr lang="en-US" sz="2400" dirty="0" smtClean="0"/>
              <a:t> </a:t>
            </a:r>
            <a:r>
              <a:rPr lang="en-US" sz="2400" dirty="0" err="1" smtClean="0"/>
              <a:t>không</a:t>
            </a:r>
            <a:r>
              <a:rPr lang="en-US" sz="2400" dirty="0" smtClean="0"/>
              <a:t> </a:t>
            </a:r>
            <a:r>
              <a:rPr lang="en-US" sz="2400" dirty="0" err="1" smtClean="0"/>
              <a:t>sợ</a:t>
            </a:r>
            <a:r>
              <a:rPr lang="en-US" sz="2400" dirty="0" smtClean="0"/>
              <a:t> </a:t>
            </a:r>
            <a:r>
              <a:rPr lang="en-US" sz="2400" dirty="0" err="1" smtClean="0"/>
              <a:t>thất</a:t>
            </a:r>
            <a:r>
              <a:rPr lang="en-US" sz="2400" dirty="0" smtClean="0"/>
              <a:t> </a:t>
            </a:r>
            <a:r>
              <a:rPr lang="en-US" sz="2400" dirty="0" err="1" smtClean="0"/>
              <a:t>bại</a:t>
            </a:r>
            <a:endParaRPr lang="en-US" sz="2400" dirty="0"/>
          </a:p>
          <a:p>
            <a:pPr>
              <a:spcBef>
                <a:spcPts val="600"/>
              </a:spcBef>
              <a:spcAft>
                <a:spcPts val="600"/>
              </a:spcAft>
            </a:pPr>
            <a:r>
              <a:rPr lang="en-US" sz="2400" dirty="0"/>
              <a:t> </a:t>
            </a:r>
            <a:r>
              <a:rPr lang="en-US" sz="2400" dirty="0" smtClean="0"/>
              <a:t> </a:t>
            </a:r>
            <a:r>
              <a:rPr lang="en-US" sz="2400" smtClean="0"/>
              <a:t>	- Rèn </a:t>
            </a:r>
            <a:r>
              <a:rPr lang="en-US" sz="2400" dirty="0" err="1"/>
              <a:t>tính</a:t>
            </a:r>
            <a:r>
              <a:rPr lang="en-US" sz="2400" dirty="0"/>
              <a:t> </a:t>
            </a:r>
            <a:r>
              <a:rPr lang="en-US" sz="2400" dirty="0" err="1"/>
              <a:t>bền</a:t>
            </a:r>
            <a:r>
              <a:rPr lang="en-US" sz="2400" dirty="0"/>
              <a:t> </a:t>
            </a:r>
            <a:r>
              <a:rPr lang="en-US" sz="2400" dirty="0" err="1" smtClean="0"/>
              <a:t>bỉ</a:t>
            </a:r>
            <a:r>
              <a:rPr lang="en-US" sz="2400" dirty="0" smtClean="0"/>
              <a:t>, </a:t>
            </a:r>
            <a:r>
              <a:rPr lang="en-US" sz="2400" b="1" dirty="0" err="1" smtClean="0"/>
              <a:t>kiên</a:t>
            </a:r>
            <a:r>
              <a:rPr lang="en-US" sz="2400" b="1" dirty="0" smtClean="0"/>
              <a:t> </a:t>
            </a:r>
            <a:r>
              <a:rPr lang="en-US" sz="2400" b="1" dirty="0" err="1" smtClean="0"/>
              <a:t>trì</a:t>
            </a:r>
            <a:endParaRPr lang="en-US" sz="2400" b="1" dirty="0"/>
          </a:p>
          <a:p>
            <a:pPr>
              <a:spcBef>
                <a:spcPts val="600"/>
              </a:spcBef>
              <a:spcAft>
                <a:spcPts val="600"/>
              </a:spcAft>
            </a:pPr>
            <a:r>
              <a:rPr lang="en-US" sz="2400" dirty="0"/>
              <a:t> </a:t>
            </a:r>
            <a:r>
              <a:rPr lang="en-US" sz="2400" dirty="0" smtClean="0"/>
              <a:t> </a:t>
            </a:r>
            <a:r>
              <a:rPr lang="en-US" sz="2400" smtClean="0"/>
              <a:t>	- Trau </a:t>
            </a:r>
            <a:r>
              <a:rPr lang="en-US" sz="2400" dirty="0" err="1"/>
              <a:t>dồi</a:t>
            </a:r>
            <a:r>
              <a:rPr lang="en-US" sz="2400" dirty="0"/>
              <a:t> </a:t>
            </a:r>
            <a:r>
              <a:rPr lang="en-US" sz="2400" b="1" dirty="0" err="1" smtClean="0"/>
              <a:t>kiến</a:t>
            </a:r>
            <a:r>
              <a:rPr lang="en-US" sz="2400" b="1" dirty="0" smtClean="0"/>
              <a:t> </a:t>
            </a:r>
            <a:r>
              <a:rPr lang="en-US" sz="2400" b="1" dirty="0" err="1"/>
              <a:t>thức</a:t>
            </a:r>
            <a:endParaRPr lang="en-US" sz="2400" b="1" dirty="0"/>
          </a:p>
          <a:p>
            <a:pPr indent="457200" algn="just">
              <a:lnSpc>
                <a:spcPct val="107000"/>
              </a:lnSpc>
              <a:spcAft>
                <a:spcPts val="600"/>
              </a:spcAft>
            </a:pPr>
            <a:r>
              <a:rPr lang="en-US" sz="2200" dirty="0" smtClean="0">
                <a:ea typeface="Calibri" panose="020F0502020204030204" pitchFamily="34" charset="0"/>
                <a:cs typeface="Times New Roman" panose="02020603050405020304" pitchFamily="18" charset="0"/>
              </a:rPr>
              <a:t>	</a:t>
            </a:r>
            <a:endParaRPr lang="vi-VN" sz="2200" dirty="0">
              <a:effectLst/>
              <a:latin typeface="+mj-lt"/>
              <a:ea typeface="Calibri" panose="020F0502020204030204" pitchFamily="34" charset="0"/>
              <a:cs typeface="Times New Roman" panose="02020603050405020304" pitchFamily="18" charset="0"/>
            </a:endParaRPr>
          </a:p>
        </p:txBody>
      </p:sp>
      <p:pic>
        <p:nvPicPr>
          <p:cNvPr id="8" name="Picture 7" descr="VGP News :. | Chữ 'thời' trong khởi nghiệp | BÁO ĐIỆN TỬ CHÍNH PHỦ NƯỚC  CHXHCN VIỆT NAM"/>
          <p:cNvPicPr/>
          <p:nvPr/>
        </p:nvPicPr>
        <p:blipFill>
          <a:blip r:embed="rId3">
            <a:extLst>
              <a:ext uri="{28A0092B-C50C-407E-A947-70E740481C1C}">
                <a14:useLocalDpi xmlns:a14="http://schemas.microsoft.com/office/drawing/2010/main" val="0"/>
              </a:ext>
            </a:extLst>
          </a:blip>
          <a:srcRect/>
          <a:stretch>
            <a:fillRect/>
          </a:stretch>
        </p:blipFill>
        <p:spPr bwMode="auto">
          <a:xfrm>
            <a:off x="7370064" y="1979916"/>
            <a:ext cx="4386230" cy="3243023"/>
          </a:xfrm>
          <a:prstGeom prst="rect">
            <a:avLst/>
          </a:prstGeom>
          <a:noFill/>
          <a:ln>
            <a:noFill/>
          </a:ln>
        </p:spPr>
      </p:pic>
      <p:sp>
        <p:nvSpPr>
          <p:cNvPr id="11" name="Rectangle 10"/>
          <p:cNvSpPr/>
          <p:nvPr/>
        </p:nvSpPr>
        <p:spPr>
          <a:xfrm>
            <a:off x="4300728" y="179755"/>
            <a:ext cx="6854952" cy="707886"/>
          </a:xfrm>
          <a:prstGeom prst="rect">
            <a:avLst/>
          </a:prstGeom>
        </p:spPr>
        <p:txBody>
          <a:bodyPr wrap="square">
            <a:spAutoFit/>
          </a:bodyPr>
          <a:lstStyle/>
          <a:p>
            <a:r>
              <a:rPr lang="de-DE" sz="2000" b="1" dirty="0">
                <a:solidFill>
                  <a:srgbClr val="FFFF00"/>
                </a:solidFill>
              </a:rPr>
              <a:t>Phần 3: MỘT SỐ GIẢI PHÁP CƠ BẢN ĐỂ </a:t>
            </a:r>
            <a:r>
              <a:rPr lang="de-DE" sz="2000" b="1" dirty="0" smtClean="0">
                <a:solidFill>
                  <a:srgbClr val="FFFF00"/>
                </a:solidFill>
              </a:rPr>
              <a:t>THÚC ĐẨY PHÁT TRIỂN</a:t>
            </a:r>
          </a:p>
          <a:p>
            <a:pPr algn="ctr"/>
            <a:r>
              <a:rPr lang="de-DE" sz="2000" b="1" dirty="0" smtClean="0">
                <a:solidFill>
                  <a:srgbClr val="FFFF00"/>
                </a:solidFill>
              </a:rPr>
              <a:t> </a:t>
            </a:r>
            <a:r>
              <a:rPr lang="de-DE" sz="2000" b="1" dirty="0">
                <a:solidFill>
                  <a:srgbClr val="FFFF00"/>
                </a:solidFill>
              </a:rPr>
              <a:t>HỆ SINH THÁI KHỞI NGHIỆP Ở QUẢNG TRỊ</a:t>
            </a:r>
            <a:endParaRPr lang="en-US" sz="2000" dirty="0">
              <a:solidFill>
                <a:srgbClr val="FFFF00"/>
              </a:solidFill>
            </a:endParaRPr>
          </a:p>
        </p:txBody>
      </p:sp>
    </p:spTree>
    <p:extLst>
      <p:ext uri="{BB962C8B-B14F-4D97-AF65-F5344CB8AC3E}">
        <p14:creationId xmlns:p14="http://schemas.microsoft.com/office/powerpoint/2010/main" val="16040519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664B1225-861F-47E1-A804-905DD84774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03"/>
            <a:ext cx="12192000" cy="6858000"/>
          </a:xfrm>
          <a:prstGeom prst="rect">
            <a:avLst/>
          </a:prstGeom>
        </p:spPr>
      </p:pic>
      <p:sp>
        <p:nvSpPr>
          <p:cNvPr id="7" name="TextBox 6">
            <a:extLst>
              <a:ext uri="{FF2B5EF4-FFF2-40B4-BE49-F238E27FC236}">
                <a16:creationId xmlns:a16="http://schemas.microsoft.com/office/drawing/2014/main" xmlns="" id="{D8E5BEAA-7AC4-4CBE-B3DC-490AA4D88314}"/>
              </a:ext>
            </a:extLst>
          </p:cNvPr>
          <p:cNvSpPr txBox="1"/>
          <p:nvPr/>
        </p:nvSpPr>
        <p:spPr>
          <a:xfrm>
            <a:off x="780235" y="1373727"/>
            <a:ext cx="10937631" cy="787395"/>
          </a:xfrm>
          <a:prstGeom prst="rect">
            <a:avLst/>
          </a:prstGeom>
          <a:noFill/>
        </p:spPr>
        <p:txBody>
          <a:bodyPr wrap="square" rtlCol="0">
            <a:spAutoFit/>
          </a:bodyPr>
          <a:lstStyle/>
          <a:p>
            <a:pPr algn="just">
              <a:spcAft>
                <a:spcPts val="1125"/>
              </a:spcAft>
            </a:pPr>
            <a:r>
              <a:rPr lang="vi-VN" i="1" dirty="0" smtClean="0">
                <a:latin typeface="Times New Roman (Headings)"/>
              </a:rPr>
              <a:t>Đối với Giáo dục – Đào tạo</a:t>
            </a:r>
          </a:p>
          <a:p>
            <a:pPr algn="just">
              <a:spcAft>
                <a:spcPts val="1125"/>
              </a:spcAft>
            </a:pPr>
            <a:r>
              <a:rPr lang="vi-VN" i="1" dirty="0" smtClean="0">
                <a:latin typeface="Times New Roman (Headings)"/>
              </a:rPr>
              <a:t>X</a:t>
            </a:r>
            <a:r>
              <a:rPr lang="nl-NL" i="1" dirty="0" smtClean="0">
                <a:latin typeface="Times New Roman (Headings)"/>
              </a:rPr>
              <a:t>ây </a:t>
            </a:r>
            <a:r>
              <a:rPr lang="nl-NL" i="1" dirty="0">
                <a:latin typeface="Times New Roman (Headings)"/>
              </a:rPr>
              <a:t>dựng triết lý giáo dục làm nền tảng cho mọi hoạt động giáo dục. </a:t>
            </a:r>
            <a:endParaRPr lang="nl-NL" i="1" dirty="0">
              <a:solidFill>
                <a:srgbClr val="222222"/>
              </a:solidFill>
              <a:latin typeface="Times New Roman (Headings)"/>
              <a:ea typeface="Times New Roman" panose="02020603050405020304" pitchFamily="18" charset="0"/>
              <a:cs typeface="Arial" panose="020B0604020202020204" pitchFamily="34" charset="0"/>
            </a:endParaRPr>
          </a:p>
        </p:txBody>
      </p:sp>
      <p:pic>
        <p:nvPicPr>
          <p:cNvPr id="5" name="Picture 4" descr="C:\Users\Asus\Downloads\IMG_3077.jpg"/>
          <p:cNvPicPr/>
          <p:nvPr/>
        </p:nvPicPr>
        <p:blipFill>
          <a:blip r:embed="rId3">
            <a:extLst>
              <a:ext uri="{28A0092B-C50C-407E-A947-70E740481C1C}">
                <a14:useLocalDpi xmlns:a14="http://schemas.microsoft.com/office/drawing/2010/main" val="0"/>
              </a:ext>
            </a:extLst>
          </a:blip>
          <a:srcRect/>
          <a:stretch>
            <a:fillRect/>
          </a:stretch>
        </p:blipFill>
        <p:spPr bwMode="auto">
          <a:xfrm>
            <a:off x="284607" y="2420823"/>
            <a:ext cx="5146929" cy="3745384"/>
          </a:xfrm>
          <a:prstGeom prst="rect">
            <a:avLst/>
          </a:prstGeom>
          <a:noFill/>
          <a:ln>
            <a:noFill/>
          </a:ln>
        </p:spPr>
      </p:pic>
      <p:pic>
        <p:nvPicPr>
          <p:cNvPr id="8" name="Picture 8" descr="Không có mô tả ản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99607" y="2420825"/>
            <a:ext cx="2568321" cy="374538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587413" y="203126"/>
            <a:ext cx="8418319" cy="646331"/>
          </a:xfrm>
          <a:prstGeom prst="rect">
            <a:avLst/>
          </a:prstGeom>
        </p:spPr>
        <p:txBody>
          <a:bodyPr wrap="square">
            <a:spAutoFit/>
          </a:bodyPr>
          <a:lstStyle/>
          <a:p>
            <a:pPr algn="ctr"/>
            <a:r>
              <a:rPr lang="vi-VN" b="1" dirty="0" smtClean="0">
                <a:solidFill>
                  <a:srgbClr val="FFFF00"/>
                </a:solidFill>
              </a:rPr>
              <a:t>LIÊN HỆ: GIÁO DỤC – ĐÀO TẠO VÀ HOẠT ĐỘNG NGHIÊN CỨU KHOA HỌC – VAI TRÒ GỐC RỄ THÚC ĐẨY KHỞI NGHIỆP SÁNG TẠO</a:t>
            </a:r>
            <a:endParaRPr lang="en-US" b="1" dirty="0">
              <a:solidFill>
                <a:srgbClr val="FFFF00"/>
              </a:solidFill>
            </a:endParaRPr>
          </a:p>
        </p:txBody>
      </p:sp>
      <p:sp>
        <p:nvSpPr>
          <p:cNvPr id="3" name="Rectangle 2"/>
          <p:cNvSpPr/>
          <p:nvPr/>
        </p:nvSpPr>
        <p:spPr>
          <a:xfrm>
            <a:off x="8741664" y="2420823"/>
            <a:ext cx="3288792" cy="37453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prstClr val="black"/>
                </a:solidFill>
                <a:latin typeface="Time s New Roman"/>
                <a:ea typeface="Calibri" panose="020F0502020204030204" pitchFamily="34" charset="0"/>
                <a:cs typeface="Arial" panose="020B0604020202020204" pitchFamily="34" charset="0"/>
              </a:rPr>
              <a:t>Người giáo viên thời đại mới phải là người </a:t>
            </a:r>
            <a:r>
              <a:rPr lang="nl-NL" sz="2400" dirty="0">
                <a:solidFill>
                  <a:prstClr val="black"/>
                </a:solidFill>
                <a:latin typeface="Time s New Roman"/>
                <a:ea typeface="Calibri" panose="020F0502020204030204" pitchFamily="34" charset="0"/>
                <a:cs typeface="Arial" panose="020B0604020202020204" pitchFamily="34" charset="0"/>
              </a:rPr>
              <a:t>truyền cảm hứng khởi </a:t>
            </a:r>
            <a:r>
              <a:rPr lang="nl-NL" sz="2400" dirty="0" smtClean="0">
                <a:solidFill>
                  <a:prstClr val="black"/>
                </a:solidFill>
                <a:latin typeface="Time s New Roman"/>
                <a:ea typeface="Calibri" panose="020F0502020204030204" pitchFamily="34" charset="0"/>
                <a:cs typeface="Arial" panose="020B0604020202020204" pitchFamily="34" charset="0"/>
              </a:rPr>
              <a:t>nghiệp, tinh </a:t>
            </a:r>
            <a:r>
              <a:rPr lang="nl-NL" sz="2400" dirty="0">
                <a:solidFill>
                  <a:prstClr val="black"/>
                </a:solidFill>
                <a:latin typeface="Time s New Roman"/>
                <a:ea typeface="Calibri" panose="020F0502020204030204" pitchFamily="34" charset="0"/>
                <a:cs typeface="Arial" panose="020B0604020202020204" pitchFamily="34" charset="0"/>
              </a:rPr>
              <a:t>thần khởi nghiệp đến toàn xã </a:t>
            </a:r>
            <a:r>
              <a:rPr lang="vi-VN" sz="2400" dirty="0">
                <a:solidFill>
                  <a:prstClr val="black"/>
                </a:solidFill>
                <a:latin typeface="Time s New Roman"/>
                <a:ea typeface="Calibri" panose="020F0502020204030204" pitchFamily="34" charset="0"/>
                <a:cs typeface="Arial" panose="020B0604020202020204" pitchFamily="34" charset="0"/>
              </a:rPr>
              <a:t>hội</a:t>
            </a:r>
            <a:endParaRPr lang="en-US" sz="2400" dirty="0"/>
          </a:p>
        </p:txBody>
      </p:sp>
    </p:spTree>
    <p:extLst>
      <p:ext uri="{BB962C8B-B14F-4D97-AF65-F5344CB8AC3E}">
        <p14:creationId xmlns:p14="http://schemas.microsoft.com/office/powerpoint/2010/main" val="25006542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664B1225-861F-47E1-A804-905DD84774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1"/>
            <a:ext cx="12192000" cy="6858000"/>
          </a:xfrm>
          <a:prstGeom prst="rect">
            <a:avLst/>
          </a:prstGeom>
        </p:spPr>
      </p:pic>
      <p:graphicFrame>
        <p:nvGraphicFramePr>
          <p:cNvPr id="2" name="Table 1">
            <a:extLst>
              <a:ext uri="{FF2B5EF4-FFF2-40B4-BE49-F238E27FC236}">
                <a16:creationId xmlns:a16="http://schemas.microsoft.com/office/drawing/2014/main" xmlns="" id="{89FE66D3-4168-4F6B-A59C-87B228B2CB21}"/>
              </a:ext>
            </a:extLst>
          </p:cNvPr>
          <p:cNvGraphicFramePr>
            <a:graphicFrameLocks noGrp="1"/>
          </p:cNvGraphicFramePr>
          <p:nvPr>
            <p:extLst/>
          </p:nvPr>
        </p:nvGraphicFramePr>
        <p:xfrm>
          <a:off x="1170432" y="2771285"/>
          <a:ext cx="10069405" cy="3272897"/>
        </p:xfrm>
        <a:graphic>
          <a:graphicData uri="http://schemas.openxmlformats.org/drawingml/2006/table">
            <a:tbl>
              <a:tblPr firstRow="1" firstCol="1" bandRow="1">
                <a:tableStyleId>{5C22544A-7EE6-4342-B048-85BDC9FD1C3A}</a:tableStyleId>
              </a:tblPr>
              <a:tblGrid>
                <a:gridCol w="496855">
                  <a:extLst>
                    <a:ext uri="{9D8B030D-6E8A-4147-A177-3AD203B41FA5}">
                      <a16:colId xmlns:a16="http://schemas.microsoft.com/office/drawing/2014/main" xmlns="" val="3219791081"/>
                    </a:ext>
                  </a:extLst>
                </a:gridCol>
                <a:gridCol w="1775921">
                  <a:extLst>
                    <a:ext uri="{9D8B030D-6E8A-4147-A177-3AD203B41FA5}">
                      <a16:colId xmlns:a16="http://schemas.microsoft.com/office/drawing/2014/main" xmlns="" val="1220728254"/>
                    </a:ext>
                  </a:extLst>
                </a:gridCol>
                <a:gridCol w="1080240">
                  <a:extLst>
                    <a:ext uri="{9D8B030D-6E8A-4147-A177-3AD203B41FA5}">
                      <a16:colId xmlns:a16="http://schemas.microsoft.com/office/drawing/2014/main" xmlns="" val="1296730013"/>
                    </a:ext>
                  </a:extLst>
                </a:gridCol>
                <a:gridCol w="1019596">
                  <a:extLst>
                    <a:ext uri="{9D8B030D-6E8A-4147-A177-3AD203B41FA5}">
                      <a16:colId xmlns:a16="http://schemas.microsoft.com/office/drawing/2014/main" xmlns="" val="1545270281"/>
                    </a:ext>
                  </a:extLst>
                </a:gridCol>
                <a:gridCol w="1270450">
                  <a:extLst>
                    <a:ext uri="{9D8B030D-6E8A-4147-A177-3AD203B41FA5}">
                      <a16:colId xmlns:a16="http://schemas.microsoft.com/office/drawing/2014/main" xmlns="" val="3878437148"/>
                    </a:ext>
                  </a:extLst>
                </a:gridCol>
                <a:gridCol w="1124793">
                  <a:extLst>
                    <a:ext uri="{9D8B030D-6E8A-4147-A177-3AD203B41FA5}">
                      <a16:colId xmlns:a16="http://schemas.microsoft.com/office/drawing/2014/main" xmlns="" val="278949219"/>
                    </a:ext>
                  </a:extLst>
                </a:gridCol>
                <a:gridCol w="1116701">
                  <a:extLst>
                    <a:ext uri="{9D8B030D-6E8A-4147-A177-3AD203B41FA5}">
                      <a16:colId xmlns:a16="http://schemas.microsoft.com/office/drawing/2014/main" xmlns="" val="887644794"/>
                    </a:ext>
                  </a:extLst>
                </a:gridCol>
                <a:gridCol w="1149069">
                  <a:extLst>
                    <a:ext uri="{9D8B030D-6E8A-4147-A177-3AD203B41FA5}">
                      <a16:colId xmlns:a16="http://schemas.microsoft.com/office/drawing/2014/main" xmlns="" val="1206100934"/>
                    </a:ext>
                  </a:extLst>
                </a:gridCol>
                <a:gridCol w="1035780"/>
              </a:tblGrid>
              <a:tr h="387488">
                <a:tc>
                  <a:txBody>
                    <a:bodyPr/>
                    <a:lstStyle/>
                    <a:p>
                      <a:pPr algn="ctr">
                        <a:lnSpc>
                          <a:spcPct val="107000"/>
                        </a:lnSpc>
                        <a:spcAft>
                          <a:spcPts val="600"/>
                        </a:spcAft>
                      </a:pPr>
                      <a:r>
                        <a:rPr lang="en-US" sz="1400" dirty="0">
                          <a:effectLst/>
                          <a:latin typeface="Times New Roman (Headings)"/>
                        </a:rPr>
                        <a:t>TT</a:t>
                      </a:r>
                      <a:endParaRPr lang="vi-VN" sz="1100" dirty="0">
                        <a:effectLst/>
                        <a:latin typeface="Times New Roman (Headings)"/>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US" sz="1400" dirty="0" err="1">
                          <a:effectLst/>
                          <a:latin typeface="Times New Roman (Headings)"/>
                        </a:rPr>
                        <a:t>Số</a:t>
                      </a:r>
                      <a:r>
                        <a:rPr lang="en-US" sz="1400" dirty="0">
                          <a:effectLst/>
                          <a:latin typeface="Times New Roman (Headings)"/>
                        </a:rPr>
                        <a:t> </a:t>
                      </a:r>
                      <a:r>
                        <a:rPr lang="en-US" sz="1400" dirty="0" err="1">
                          <a:effectLst/>
                          <a:latin typeface="Times New Roman (Headings)"/>
                        </a:rPr>
                        <a:t>lượng</a:t>
                      </a:r>
                      <a:r>
                        <a:rPr lang="en-US" sz="1400" dirty="0">
                          <a:effectLst/>
                          <a:latin typeface="Times New Roman (Headings)"/>
                        </a:rPr>
                        <a:t> </a:t>
                      </a:r>
                      <a:endParaRPr lang="vi-VN" sz="1100" dirty="0">
                        <a:effectLst/>
                        <a:latin typeface="Times New Roman (Headings)"/>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US" sz="1400" dirty="0" err="1">
                          <a:effectLst/>
                          <a:latin typeface="Times New Roman (Headings)"/>
                        </a:rPr>
                        <a:t>Năm</a:t>
                      </a:r>
                      <a:r>
                        <a:rPr lang="en-US" sz="1400" dirty="0">
                          <a:effectLst/>
                          <a:latin typeface="Times New Roman (Headings)"/>
                        </a:rPr>
                        <a:t> 2014</a:t>
                      </a:r>
                      <a:endParaRPr lang="vi-VN" sz="1100" dirty="0">
                        <a:effectLst/>
                        <a:latin typeface="Times New Roman (Headings)"/>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US" sz="1400" dirty="0" err="1">
                          <a:effectLst/>
                          <a:latin typeface="Times New Roman (Headings)"/>
                        </a:rPr>
                        <a:t>Năm</a:t>
                      </a:r>
                      <a:r>
                        <a:rPr lang="en-US" sz="1400" dirty="0">
                          <a:effectLst/>
                          <a:latin typeface="Times New Roman (Headings)"/>
                        </a:rPr>
                        <a:t> 2015</a:t>
                      </a:r>
                      <a:endParaRPr lang="vi-VN" sz="1100" dirty="0">
                        <a:effectLst/>
                        <a:latin typeface="Times New Roman (Headings)"/>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US" sz="1400" dirty="0" err="1">
                          <a:effectLst/>
                          <a:latin typeface="Times New Roman (Headings)"/>
                        </a:rPr>
                        <a:t>Năm</a:t>
                      </a:r>
                      <a:r>
                        <a:rPr lang="en-US" sz="1400" dirty="0">
                          <a:effectLst/>
                          <a:latin typeface="Times New Roman (Headings)"/>
                        </a:rPr>
                        <a:t> 2016</a:t>
                      </a:r>
                      <a:endParaRPr lang="vi-VN" sz="1100" dirty="0">
                        <a:effectLst/>
                        <a:latin typeface="Times New Roman (Headings)"/>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US" sz="1400" dirty="0" err="1">
                          <a:effectLst/>
                          <a:latin typeface="Times New Roman (Headings)"/>
                        </a:rPr>
                        <a:t>Năm</a:t>
                      </a:r>
                      <a:r>
                        <a:rPr lang="en-US" sz="1400" dirty="0">
                          <a:effectLst/>
                          <a:latin typeface="Times New Roman (Headings)"/>
                        </a:rPr>
                        <a:t> 2017</a:t>
                      </a:r>
                      <a:endParaRPr lang="vi-VN" sz="1100" dirty="0">
                        <a:effectLst/>
                        <a:latin typeface="Times New Roman (Headings)"/>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US" sz="1400" dirty="0" err="1">
                          <a:effectLst/>
                          <a:latin typeface="Times New Roman (Headings)"/>
                        </a:rPr>
                        <a:t>Năm</a:t>
                      </a:r>
                      <a:r>
                        <a:rPr lang="en-US" sz="1400" dirty="0">
                          <a:effectLst/>
                          <a:latin typeface="Times New Roman (Headings)"/>
                        </a:rPr>
                        <a:t> 2018</a:t>
                      </a:r>
                      <a:endParaRPr lang="vi-VN" sz="1100" dirty="0">
                        <a:effectLst/>
                        <a:latin typeface="Times New Roman (Headings)"/>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US" sz="1400" dirty="0" err="1">
                          <a:effectLst/>
                          <a:latin typeface="Times New Roman (Headings)"/>
                        </a:rPr>
                        <a:t>Năm</a:t>
                      </a:r>
                      <a:r>
                        <a:rPr lang="en-US" sz="1400" dirty="0">
                          <a:effectLst/>
                          <a:latin typeface="Times New Roman (Headings)"/>
                        </a:rPr>
                        <a:t> 2019</a:t>
                      </a:r>
                      <a:endParaRPr lang="vi-VN" sz="1100" dirty="0">
                        <a:effectLst/>
                        <a:latin typeface="Times New Roman (Headings)"/>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US" sz="1400" dirty="0" err="1" smtClean="0">
                          <a:effectLst/>
                          <a:latin typeface="Times New Roman (Headings)"/>
                        </a:rPr>
                        <a:t>Năm</a:t>
                      </a:r>
                      <a:r>
                        <a:rPr lang="en-US" sz="1400" b="1" kern="1200" dirty="0" smtClean="0">
                          <a:solidFill>
                            <a:schemeClr val="lt1"/>
                          </a:solidFill>
                          <a:effectLst/>
                          <a:latin typeface="Times New Roman (Headings)"/>
                          <a:ea typeface="+mn-ea"/>
                          <a:cs typeface="+mn-cs"/>
                        </a:rPr>
                        <a:t> 2020</a:t>
                      </a:r>
                      <a:endParaRPr lang="vi-VN" sz="1400" b="1" kern="1200" dirty="0">
                        <a:solidFill>
                          <a:schemeClr val="lt1"/>
                        </a:solidFill>
                        <a:effectLst/>
                        <a:latin typeface="Times New Roman (Headings)"/>
                        <a:ea typeface="+mn-ea"/>
                        <a:cs typeface="+mn-cs"/>
                      </a:endParaRPr>
                    </a:p>
                  </a:txBody>
                  <a:tcPr marL="68580" marR="68580" marT="0" marB="0" anchor="ctr"/>
                </a:tc>
                <a:extLst>
                  <a:ext uri="{0D108BD9-81ED-4DB2-BD59-A6C34878D82A}">
                    <a16:rowId xmlns:a16="http://schemas.microsoft.com/office/drawing/2014/main" xmlns="" val="482164317"/>
                  </a:ext>
                </a:extLst>
              </a:tr>
              <a:tr h="560481">
                <a:tc>
                  <a:txBody>
                    <a:bodyPr/>
                    <a:lstStyle/>
                    <a:p>
                      <a:pPr algn="ctr">
                        <a:lnSpc>
                          <a:spcPct val="107000"/>
                        </a:lnSpc>
                        <a:spcAft>
                          <a:spcPts val="600"/>
                        </a:spcAft>
                      </a:pPr>
                      <a:r>
                        <a:rPr lang="en-US" sz="1400" dirty="0">
                          <a:effectLst/>
                          <a:latin typeface="Times New Roman (Headings)"/>
                        </a:rPr>
                        <a:t> </a:t>
                      </a:r>
                      <a:endParaRPr lang="vi-VN" sz="1100" dirty="0">
                        <a:effectLst/>
                        <a:latin typeface="Times New Roman (Headings)"/>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US" sz="1400" dirty="0" err="1">
                          <a:effectLst/>
                          <a:latin typeface="Times New Roman (Headings)"/>
                        </a:rPr>
                        <a:t>Tổng</a:t>
                      </a:r>
                      <a:r>
                        <a:rPr lang="en-US" sz="1400" dirty="0">
                          <a:effectLst/>
                          <a:latin typeface="Times New Roman (Headings)"/>
                        </a:rPr>
                        <a:t> </a:t>
                      </a:r>
                      <a:r>
                        <a:rPr lang="en-US" sz="1400" dirty="0" err="1">
                          <a:effectLst/>
                          <a:latin typeface="Times New Roman (Headings)"/>
                        </a:rPr>
                        <a:t>số</a:t>
                      </a:r>
                      <a:r>
                        <a:rPr lang="en-US" sz="1400" dirty="0">
                          <a:effectLst/>
                          <a:latin typeface="Times New Roman (Headings)"/>
                        </a:rPr>
                        <a:t> </a:t>
                      </a:r>
                      <a:endParaRPr lang="vi-VN" sz="1100" dirty="0">
                        <a:effectLst/>
                        <a:latin typeface="Times New Roman (Headings)"/>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US" sz="1400" dirty="0">
                          <a:effectLst/>
                          <a:latin typeface="Times New Roman (Headings)"/>
                        </a:rPr>
                        <a:t>141</a:t>
                      </a:r>
                      <a:endParaRPr lang="vi-VN" sz="1100" dirty="0">
                        <a:effectLst/>
                        <a:latin typeface="Times New Roman (Headings)"/>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US" sz="1400">
                          <a:effectLst/>
                          <a:latin typeface="Times New Roman (Headings)"/>
                        </a:rPr>
                        <a:t>134</a:t>
                      </a:r>
                      <a:endParaRPr lang="vi-VN" sz="1100">
                        <a:effectLst/>
                        <a:latin typeface="Times New Roman (Headings)"/>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US" sz="1400">
                          <a:effectLst/>
                          <a:latin typeface="Times New Roman (Headings)"/>
                        </a:rPr>
                        <a:t>141</a:t>
                      </a:r>
                      <a:endParaRPr lang="vi-VN" sz="1100">
                        <a:effectLst/>
                        <a:latin typeface="Times New Roman (Headings)"/>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US" sz="1400" dirty="0">
                          <a:effectLst/>
                          <a:latin typeface="Times New Roman (Headings)"/>
                        </a:rPr>
                        <a:t>131</a:t>
                      </a:r>
                      <a:endParaRPr lang="vi-VN" sz="1100" dirty="0">
                        <a:effectLst/>
                        <a:latin typeface="Times New Roman (Headings)"/>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US" sz="1400">
                          <a:effectLst/>
                          <a:latin typeface="Times New Roman (Headings)"/>
                        </a:rPr>
                        <a:t>125</a:t>
                      </a:r>
                      <a:endParaRPr lang="vi-VN" sz="1100">
                        <a:effectLst/>
                        <a:latin typeface="Times New Roman (Headings)"/>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US" sz="1400" dirty="0">
                          <a:effectLst/>
                          <a:latin typeface="Times New Roman (Headings)"/>
                        </a:rPr>
                        <a:t>122</a:t>
                      </a:r>
                      <a:endParaRPr lang="vi-VN" sz="1100" dirty="0">
                        <a:effectLst/>
                        <a:latin typeface="Times New Roman (Headings)"/>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US" sz="1400" dirty="0">
                          <a:effectLst/>
                          <a:latin typeface="Times New Roman (Headings)"/>
                        </a:rPr>
                        <a:t>114</a:t>
                      </a:r>
                      <a:endParaRPr lang="vi-VN" sz="1100" dirty="0">
                        <a:effectLst/>
                        <a:latin typeface="Times New Roman (Headings)"/>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821004680"/>
                  </a:ext>
                </a:extLst>
              </a:tr>
              <a:tr h="387488">
                <a:tc>
                  <a:txBody>
                    <a:bodyPr/>
                    <a:lstStyle/>
                    <a:p>
                      <a:pPr algn="ctr">
                        <a:lnSpc>
                          <a:spcPct val="107000"/>
                        </a:lnSpc>
                        <a:spcAft>
                          <a:spcPts val="600"/>
                        </a:spcAft>
                      </a:pPr>
                      <a:r>
                        <a:rPr lang="en-US" sz="1400" dirty="0">
                          <a:effectLst/>
                          <a:latin typeface="Times New Roman (Headings)"/>
                        </a:rPr>
                        <a:t>1</a:t>
                      </a:r>
                      <a:endParaRPr lang="vi-VN" sz="1100" dirty="0">
                        <a:effectLst/>
                        <a:latin typeface="Times New Roman (Headings)"/>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US" sz="1400" dirty="0" err="1">
                          <a:effectLst/>
                          <a:latin typeface="Times New Roman (Headings)"/>
                        </a:rPr>
                        <a:t>Tiến</a:t>
                      </a:r>
                      <a:r>
                        <a:rPr lang="en-US" sz="1400" dirty="0">
                          <a:effectLst/>
                          <a:latin typeface="Times New Roman (Headings)"/>
                        </a:rPr>
                        <a:t> </a:t>
                      </a:r>
                      <a:r>
                        <a:rPr lang="en-US" sz="1400" dirty="0" err="1">
                          <a:effectLst/>
                          <a:latin typeface="Times New Roman (Headings)"/>
                        </a:rPr>
                        <a:t>sĩ</a:t>
                      </a:r>
                      <a:r>
                        <a:rPr lang="en-US" sz="1400" dirty="0">
                          <a:effectLst/>
                          <a:latin typeface="Times New Roman (Headings)"/>
                        </a:rPr>
                        <a:t> </a:t>
                      </a:r>
                      <a:endParaRPr lang="vi-VN" sz="1100" dirty="0">
                        <a:effectLst/>
                        <a:latin typeface="Times New Roman (Headings)"/>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US" sz="1400" dirty="0">
                          <a:effectLst/>
                          <a:latin typeface="Times New Roman (Headings)"/>
                        </a:rPr>
                        <a:t>8</a:t>
                      </a:r>
                      <a:endParaRPr lang="vi-VN" sz="1100" dirty="0">
                        <a:effectLst/>
                        <a:latin typeface="Times New Roman (Headings)"/>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US" sz="1400" dirty="0">
                          <a:effectLst/>
                          <a:latin typeface="Times New Roman (Headings)"/>
                        </a:rPr>
                        <a:t>9</a:t>
                      </a:r>
                      <a:endParaRPr lang="vi-VN" sz="1100" dirty="0">
                        <a:effectLst/>
                        <a:latin typeface="Times New Roman (Headings)"/>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US" sz="1400" dirty="0">
                          <a:effectLst/>
                          <a:latin typeface="Times New Roman (Headings)"/>
                        </a:rPr>
                        <a:t>10</a:t>
                      </a:r>
                      <a:endParaRPr lang="vi-VN" sz="1100" dirty="0">
                        <a:effectLst/>
                        <a:latin typeface="Times New Roman (Headings)"/>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US" sz="1400" dirty="0">
                          <a:effectLst/>
                          <a:latin typeface="Times New Roman (Headings)"/>
                        </a:rPr>
                        <a:t>11</a:t>
                      </a:r>
                      <a:endParaRPr lang="vi-VN" sz="1100" dirty="0">
                        <a:effectLst/>
                        <a:latin typeface="Times New Roman (Headings)"/>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US" sz="1400">
                          <a:effectLst/>
                          <a:latin typeface="Times New Roman (Headings)"/>
                        </a:rPr>
                        <a:t>10</a:t>
                      </a:r>
                      <a:endParaRPr lang="vi-VN" sz="1100">
                        <a:effectLst/>
                        <a:latin typeface="Times New Roman (Headings)"/>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US" sz="1400">
                          <a:effectLst/>
                          <a:latin typeface="Times New Roman (Headings)"/>
                        </a:rPr>
                        <a:t>10</a:t>
                      </a:r>
                      <a:endParaRPr lang="vi-VN" sz="1100">
                        <a:effectLst/>
                        <a:latin typeface="Times New Roman (Headings)"/>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US" sz="1400" dirty="0">
                          <a:effectLst/>
                          <a:latin typeface="Times New Roman (Headings)"/>
                        </a:rPr>
                        <a:t>9</a:t>
                      </a:r>
                      <a:endParaRPr lang="vi-VN" sz="1100" dirty="0">
                        <a:effectLst/>
                        <a:latin typeface="Times New Roman (Headings)"/>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815409956"/>
                  </a:ext>
                </a:extLst>
              </a:tr>
              <a:tr h="387488">
                <a:tc>
                  <a:txBody>
                    <a:bodyPr/>
                    <a:lstStyle/>
                    <a:p>
                      <a:pPr algn="ctr">
                        <a:lnSpc>
                          <a:spcPct val="107000"/>
                        </a:lnSpc>
                        <a:spcAft>
                          <a:spcPts val="600"/>
                        </a:spcAft>
                      </a:pPr>
                      <a:r>
                        <a:rPr lang="en-US" sz="1400" dirty="0">
                          <a:effectLst/>
                          <a:latin typeface="Times New Roman (Headings)"/>
                        </a:rPr>
                        <a:t>2</a:t>
                      </a:r>
                      <a:endParaRPr lang="vi-VN" sz="1100" dirty="0">
                        <a:effectLst/>
                        <a:latin typeface="Times New Roman (Headings)"/>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US" sz="1400" dirty="0" err="1">
                          <a:effectLst/>
                          <a:latin typeface="Times New Roman (Headings)"/>
                        </a:rPr>
                        <a:t>Thạc</a:t>
                      </a:r>
                      <a:r>
                        <a:rPr lang="en-US" sz="1400" dirty="0">
                          <a:effectLst/>
                          <a:latin typeface="Times New Roman (Headings)"/>
                        </a:rPr>
                        <a:t> </a:t>
                      </a:r>
                      <a:r>
                        <a:rPr lang="en-US" sz="1400" dirty="0" err="1">
                          <a:effectLst/>
                          <a:latin typeface="Times New Roman (Headings)"/>
                        </a:rPr>
                        <a:t>sĩ</a:t>
                      </a:r>
                      <a:endParaRPr lang="vi-VN" sz="1100" dirty="0">
                        <a:effectLst/>
                        <a:latin typeface="Times New Roman (Headings)"/>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US" sz="1400">
                          <a:effectLst/>
                          <a:latin typeface="Times New Roman (Headings)"/>
                        </a:rPr>
                        <a:t>76</a:t>
                      </a:r>
                      <a:endParaRPr lang="vi-VN" sz="1100">
                        <a:effectLst/>
                        <a:latin typeface="Times New Roman (Headings)"/>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US" sz="1400">
                          <a:effectLst/>
                          <a:latin typeface="Times New Roman (Headings)"/>
                        </a:rPr>
                        <a:t>82</a:t>
                      </a:r>
                      <a:endParaRPr lang="vi-VN" sz="1100">
                        <a:effectLst/>
                        <a:latin typeface="Times New Roman (Headings)"/>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US" sz="1400">
                          <a:effectLst/>
                          <a:latin typeface="Times New Roman (Headings)"/>
                        </a:rPr>
                        <a:t>78</a:t>
                      </a:r>
                      <a:endParaRPr lang="vi-VN" sz="1100">
                        <a:effectLst/>
                        <a:latin typeface="Times New Roman (Headings)"/>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US" sz="1400" dirty="0">
                          <a:effectLst/>
                          <a:latin typeface="Times New Roman (Headings)"/>
                        </a:rPr>
                        <a:t>75</a:t>
                      </a:r>
                      <a:endParaRPr lang="vi-VN" sz="1100" dirty="0">
                        <a:effectLst/>
                        <a:latin typeface="Times New Roman (Headings)"/>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US" sz="1400" dirty="0">
                          <a:effectLst/>
                          <a:latin typeface="Times New Roman (Headings)"/>
                        </a:rPr>
                        <a:t>73</a:t>
                      </a:r>
                      <a:endParaRPr lang="vi-VN" sz="1100" dirty="0">
                        <a:effectLst/>
                        <a:latin typeface="Times New Roman (Headings)"/>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US" sz="1400">
                          <a:effectLst/>
                          <a:latin typeface="Times New Roman (Headings)"/>
                        </a:rPr>
                        <a:t>73</a:t>
                      </a:r>
                      <a:endParaRPr lang="vi-VN" sz="1100">
                        <a:effectLst/>
                        <a:latin typeface="Times New Roman (Headings)"/>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US" sz="1400" dirty="0">
                          <a:effectLst/>
                          <a:latin typeface="Times New Roman (Headings)"/>
                        </a:rPr>
                        <a:t>70</a:t>
                      </a:r>
                      <a:endParaRPr lang="vi-VN" sz="1100" dirty="0">
                        <a:effectLst/>
                        <a:latin typeface="Times New Roman (Headings)"/>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116729477"/>
                  </a:ext>
                </a:extLst>
              </a:tr>
              <a:tr h="387488">
                <a:tc>
                  <a:txBody>
                    <a:bodyPr/>
                    <a:lstStyle/>
                    <a:p>
                      <a:pPr algn="ctr">
                        <a:lnSpc>
                          <a:spcPct val="107000"/>
                        </a:lnSpc>
                        <a:spcAft>
                          <a:spcPts val="600"/>
                        </a:spcAft>
                      </a:pPr>
                      <a:r>
                        <a:rPr lang="en-US" sz="1400" dirty="0">
                          <a:effectLst/>
                          <a:latin typeface="Times New Roman (Headings)"/>
                        </a:rPr>
                        <a:t>3</a:t>
                      </a:r>
                      <a:endParaRPr lang="vi-VN" sz="1100" dirty="0">
                        <a:effectLst/>
                        <a:latin typeface="Times New Roman (Headings)"/>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US" sz="1400" dirty="0" err="1">
                          <a:effectLst/>
                          <a:latin typeface="Times New Roman (Headings)"/>
                        </a:rPr>
                        <a:t>Đại</a:t>
                      </a:r>
                      <a:r>
                        <a:rPr lang="en-US" sz="1400" dirty="0">
                          <a:effectLst/>
                          <a:latin typeface="Times New Roman (Headings)"/>
                        </a:rPr>
                        <a:t> </a:t>
                      </a:r>
                      <a:r>
                        <a:rPr lang="en-US" sz="1400" dirty="0" err="1">
                          <a:effectLst/>
                          <a:latin typeface="Times New Roman (Headings)"/>
                        </a:rPr>
                        <a:t>học</a:t>
                      </a:r>
                      <a:endParaRPr lang="vi-VN" sz="1100" dirty="0">
                        <a:effectLst/>
                        <a:latin typeface="Times New Roman (Headings)"/>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US" sz="1400">
                          <a:effectLst/>
                          <a:latin typeface="Times New Roman (Headings)"/>
                        </a:rPr>
                        <a:t>49</a:t>
                      </a:r>
                      <a:endParaRPr lang="vi-VN" sz="1100">
                        <a:effectLst/>
                        <a:latin typeface="Times New Roman (Headings)"/>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US" sz="1400">
                          <a:effectLst/>
                          <a:latin typeface="Times New Roman (Headings)"/>
                        </a:rPr>
                        <a:t>41</a:t>
                      </a:r>
                      <a:endParaRPr lang="vi-VN" sz="1100">
                        <a:effectLst/>
                        <a:latin typeface="Times New Roman (Headings)"/>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US" sz="1400">
                          <a:effectLst/>
                          <a:latin typeface="Times New Roman (Headings)"/>
                        </a:rPr>
                        <a:t>41</a:t>
                      </a:r>
                      <a:endParaRPr lang="vi-VN" sz="1100">
                        <a:effectLst/>
                        <a:latin typeface="Times New Roman (Headings)"/>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US" sz="1400" dirty="0">
                          <a:effectLst/>
                          <a:latin typeface="Times New Roman (Headings)"/>
                        </a:rPr>
                        <a:t>36</a:t>
                      </a:r>
                      <a:endParaRPr lang="vi-VN" sz="1100" dirty="0">
                        <a:effectLst/>
                        <a:latin typeface="Times New Roman (Headings)"/>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US" sz="1400" dirty="0">
                          <a:effectLst/>
                          <a:latin typeface="Times New Roman (Headings)"/>
                        </a:rPr>
                        <a:t>34</a:t>
                      </a:r>
                      <a:endParaRPr lang="vi-VN" sz="1100" dirty="0">
                        <a:effectLst/>
                        <a:latin typeface="Times New Roman (Headings)"/>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US" sz="1400">
                          <a:effectLst/>
                          <a:latin typeface="Times New Roman (Headings)"/>
                        </a:rPr>
                        <a:t>30</a:t>
                      </a:r>
                      <a:endParaRPr lang="vi-VN" sz="1100">
                        <a:effectLst/>
                        <a:latin typeface="Times New Roman (Headings)"/>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US" sz="1400" dirty="0">
                          <a:effectLst/>
                          <a:latin typeface="Times New Roman (Headings)"/>
                        </a:rPr>
                        <a:t>27</a:t>
                      </a:r>
                      <a:endParaRPr lang="vi-VN" sz="1100" dirty="0">
                        <a:effectLst/>
                        <a:latin typeface="Times New Roman (Headings)"/>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566946236"/>
                  </a:ext>
                </a:extLst>
              </a:tr>
              <a:tr h="387488">
                <a:tc>
                  <a:txBody>
                    <a:bodyPr/>
                    <a:lstStyle/>
                    <a:p>
                      <a:pPr algn="ctr">
                        <a:lnSpc>
                          <a:spcPct val="107000"/>
                        </a:lnSpc>
                        <a:spcAft>
                          <a:spcPts val="600"/>
                        </a:spcAft>
                      </a:pPr>
                      <a:r>
                        <a:rPr lang="en-US" sz="1400" dirty="0">
                          <a:effectLst/>
                          <a:latin typeface="Times New Roman (Headings)"/>
                        </a:rPr>
                        <a:t>4</a:t>
                      </a:r>
                      <a:endParaRPr lang="vi-VN" sz="1100" dirty="0">
                        <a:effectLst/>
                        <a:latin typeface="Times New Roman (Headings)"/>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US" sz="1400" dirty="0">
                          <a:effectLst/>
                          <a:latin typeface="Times New Roman (Headings)"/>
                        </a:rPr>
                        <a:t>Cao </a:t>
                      </a:r>
                      <a:r>
                        <a:rPr lang="en-US" sz="1400" dirty="0" err="1">
                          <a:effectLst/>
                          <a:latin typeface="Times New Roman (Headings)"/>
                        </a:rPr>
                        <a:t>đẳng</a:t>
                      </a:r>
                      <a:endParaRPr lang="vi-VN" sz="1100" dirty="0">
                        <a:effectLst/>
                        <a:latin typeface="Times New Roman (Headings)"/>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US" sz="1400">
                          <a:effectLst/>
                          <a:latin typeface="Times New Roman (Headings)"/>
                        </a:rPr>
                        <a:t>4</a:t>
                      </a:r>
                      <a:endParaRPr lang="vi-VN" sz="1100">
                        <a:effectLst/>
                        <a:latin typeface="Times New Roman (Headings)"/>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US" sz="1400">
                          <a:effectLst/>
                          <a:latin typeface="Times New Roman (Headings)"/>
                        </a:rPr>
                        <a:t>4</a:t>
                      </a:r>
                      <a:endParaRPr lang="vi-VN" sz="1100">
                        <a:effectLst/>
                        <a:latin typeface="Times New Roman (Headings)"/>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US" sz="1400">
                          <a:effectLst/>
                          <a:latin typeface="Times New Roman (Headings)"/>
                        </a:rPr>
                        <a:t>03</a:t>
                      </a:r>
                      <a:endParaRPr lang="vi-VN" sz="1100">
                        <a:effectLst/>
                        <a:latin typeface="Times New Roman (Headings)"/>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US" sz="1400" dirty="0">
                          <a:effectLst/>
                          <a:latin typeface="Times New Roman (Headings)"/>
                        </a:rPr>
                        <a:t>01</a:t>
                      </a:r>
                      <a:endParaRPr lang="vi-VN" sz="1100" dirty="0">
                        <a:effectLst/>
                        <a:latin typeface="Times New Roman (Headings)"/>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US" sz="1400">
                          <a:effectLst/>
                          <a:latin typeface="Times New Roman (Headings)"/>
                        </a:rPr>
                        <a:t>01</a:t>
                      </a:r>
                      <a:endParaRPr lang="vi-VN" sz="1100">
                        <a:effectLst/>
                        <a:latin typeface="Times New Roman (Headings)"/>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US" sz="1400" dirty="0">
                          <a:effectLst/>
                          <a:latin typeface="Times New Roman (Headings)"/>
                        </a:rPr>
                        <a:t>02</a:t>
                      </a:r>
                      <a:endParaRPr lang="vi-VN" sz="1100" dirty="0">
                        <a:effectLst/>
                        <a:latin typeface="Times New Roman (Headings)"/>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US" sz="1400" dirty="0">
                          <a:effectLst/>
                          <a:latin typeface="Times New Roman (Headings)"/>
                        </a:rPr>
                        <a:t>01</a:t>
                      </a:r>
                      <a:endParaRPr lang="vi-VN" sz="1100" dirty="0">
                        <a:effectLst/>
                        <a:latin typeface="Times New Roman (Headings)"/>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086034805"/>
                  </a:ext>
                </a:extLst>
              </a:tr>
              <a:tr h="387488">
                <a:tc>
                  <a:txBody>
                    <a:bodyPr/>
                    <a:lstStyle/>
                    <a:p>
                      <a:pPr algn="ctr">
                        <a:lnSpc>
                          <a:spcPct val="107000"/>
                        </a:lnSpc>
                        <a:spcAft>
                          <a:spcPts val="600"/>
                        </a:spcAft>
                      </a:pPr>
                      <a:r>
                        <a:rPr lang="en-US" sz="1400" dirty="0">
                          <a:effectLst/>
                          <a:latin typeface="Times New Roman (Headings)"/>
                        </a:rPr>
                        <a:t>5</a:t>
                      </a:r>
                      <a:endParaRPr lang="vi-VN" sz="1100" dirty="0">
                        <a:effectLst/>
                        <a:latin typeface="Times New Roman (Headings)"/>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US" sz="1400" dirty="0" err="1">
                          <a:effectLst/>
                          <a:latin typeface="Times New Roman (Headings)"/>
                        </a:rPr>
                        <a:t>Trung</a:t>
                      </a:r>
                      <a:r>
                        <a:rPr lang="en-US" sz="1400" dirty="0">
                          <a:effectLst/>
                          <a:latin typeface="Times New Roman (Headings)"/>
                        </a:rPr>
                        <a:t> </a:t>
                      </a:r>
                      <a:r>
                        <a:rPr lang="en-US" sz="1400" dirty="0" err="1">
                          <a:effectLst/>
                          <a:latin typeface="Times New Roman (Headings)"/>
                        </a:rPr>
                        <a:t>cấp</a:t>
                      </a:r>
                      <a:endParaRPr lang="vi-VN" sz="1100" dirty="0">
                        <a:effectLst/>
                        <a:latin typeface="Times New Roman (Headings)"/>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US" sz="1400">
                          <a:effectLst/>
                          <a:latin typeface="Times New Roman (Headings)"/>
                        </a:rPr>
                        <a:t>8</a:t>
                      </a:r>
                      <a:endParaRPr lang="vi-VN" sz="1100">
                        <a:effectLst/>
                        <a:latin typeface="Times New Roman (Headings)"/>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US" sz="1400">
                          <a:effectLst/>
                          <a:latin typeface="Times New Roman (Headings)"/>
                        </a:rPr>
                        <a:t>6</a:t>
                      </a:r>
                      <a:endParaRPr lang="vi-VN" sz="1100">
                        <a:effectLst/>
                        <a:latin typeface="Times New Roman (Headings)"/>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US" sz="1400">
                          <a:effectLst/>
                          <a:latin typeface="Times New Roman (Headings)"/>
                        </a:rPr>
                        <a:t>05</a:t>
                      </a:r>
                      <a:endParaRPr lang="vi-VN" sz="1100">
                        <a:effectLst/>
                        <a:latin typeface="Times New Roman (Headings)"/>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US" sz="1400" dirty="0">
                          <a:effectLst/>
                          <a:latin typeface="Times New Roman (Headings)"/>
                        </a:rPr>
                        <a:t>05</a:t>
                      </a:r>
                      <a:endParaRPr lang="vi-VN" sz="1100" dirty="0">
                        <a:effectLst/>
                        <a:latin typeface="Times New Roman (Headings)"/>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US" sz="1400">
                          <a:effectLst/>
                          <a:latin typeface="Times New Roman (Headings)"/>
                        </a:rPr>
                        <a:t>05</a:t>
                      </a:r>
                      <a:endParaRPr lang="vi-VN" sz="1100">
                        <a:effectLst/>
                        <a:latin typeface="Times New Roman (Headings)"/>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US" sz="1400">
                          <a:effectLst/>
                          <a:latin typeface="Times New Roman (Headings)"/>
                        </a:rPr>
                        <a:t>05</a:t>
                      </a:r>
                      <a:endParaRPr lang="vi-VN" sz="1100">
                        <a:effectLst/>
                        <a:latin typeface="Times New Roman (Headings)"/>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US" sz="1400" dirty="0">
                          <a:effectLst/>
                          <a:latin typeface="Times New Roman (Headings)"/>
                        </a:rPr>
                        <a:t>05</a:t>
                      </a:r>
                      <a:endParaRPr lang="vi-VN" sz="1100" dirty="0">
                        <a:effectLst/>
                        <a:latin typeface="Times New Roman (Headings)"/>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193330737"/>
                  </a:ext>
                </a:extLst>
              </a:tr>
              <a:tr h="387488">
                <a:tc>
                  <a:txBody>
                    <a:bodyPr/>
                    <a:lstStyle/>
                    <a:p>
                      <a:pPr algn="ctr">
                        <a:lnSpc>
                          <a:spcPct val="107000"/>
                        </a:lnSpc>
                        <a:spcAft>
                          <a:spcPts val="600"/>
                        </a:spcAft>
                      </a:pPr>
                      <a:r>
                        <a:rPr lang="en-US" sz="1400" dirty="0">
                          <a:effectLst/>
                          <a:latin typeface="Times New Roman (Headings)"/>
                        </a:rPr>
                        <a:t>6</a:t>
                      </a:r>
                      <a:endParaRPr lang="vi-VN" sz="1100" dirty="0">
                        <a:effectLst/>
                        <a:latin typeface="Times New Roman (Headings)"/>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US" sz="1400">
                          <a:effectLst/>
                          <a:latin typeface="Times New Roman (Headings)"/>
                        </a:rPr>
                        <a:t>Khác</a:t>
                      </a:r>
                      <a:endParaRPr lang="vi-VN" sz="1100">
                        <a:effectLst/>
                        <a:latin typeface="Times New Roman (Headings)"/>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US" sz="1400" dirty="0">
                          <a:effectLst/>
                          <a:latin typeface="Times New Roman (Headings)"/>
                        </a:rPr>
                        <a:t>7</a:t>
                      </a:r>
                      <a:endParaRPr lang="vi-VN" sz="1100" dirty="0">
                        <a:effectLst/>
                        <a:latin typeface="Times New Roman (Headings)"/>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US" sz="1400">
                          <a:effectLst/>
                          <a:latin typeface="Times New Roman (Headings)"/>
                        </a:rPr>
                        <a:t>7</a:t>
                      </a:r>
                      <a:endParaRPr lang="vi-VN" sz="1100">
                        <a:effectLst/>
                        <a:latin typeface="Times New Roman (Headings)"/>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US" sz="1400" dirty="0">
                          <a:effectLst/>
                          <a:latin typeface="Times New Roman (Headings)"/>
                        </a:rPr>
                        <a:t>04</a:t>
                      </a:r>
                      <a:endParaRPr lang="vi-VN" sz="1100" dirty="0">
                        <a:effectLst/>
                        <a:latin typeface="Times New Roman (Headings)"/>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US" sz="1400">
                          <a:effectLst/>
                          <a:latin typeface="Times New Roman (Headings)"/>
                        </a:rPr>
                        <a:t>03</a:t>
                      </a:r>
                      <a:endParaRPr lang="vi-VN" sz="1100">
                        <a:effectLst/>
                        <a:latin typeface="Times New Roman (Headings)"/>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US" sz="1400">
                          <a:effectLst/>
                          <a:latin typeface="Times New Roman (Headings)"/>
                        </a:rPr>
                        <a:t>02</a:t>
                      </a:r>
                      <a:endParaRPr lang="vi-VN" sz="1100">
                        <a:effectLst/>
                        <a:latin typeface="Times New Roman (Headings)"/>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US" sz="1400">
                          <a:effectLst/>
                          <a:latin typeface="Times New Roman (Headings)"/>
                        </a:rPr>
                        <a:t>02</a:t>
                      </a:r>
                      <a:endParaRPr lang="vi-VN" sz="1100">
                        <a:effectLst/>
                        <a:latin typeface="Times New Roman (Headings)"/>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US" sz="1400" dirty="0">
                          <a:effectLst/>
                          <a:latin typeface="Times New Roman (Headings)"/>
                        </a:rPr>
                        <a:t>02</a:t>
                      </a:r>
                      <a:endParaRPr lang="vi-VN" sz="1100" dirty="0">
                        <a:effectLst/>
                        <a:latin typeface="Times New Roman (Headings)"/>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687145673"/>
                  </a:ext>
                </a:extLst>
              </a:tr>
            </a:tbl>
          </a:graphicData>
        </a:graphic>
      </p:graphicFrame>
      <p:sp>
        <p:nvSpPr>
          <p:cNvPr id="3" name="Rectangle 2"/>
          <p:cNvSpPr/>
          <p:nvPr/>
        </p:nvSpPr>
        <p:spPr>
          <a:xfrm>
            <a:off x="986588" y="1217134"/>
            <a:ext cx="11074347" cy="1259832"/>
          </a:xfrm>
          <a:prstGeom prst="rect">
            <a:avLst/>
          </a:prstGeom>
        </p:spPr>
        <p:txBody>
          <a:bodyPr wrap="square">
            <a:spAutoFit/>
          </a:bodyPr>
          <a:lstStyle/>
          <a:p>
            <a:pPr algn="just">
              <a:lnSpc>
                <a:spcPct val="107000"/>
              </a:lnSpc>
              <a:spcBef>
                <a:spcPts val="600"/>
              </a:spcBef>
              <a:spcAft>
                <a:spcPts val="800"/>
              </a:spcAft>
            </a:pPr>
            <a:r>
              <a:rPr lang="en-US" sz="2000" b="1" u="sng" dirty="0" err="1" smtClean="0">
                <a:solidFill>
                  <a:prstClr val="black"/>
                </a:solidFill>
                <a:latin typeface="Time s New Roman"/>
                <a:ea typeface="Times New Roman" panose="02020603050405020304" pitchFamily="18" charset="0"/>
              </a:rPr>
              <a:t>Ví</a:t>
            </a:r>
            <a:r>
              <a:rPr lang="en-US" sz="2000" b="1" u="sng" dirty="0" smtClean="0">
                <a:solidFill>
                  <a:prstClr val="black"/>
                </a:solidFill>
                <a:latin typeface="Time s New Roman"/>
                <a:ea typeface="Times New Roman" panose="02020603050405020304" pitchFamily="18" charset="0"/>
              </a:rPr>
              <a:t> </a:t>
            </a:r>
            <a:r>
              <a:rPr lang="en-US" sz="2000" b="1" u="sng" dirty="0" err="1" smtClean="0">
                <a:solidFill>
                  <a:prstClr val="black"/>
                </a:solidFill>
                <a:latin typeface="Time s New Roman"/>
                <a:ea typeface="Times New Roman" panose="02020603050405020304" pitchFamily="18" charset="0"/>
              </a:rPr>
              <a:t>dụ</a:t>
            </a:r>
            <a:r>
              <a:rPr lang="en-US" sz="2000" b="1" u="sng" dirty="0" smtClean="0">
                <a:solidFill>
                  <a:prstClr val="black"/>
                </a:solidFill>
                <a:latin typeface="Time s New Roman"/>
                <a:ea typeface="Times New Roman" panose="02020603050405020304" pitchFamily="18" charset="0"/>
              </a:rPr>
              <a:t>:</a:t>
            </a:r>
            <a:r>
              <a:rPr lang="en-US" sz="2000" b="1" dirty="0" smtClean="0">
                <a:solidFill>
                  <a:prstClr val="black"/>
                </a:solidFill>
                <a:latin typeface="Time s New Roman"/>
                <a:ea typeface="Times New Roman" panose="02020603050405020304" pitchFamily="18" charset="0"/>
              </a:rPr>
              <a:t>  </a:t>
            </a:r>
            <a:r>
              <a:rPr lang="en-US" sz="2000" dirty="0" err="1" smtClean="0">
                <a:solidFill>
                  <a:srgbClr val="222222"/>
                </a:solidFill>
                <a:latin typeface="Time s New Roman"/>
                <a:ea typeface="Times New Roman" panose="02020603050405020304" pitchFamily="18" charset="0"/>
                <a:cs typeface="Times New Roman" panose="02020603050405020304" pitchFamily="18" charset="0"/>
              </a:rPr>
              <a:t>Những</a:t>
            </a:r>
            <a:r>
              <a:rPr lang="en-US" sz="2000" dirty="0" smtClean="0">
                <a:solidFill>
                  <a:srgbClr val="222222"/>
                </a:solidFill>
                <a:latin typeface="Time s New Roman"/>
                <a:ea typeface="Times New Roman" panose="02020603050405020304" pitchFamily="18" charset="0"/>
                <a:cs typeface="Times New Roman" panose="02020603050405020304" pitchFamily="18" charset="0"/>
              </a:rPr>
              <a:t> </a:t>
            </a:r>
            <a:r>
              <a:rPr lang="en-US" sz="2000" dirty="0" err="1" smtClean="0">
                <a:solidFill>
                  <a:srgbClr val="222222"/>
                </a:solidFill>
                <a:latin typeface="Time s New Roman"/>
                <a:ea typeface="Times New Roman" panose="02020603050405020304" pitchFamily="18" charset="0"/>
                <a:cs typeface="Times New Roman" panose="02020603050405020304" pitchFamily="18" charset="0"/>
              </a:rPr>
              <a:t>hoạt</a:t>
            </a:r>
            <a:r>
              <a:rPr lang="en-US" sz="2000" dirty="0" smtClean="0">
                <a:solidFill>
                  <a:srgbClr val="222222"/>
                </a:solidFill>
                <a:latin typeface="Time s New Roman"/>
                <a:ea typeface="Times New Roman" panose="02020603050405020304" pitchFamily="18" charset="0"/>
                <a:cs typeface="Times New Roman" panose="02020603050405020304" pitchFamily="18" charset="0"/>
              </a:rPr>
              <a:t> </a:t>
            </a:r>
            <a:r>
              <a:rPr lang="en-US" sz="2000" dirty="0" err="1" smtClean="0">
                <a:solidFill>
                  <a:srgbClr val="222222"/>
                </a:solidFill>
                <a:latin typeface="Time s New Roman"/>
                <a:ea typeface="Times New Roman" panose="02020603050405020304" pitchFamily="18" charset="0"/>
                <a:cs typeface="Times New Roman" panose="02020603050405020304" pitchFamily="18" charset="0"/>
              </a:rPr>
              <a:t>động</a:t>
            </a:r>
            <a:r>
              <a:rPr lang="en-US" sz="2000" dirty="0" smtClean="0">
                <a:solidFill>
                  <a:srgbClr val="222222"/>
                </a:solidFill>
                <a:latin typeface="Time s New Roman"/>
                <a:ea typeface="Times New Roman" panose="02020603050405020304" pitchFamily="18" charset="0"/>
                <a:cs typeface="Times New Roman" panose="02020603050405020304" pitchFamily="18" charset="0"/>
              </a:rPr>
              <a:t> NCKH </a:t>
            </a:r>
            <a:r>
              <a:rPr lang="en-US" sz="2000" dirty="0" err="1" smtClean="0">
                <a:solidFill>
                  <a:srgbClr val="222222"/>
                </a:solidFill>
                <a:latin typeface="Time s New Roman"/>
                <a:ea typeface="Times New Roman" panose="02020603050405020304" pitchFamily="18" charset="0"/>
                <a:cs typeface="Times New Roman" panose="02020603050405020304" pitchFamily="18" charset="0"/>
              </a:rPr>
              <a:t>và</a:t>
            </a:r>
            <a:r>
              <a:rPr lang="vi-VN" sz="2000" dirty="0" smtClean="0">
                <a:solidFill>
                  <a:srgbClr val="222222"/>
                </a:solidFill>
                <a:latin typeface="Time s New Roman"/>
                <a:ea typeface="Times New Roman" panose="02020603050405020304" pitchFamily="18" charset="0"/>
                <a:cs typeface="Times New Roman" panose="02020603050405020304" pitchFamily="18" charset="0"/>
              </a:rPr>
              <a:t> </a:t>
            </a:r>
            <a:r>
              <a:rPr lang="en-US" sz="2000" dirty="0" err="1" smtClean="0">
                <a:solidFill>
                  <a:srgbClr val="222222"/>
                </a:solidFill>
                <a:latin typeface="Time s New Roman"/>
                <a:ea typeface="Times New Roman" panose="02020603050405020304" pitchFamily="18" charset="0"/>
                <a:cs typeface="Times New Roman" panose="02020603050405020304" pitchFamily="18" charset="0"/>
              </a:rPr>
              <a:t>đặc</a:t>
            </a:r>
            <a:r>
              <a:rPr lang="en-US" sz="2000" dirty="0" smtClean="0">
                <a:solidFill>
                  <a:srgbClr val="222222"/>
                </a:solidFill>
                <a:latin typeface="Time s New Roman"/>
                <a:ea typeface="Times New Roman" panose="02020603050405020304" pitchFamily="18" charset="0"/>
                <a:cs typeface="Times New Roman" panose="02020603050405020304" pitchFamily="18" charset="0"/>
              </a:rPr>
              <a:t> </a:t>
            </a:r>
            <a:r>
              <a:rPr lang="en-US" sz="2000" dirty="0" err="1">
                <a:solidFill>
                  <a:srgbClr val="222222"/>
                </a:solidFill>
                <a:latin typeface="Time s New Roman"/>
                <a:ea typeface="Times New Roman" panose="02020603050405020304" pitchFamily="18" charset="0"/>
                <a:cs typeface="Times New Roman" panose="02020603050405020304" pitchFamily="18" charset="0"/>
              </a:rPr>
              <a:t>điểm</a:t>
            </a:r>
            <a:r>
              <a:rPr lang="en-US" sz="2000" dirty="0">
                <a:solidFill>
                  <a:srgbClr val="222222"/>
                </a:solidFill>
                <a:latin typeface="Time s New Roman"/>
                <a:ea typeface="Times New Roman" panose="02020603050405020304" pitchFamily="18" charset="0"/>
                <a:cs typeface="Times New Roman" panose="02020603050405020304" pitchFamily="18" charset="0"/>
              </a:rPr>
              <a:t> đ</a:t>
            </a:r>
            <a:r>
              <a:rPr lang="vi-VN" sz="2000" dirty="0">
                <a:solidFill>
                  <a:srgbClr val="222222"/>
                </a:solidFill>
                <a:latin typeface="Time s New Roman"/>
                <a:ea typeface="Times New Roman" panose="02020603050405020304" pitchFamily="18" charset="0"/>
                <a:cs typeface="Times New Roman" panose="02020603050405020304" pitchFamily="18" charset="0"/>
              </a:rPr>
              <a:t>ội ngũ </a:t>
            </a:r>
            <a:r>
              <a:rPr lang="vi-VN" sz="2000" dirty="0" smtClean="0">
                <a:solidFill>
                  <a:srgbClr val="222222"/>
                </a:solidFill>
                <a:latin typeface="Time s New Roman"/>
                <a:ea typeface="Times New Roman" panose="02020603050405020304" pitchFamily="18" charset="0"/>
                <a:cs typeface="Times New Roman" panose="02020603050405020304" pitchFamily="18" charset="0"/>
              </a:rPr>
              <a:t>trường CĐSP</a:t>
            </a:r>
            <a:endParaRPr lang="en-US" sz="2000" dirty="0" smtClean="0">
              <a:solidFill>
                <a:srgbClr val="222222"/>
              </a:solidFill>
              <a:latin typeface="Time s New Roman"/>
              <a:ea typeface="Times New Roman" panose="02020603050405020304" pitchFamily="18" charset="0"/>
              <a:cs typeface="Times New Roman" panose="02020603050405020304" pitchFamily="18" charset="0"/>
            </a:endParaRPr>
          </a:p>
          <a:p>
            <a:pPr algn="just">
              <a:lnSpc>
                <a:spcPct val="107000"/>
              </a:lnSpc>
              <a:spcBef>
                <a:spcPts val="600"/>
              </a:spcBef>
              <a:spcAft>
                <a:spcPts val="800"/>
              </a:spcAft>
            </a:pPr>
            <a:r>
              <a:rPr lang="en-US" sz="2000" dirty="0" err="1" smtClean="0">
                <a:solidFill>
                  <a:srgbClr val="222222"/>
                </a:solidFill>
                <a:latin typeface="Time s New Roman"/>
                <a:ea typeface="Times New Roman" panose="02020603050405020304" pitchFamily="18" charset="0"/>
                <a:cs typeface="Times New Roman" panose="02020603050405020304" pitchFamily="18" charset="0"/>
              </a:rPr>
              <a:t>Trong</a:t>
            </a:r>
            <a:r>
              <a:rPr lang="en-US" sz="2000" dirty="0" smtClean="0">
                <a:solidFill>
                  <a:srgbClr val="222222"/>
                </a:solidFill>
                <a:latin typeface="Time s New Roman"/>
                <a:ea typeface="Times New Roman" panose="02020603050405020304" pitchFamily="18" charset="0"/>
                <a:cs typeface="Times New Roman" panose="02020603050405020304" pitchFamily="18" charset="0"/>
              </a:rPr>
              <a:t> 5 </a:t>
            </a:r>
            <a:r>
              <a:rPr lang="en-US" sz="2000" dirty="0" err="1" smtClean="0">
                <a:solidFill>
                  <a:srgbClr val="222222"/>
                </a:solidFill>
                <a:latin typeface="Time s New Roman"/>
                <a:ea typeface="Times New Roman" panose="02020603050405020304" pitchFamily="18" charset="0"/>
                <a:cs typeface="Times New Roman" panose="02020603050405020304" pitchFamily="18" charset="0"/>
              </a:rPr>
              <a:t>năm</a:t>
            </a:r>
            <a:r>
              <a:rPr lang="en-US" sz="2000" dirty="0" smtClean="0">
                <a:solidFill>
                  <a:srgbClr val="222222"/>
                </a:solidFill>
                <a:latin typeface="Time s New Roman"/>
                <a:ea typeface="Times New Roman" panose="02020603050405020304" pitchFamily="18" charset="0"/>
                <a:cs typeface="Times New Roman" panose="02020603050405020304" pitchFamily="18" charset="0"/>
              </a:rPr>
              <a:t> qua </a:t>
            </a:r>
            <a:r>
              <a:rPr lang="en-US" sz="2000" dirty="0" err="1" smtClean="0">
                <a:solidFill>
                  <a:srgbClr val="222222"/>
                </a:solidFill>
                <a:latin typeface="Time s New Roman"/>
                <a:ea typeface="Times New Roman" panose="02020603050405020304" pitchFamily="18" charset="0"/>
                <a:cs typeface="Times New Roman" panose="02020603050405020304" pitchFamily="18" charset="0"/>
              </a:rPr>
              <a:t>có</a:t>
            </a:r>
            <a:r>
              <a:rPr lang="en-US" sz="2000" dirty="0" smtClean="0">
                <a:solidFill>
                  <a:srgbClr val="222222"/>
                </a:solidFill>
                <a:latin typeface="Time s New Roman"/>
                <a:ea typeface="Times New Roman" panose="02020603050405020304" pitchFamily="18" charset="0"/>
                <a:cs typeface="Times New Roman" panose="02020603050405020304" pitchFamily="18" charset="0"/>
              </a:rPr>
              <a:t> 80</a:t>
            </a:r>
            <a:r>
              <a:rPr lang="vi-VN" sz="2000" dirty="0" smtClean="0">
                <a:solidFill>
                  <a:srgbClr val="222222"/>
                </a:solidFill>
                <a:latin typeface="Time s New Roman"/>
                <a:ea typeface="Times New Roman" panose="02020603050405020304" pitchFamily="18" charset="0"/>
                <a:cs typeface="Times New Roman" panose="02020603050405020304" pitchFamily="18" charset="0"/>
              </a:rPr>
              <a:t> bài báo đăng các tạp chí quốc tế và trong nước</a:t>
            </a:r>
            <a:r>
              <a:rPr lang="en-US" sz="2000" dirty="0" smtClean="0">
                <a:solidFill>
                  <a:srgbClr val="222222"/>
                </a:solidFill>
                <a:latin typeface="Time s New Roman"/>
                <a:ea typeface="Times New Roman" panose="02020603050405020304" pitchFamily="18" charset="0"/>
                <a:cs typeface="Times New Roman" panose="02020603050405020304" pitchFamily="18" charset="0"/>
              </a:rPr>
              <a:t> </a:t>
            </a:r>
            <a:r>
              <a:rPr lang="en-US" sz="2000" dirty="0" err="1" smtClean="0">
                <a:solidFill>
                  <a:srgbClr val="222222"/>
                </a:solidFill>
                <a:latin typeface="Time s New Roman"/>
                <a:ea typeface="Times New Roman" panose="02020603050405020304" pitchFamily="18" charset="0"/>
                <a:cs typeface="Times New Roman" panose="02020603050405020304" pitchFamily="18" charset="0"/>
              </a:rPr>
              <a:t>uy</a:t>
            </a:r>
            <a:r>
              <a:rPr lang="en-US" sz="2000" dirty="0" smtClean="0">
                <a:solidFill>
                  <a:srgbClr val="222222"/>
                </a:solidFill>
                <a:latin typeface="Time s New Roman"/>
                <a:ea typeface="Times New Roman" panose="02020603050405020304" pitchFamily="18" charset="0"/>
                <a:cs typeface="Times New Roman" panose="02020603050405020304" pitchFamily="18" charset="0"/>
              </a:rPr>
              <a:t> </a:t>
            </a:r>
            <a:r>
              <a:rPr lang="en-US" sz="2000" dirty="0" err="1" smtClean="0">
                <a:solidFill>
                  <a:srgbClr val="222222"/>
                </a:solidFill>
                <a:latin typeface="Time s New Roman"/>
                <a:ea typeface="Times New Roman" panose="02020603050405020304" pitchFamily="18" charset="0"/>
                <a:cs typeface="Times New Roman" panose="02020603050405020304" pitchFamily="18" charset="0"/>
              </a:rPr>
              <a:t>tín</a:t>
            </a:r>
            <a:r>
              <a:rPr lang="en-US" sz="2000" dirty="0" smtClean="0">
                <a:solidFill>
                  <a:srgbClr val="222222"/>
                </a:solidFill>
                <a:latin typeface="Time s New Roman"/>
                <a:ea typeface="Times New Roman" panose="02020603050405020304" pitchFamily="18" charset="0"/>
                <a:cs typeface="Times New Roman" panose="02020603050405020304" pitchFamily="18" charset="0"/>
              </a:rPr>
              <a:t>,</a:t>
            </a:r>
            <a:r>
              <a:rPr lang="vi-VN" sz="2000" dirty="0" smtClean="0">
                <a:solidFill>
                  <a:srgbClr val="222222"/>
                </a:solidFill>
                <a:latin typeface="Time s New Roman"/>
                <a:ea typeface="Times New Roman" panose="02020603050405020304" pitchFamily="18" charset="0"/>
                <a:cs typeface="Times New Roman" panose="02020603050405020304" pitchFamily="18" charset="0"/>
              </a:rPr>
              <a:t> có chỉ số ISI và scopus</a:t>
            </a:r>
            <a:r>
              <a:rPr lang="en-US" sz="2000" dirty="0" smtClean="0">
                <a:solidFill>
                  <a:srgbClr val="222222"/>
                </a:solidFill>
                <a:latin typeface="Time s New Roman"/>
                <a:ea typeface="Times New Roman" panose="02020603050405020304" pitchFamily="18" charset="0"/>
                <a:cs typeface="Times New Roman" panose="02020603050405020304" pitchFamily="18" charset="0"/>
              </a:rPr>
              <a:t>;</a:t>
            </a:r>
            <a:r>
              <a:rPr lang="vi-VN" sz="2000" dirty="0" smtClean="0">
                <a:solidFill>
                  <a:srgbClr val="222222"/>
                </a:solidFill>
                <a:latin typeface="Time s New Roman"/>
                <a:ea typeface="Times New Roman" panose="02020603050405020304" pitchFamily="18" charset="0"/>
                <a:cs typeface="Times New Roman" panose="02020603050405020304" pitchFamily="18" charset="0"/>
              </a:rPr>
              <a:t> </a:t>
            </a:r>
            <a:r>
              <a:rPr lang="en-US" sz="2000" dirty="0" err="1" smtClean="0">
                <a:solidFill>
                  <a:srgbClr val="222222"/>
                </a:solidFill>
                <a:latin typeface="Time s New Roman"/>
                <a:ea typeface="Times New Roman" panose="02020603050405020304" pitchFamily="18" charset="0"/>
                <a:cs typeface="Times New Roman" panose="02020603050405020304" pitchFamily="18" charset="0"/>
              </a:rPr>
              <a:t>một</a:t>
            </a:r>
            <a:r>
              <a:rPr lang="en-US" sz="2000" dirty="0" smtClean="0">
                <a:solidFill>
                  <a:srgbClr val="222222"/>
                </a:solidFill>
                <a:latin typeface="Time s New Roman"/>
                <a:ea typeface="Times New Roman" panose="02020603050405020304" pitchFamily="18" charset="0"/>
                <a:cs typeface="Times New Roman" panose="02020603050405020304" pitchFamily="18" charset="0"/>
              </a:rPr>
              <a:t> </a:t>
            </a:r>
            <a:r>
              <a:rPr lang="en-US" sz="2000" dirty="0" err="1" smtClean="0">
                <a:solidFill>
                  <a:srgbClr val="222222"/>
                </a:solidFill>
                <a:latin typeface="Time s New Roman"/>
                <a:ea typeface="Times New Roman" panose="02020603050405020304" pitchFamily="18" charset="0"/>
                <a:cs typeface="Times New Roman" panose="02020603050405020304" pitchFamily="18" charset="0"/>
              </a:rPr>
              <a:t>số</a:t>
            </a:r>
            <a:r>
              <a:rPr lang="en-US" sz="2000" dirty="0" smtClean="0">
                <a:solidFill>
                  <a:srgbClr val="222222"/>
                </a:solidFill>
                <a:latin typeface="Time s New Roman"/>
                <a:ea typeface="Times New Roman" panose="02020603050405020304" pitchFamily="18" charset="0"/>
                <a:cs typeface="Times New Roman" panose="02020603050405020304" pitchFamily="18" charset="0"/>
              </a:rPr>
              <a:t> </a:t>
            </a:r>
            <a:r>
              <a:rPr lang="en-US" sz="2000" dirty="0" err="1" smtClean="0">
                <a:solidFill>
                  <a:srgbClr val="222222"/>
                </a:solidFill>
                <a:latin typeface="Time s New Roman"/>
                <a:ea typeface="Times New Roman" panose="02020603050405020304" pitchFamily="18" charset="0"/>
                <a:cs typeface="Times New Roman" panose="02020603050405020304" pitchFamily="18" charset="0"/>
              </a:rPr>
              <a:t>Tiến</a:t>
            </a:r>
            <a:r>
              <a:rPr lang="en-US" sz="2000" dirty="0" smtClean="0">
                <a:solidFill>
                  <a:srgbClr val="222222"/>
                </a:solidFill>
                <a:latin typeface="Time s New Roman"/>
                <a:ea typeface="Times New Roman" panose="02020603050405020304" pitchFamily="18" charset="0"/>
                <a:cs typeface="Times New Roman" panose="02020603050405020304" pitchFamily="18" charset="0"/>
              </a:rPr>
              <a:t> </a:t>
            </a:r>
            <a:r>
              <a:rPr lang="en-US" sz="2000" dirty="0" err="1" smtClean="0">
                <a:solidFill>
                  <a:srgbClr val="222222"/>
                </a:solidFill>
                <a:latin typeface="Time s New Roman"/>
                <a:ea typeface="Times New Roman" panose="02020603050405020304" pitchFamily="18" charset="0"/>
                <a:cs typeface="Times New Roman" panose="02020603050405020304" pitchFamily="18" charset="0"/>
              </a:rPr>
              <a:t>sĩ</a:t>
            </a:r>
            <a:r>
              <a:rPr lang="en-US" sz="2000" dirty="0" smtClean="0">
                <a:solidFill>
                  <a:srgbClr val="222222"/>
                </a:solidFill>
                <a:latin typeface="Time s New Roman"/>
                <a:ea typeface="Times New Roman" panose="02020603050405020304" pitchFamily="18" charset="0"/>
                <a:cs typeface="Times New Roman" panose="02020603050405020304" pitchFamily="18" charset="0"/>
              </a:rPr>
              <a:t> </a:t>
            </a:r>
            <a:r>
              <a:rPr lang="en-US" sz="2000" dirty="0" err="1" smtClean="0">
                <a:solidFill>
                  <a:srgbClr val="222222"/>
                </a:solidFill>
                <a:latin typeface="Time s New Roman"/>
                <a:ea typeface="Times New Roman" panose="02020603050405020304" pitchFamily="18" charset="0"/>
                <a:cs typeface="Times New Roman" panose="02020603050405020304" pitchFamily="18" charset="0"/>
              </a:rPr>
              <a:t>đã</a:t>
            </a:r>
            <a:r>
              <a:rPr lang="en-US" sz="2000" dirty="0" smtClean="0">
                <a:solidFill>
                  <a:srgbClr val="222222"/>
                </a:solidFill>
                <a:latin typeface="Time s New Roman"/>
                <a:ea typeface="Times New Roman" panose="02020603050405020304" pitchFamily="18" charset="0"/>
                <a:cs typeface="Times New Roman" panose="02020603050405020304" pitchFamily="18" charset="0"/>
              </a:rPr>
              <a:t> </a:t>
            </a:r>
            <a:r>
              <a:rPr lang="en-US" sz="2000" dirty="0" err="1" smtClean="0">
                <a:solidFill>
                  <a:srgbClr val="222222"/>
                </a:solidFill>
                <a:latin typeface="Time s New Roman"/>
                <a:ea typeface="Times New Roman" panose="02020603050405020304" pitchFamily="18" charset="0"/>
                <a:cs typeface="Times New Roman" panose="02020603050405020304" pitchFamily="18" charset="0"/>
              </a:rPr>
              <a:t>và</a:t>
            </a:r>
            <a:r>
              <a:rPr lang="en-US" sz="2000" dirty="0" smtClean="0">
                <a:solidFill>
                  <a:srgbClr val="222222"/>
                </a:solidFill>
                <a:latin typeface="Time s New Roman"/>
                <a:ea typeface="Times New Roman" panose="02020603050405020304" pitchFamily="18" charset="0"/>
                <a:cs typeface="Times New Roman" panose="02020603050405020304" pitchFamily="18" charset="0"/>
              </a:rPr>
              <a:t> </a:t>
            </a:r>
            <a:r>
              <a:rPr lang="en-US" sz="2000" dirty="0" err="1" smtClean="0">
                <a:solidFill>
                  <a:srgbClr val="222222"/>
                </a:solidFill>
                <a:latin typeface="Time s New Roman"/>
                <a:ea typeface="Times New Roman" panose="02020603050405020304" pitchFamily="18" charset="0"/>
                <a:cs typeface="Times New Roman" panose="02020603050405020304" pitchFamily="18" charset="0"/>
              </a:rPr>
              <a:t>đang</a:t>
            </a:r>
            <a:r>
              <a:rPr lang="en-US" sz="2000" dirty="0" smtClean="0">
                <a:solidFill>
                  <a:srgbClr val="222222"/>
                </a:solidFill>
                <a:latin typeface="Time s New Roman"/>
                <a:ea typeface="Times New Roman" panose="02020603050405020304" pitchFamily="18" charset="0"/>
                <a:cs typeface="Times New Roman" panose="02020603050405020304" pitchFamily="18" charset="0"/>
              </a:rPr>
              <a:t> </a:t>
            </a:r>
            <a:r>
              <a:rPr lang="vi-VN" sz="2000" dirty="0" smtClean="0">
                <a:solidFill>
                  <a:srgbClr val="222222"/>
                </a:solidFill>
                <a:latin typeface="Time s New Roman"/>
                <a:ea typeface="Times New Roman" panose="02020603050405020304" pitchFamily="18" charset="0"/>
                <a:cs typeface="Times New Roman" panose="02020603050405020304" pitchFamily="18" charset="0"/>
              </a:rPr>
              <a:t>chủ nhiệm đề tài cấp Quốc Gia…</a:t>
            </a:r>
            <a:endParaRPr lang="en-US" sz="2000" dirty="0">
              <a:solidFill>
                <a:srgbClr val="222222"/>
              </a:solidFill>
              <a:latin typeface="Time s New Roman"/>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EAC7BD96-0CEE-4BBF-AE43-05D4D00F4362}"/>
              </a:ext>
            </a:extLst>
          </p:cNvPr>
          <p:cNvSpPr txBox="1"/>
          <p:nvPr/>
        </p:nvSpPr>
        <p:spPr>
          <a:xfrm>
            <a:off x="2821579" y="292608"/>
            <a:ext cx="9358229" cy="646331"/>
          </a:xfrm>
          <a:prstGeom prst="rect">
            <a:avLst/>
          </a:prstGeom>
          <a:noFill/>
        </p:spPr>
        <p:txBody>
          <a:bodyPr wrap="square" rtlCol="0">
            <a:spAutoFit/>
          </a:bodyPr>
          <a:lstStyle/>
          <a:p>
            <a:pPr algn="ctr"/>
            <a:r>
              <a:rPr lang="vi-VN" b="1" dirty="0" smtClean="0">
                <a:solidFill>
                  <a:srgbClr val="FFFF00"/>
                </a:solidFill>
              </a:rPr>
              <a:t>LIÊN HỆ: GIÁO </a:t>
            </a:r>
            <a:r>
              <a:rPr lang="vi-VN" b="1" dirty="0">
                <a:solidFill>
                  <a:srgbClr val="FFFF00"/>
                </a:solidFill>
              </a:rPr>
              <a:t>DỤC – ĐÀO TẠO VÀ HOẠT ĐỘNG NGHIÊN CỨU KHOA HỌC – VAI TRÒ GỐC RỄ THÚC ĐẨY KHỞI NGHIỆP SÁNG TẠO</a:t>
            </a:r>
            <a:endParaRPr lang="en-US" b="1" dirty="0">
              <a:solidFill>
                <a:srgbClr val="FFFF00"/>
              </a:solidFill>
            </a:endParaRPr>
          </a:p>
        </p:txBody>
      </p:sp>
    </p:spTree>
    <p:extLst>
      <p:ext uri="{BB962C8B-B14F-4D97-AF65-F5344CB8AC3E}">
        <p14:creationId xmlns:p14="http://schemas.microsoft.com/office/powerpoint/2010/main" val="31530964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664B1225-861F-47E1-A804-905DD84774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25826"/>
            <a:ext cx="12192000" cy="6858000"/>
          </a:xfrm>
          <a:prstGeom prst="rect">
            <a:avLst/>
          </a:prstGeom>
        </p:spPr>
      </p:pic>
      <p:sp>
        <p:nvSpPr>
          <p:cNvPr id="8" name="TextBox 7">
            <a:extLst>
              <a:ext uri="{FF2B5EF4-FFF2-40B4-BE49-F238E27FC236}">
                <a16:creationId xmlns:a16="http://schemas.microsoft.com/office/drawing/2014/main" xmlns="" id="{C7C2D0FF-2E32-4D4F-9A11-672F20824225}"/>
              </a:ext>
            </a:extLst>
          </p:cNvPr>
          <p:cNvSpPr txBox="1"/>
          <p:nvPr/>
        </p:nvSpPr>
        <p:spPr>
          <a:xfrm>
            <a:off x="0" y="1166902"/>
            <a:ext cx="11673840" cy="405367"/>
          </a:xfrm>
          <a:prstGeom prst="rect">
            <a:avLst/>
          </a:prstGeom>
          <a:noFill/>
        </p:spPr>
        <p:txBody>
          <a:bodyPr wrap="square" rtlCol="0">
            <a:spAutoFit/>
          </a:bodyPr>
          <a:lstStyle/>
          <a:p>
            <a:pPr indent="457200" algn="just">
              <a:lnSpc>
                <a:spcPct val="107000"/>
              </a:lnSpc>
              <a:spcBef>
                <a:spcPts val="600"/>
              </a:spcBef>
              <a:spcAft>
                <a:spcPts val="800"/>
              </a:spcAft>
            </a:pPr>
            <a:r>
              <a:rPr lang="en-US" sz="2000" b="1" dirty="0" smtClean="0">
                <a:effectLst/>
                <a:latin typeface="Calibri" panose="020F0502020204030204" pitchFamily="34" charset="0"/>
                <a:ea typeface="Calibri" panose="020F0502020204030204" pitchFamily="34" charset="0"/>
                <a:cs typeface="Calibri" panose="020F0502020204030204" pitchFamily="34" charset="0"/>
              </a:rPr>
              <a:t>KẾT  LUẬN</a:t>
            </a:r>
            <a:endParaRPr lang="vi-VN" sz="20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1" name="Rounded Rectangle 10"/>
          <p:cNvSpPr/>
          <p:nvPr/>
        </p:nvSpPr>
        <p:spPr>
          <a:xfrm>
            <a:off x="398781" y="1804738"/>
            <a:ext cx="11394440" cy="36264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07000"/>
              </a:lnSpc>
              <a:spcAft>
                <a:spcPts val="800"/>
              </a:spcAft>
            </a:pPr>
            <a:r>
              <a:rPr lang="nl-NL" sz="2400" dirty="0">
                <a:solidFill>
                  <a:schemeClr val="tx1"/>
                </a:solidFill>
              </a:rPr>
              <a:t>Nghị quyết Đại hội Đảng bộ Tỉnh Quảng Trị lần thứ XVII,  Báo cáo chính trị, </a:t>
            </a:r>
            <a:r>
              <a:rPr lang="de-DE" sz="2400" dirty="0">
                <a:solidFill>
                  <a:schemeClr val="tx1"/>
                </a:solidFill>
              </a:rPr>
              <a:t>Chương Trình hành động thực hiện Nghị quyết </a:t>
            </a:r>
            <a:r>
              <a:rPr lang="de-DE" sz="2400" dirty="0" smtClean="0">
                <a:solidFill>
                  <a:schemeClr val="tx1"/>
                </a:solidFill>
              </a:rPr>
              <a:t>đều </a:t>
            </a:r>
            <a:r>
              <a:rPr lang="de-DE" sz="2400" dirty="0">
                <a:solidFill>
                  <a:schemeClr val="tx1"/>
                </a:solidFill>
              </a:rPr>
              <a:t>xem phát triển kinh tế - xã hội là trung tâm đã thể hiện ý chí nhất quán của Đảng, của quân và nhân dân Quảng Trị. Việc xác định khởi nghiệp sáng tạo, phát triển nguồn lực chất lượng cao là hai trong năm chương trình trọng điểm còn thể hiện sự</a:t>
            </a:r>
            <a:r>
              <a:rPr lang="de-DE" sz="2400" i="1" dirty="0">
                <a:solidFill>
                  <a:schemeClr val="tx1"/>
                </a:solidFill>
              </a:rPr>
              <a:t> </a:t>
            </a:r>
            <a:r>
              <a:rPr lang="de-DE" sz="2400" dirty="0">
                <a:solidFill>
                  <a:schemeClr val="tx1"/>
                </a:solidFill>
              </a:rPr>
              <a:t>nhạy bén, tầm nhìn xa trông rộng của Đảng đối với sự phát triển kinh tế của tỉnh nhà. </a:t>
            </a:r>
            <a:r>
              <a:rPr lang="de-DE" sz="2400" dirty="0" smtClean="0">
                <a:solidFill>
                  <a:schemeClr val="tx1"/>
                </a:solidFill>
              </a:rPr>
              <a:t>Có thể nói Đảng ta đã bám </a:t>
            </a:r>
            <a:r>
              <a:rPr lang="de-DE" sz="2400" dirty="0">
                <a:solidFill>
                  <a:schemeClr val="tx1"/>
                </a:solidFill>
              </a:rPr>
              <a:t>sát tình hình thực </a:t>
            </a:r>
            <a:r>
              <a:rPr lang="de-DE" sz="2400" dirty="0" smtClean="0">
                <a:solidFill>
                  <a:schemeClr val="tx1"/>
                </a:solidFill>
              </a:rPr>
              <a:t>tiễn nắm bắt thời cơ </a:t>
            </a:r>
            <a:r>
              <a:rPr lang="de-DE" sz="2400" dirty="0">
                <a:solidFill>
                  <a:schemeClr val="tx1"/>
                </a:solidFill>
              </a:rPr>
              <a:t>để xác định đúng đắn nhiệm vụ, phương pháp cách mạng phù hợp từ đó từng bước đưa tỉnh ta tiến </a:t>
            </a:r>
            <a:r>
              <a:rPr lang="de-DE" sz="2400" dirty="0" smtClean="0">
                <a:solidFill>
                  <a:schemeClr val="tx1"/>
                </a:solidFill>
              </a:rPr>
              <a:t>lên.</a:t>
            </a:r>
            <a:endParaRPr lang="vi-VN"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xmlns="" id="{EAC7BD96-0CEE-4BBF-AE43-05D4D00F4362}"/>
              </a:ext>
            </a:extLst>
          </p:cNvPr>
          <p:cNvSpPr txBox="1"/>
          <p:nvPr/>
        </p:nvSpPr>
        <p:spPr>
          <a:xfrm>
            <a:off x="3112842" y="251670"/>
            <a:ext cx="8824692" cy="781752"/>
          </a:xfrm>
          <a:prstGeom prst="rect">
            <a:avLst/>
          </a:prstGeom>
          <a:noFill/>
        </p:spPr>
        <p:txBody>
          <a:bodyPr wrap="square" rtlCol="0">
            <a:spAutoFit/>
          </a:bodyPr>
          <a:lstStyle/>
          <a:p>
            <a:pPr marL="457200" marR="64135" algn="ctr">
              <a:lnSpc>
                <a:spcPct val="112000"/>
              </a:lnSpc>
              <a:spcAft>
                <a:spcPts val="1655"/>
              </a:spcAft>
            </a:pPr>
            <a:r>
              <a:rPr lang="en-US" sz="2000" b="1" dirty="0">
                <a:ln w="0">
                  <a:solidFill>
                    <a:srgbClr val="FFFF00"/>
                  </a:solidFill>
                </a:ln>
                <a:solidFill>
                  <a:srgbClr val="FFFF00"/>
                </a:solidFill>
                <a:effectLst>
                  <a:outerShdw blurRad="50800" dist="38100" dir="2700000" algn="tl" rotWithShape="0">
                    <a:prstClr val="black">
                      <a:alpha val="40000"/>
                    </a:prstClr>
                  </a:outerShdw>
                </a:effectLst>
                <a:latin typeface="Times New Roman" panose="02020603050405020304" pitchFamily="18" charset="0"/>
                <a:ea typeface="Times New Roman" panose="02020603050405020304" pitchFamily="18" charset="0"/>
              </a:rPr>
              <a:t>KHỞI NGHIỆP SÁNG TẠO, PHÁT TRIỂN CÁC SẢN PHẨM CHỦ LỰC CỦA TỈNH </a:t>
            </a:r>
            <a:r>
              <a:rPr lang="vi-VN" sz="2000" b="1" dirty="0">
                <a:ln w="0">
                  <a:solidFill>
                    <a:srgbClr val="FFFF00"/>
                  </a:solidFill>
                </a:ln>
                <a:solidFill>
                  <a:srgbClr val="FFFF00"/>
                </a:solidFill>
                <a:effectLst>
                  <a:outerShdw blurRad="50800" dist="38100" dir="2700000" algn="tl" rotWithShape="0">
                    <a:prstClr val="black">
                      <a:alpha val="40000"/>
                    </a:prstClr>
                  </a:outerShdw>
                </a:effectLst>
                <a:latin typeface="Times New Roman" panose="02020603050405020304" pitchFamily="18" charset="0"/>
                <a:ea typeface="Times New Roman" panose="02020603050405020304" pitchFamily="18" charset="0"/>
              </a:rPr>
              <a:t>NHẰM THÚC ĐẨY PHÁT TRIỂN KINH TẾ - XÃ HỘI</a:t>
            </a:r>
          </a:p>
        </p:txBody>
      </p:sp>
    </p:spTree>
    <p:extLst>
      <p:ext uri="{BB962C8B-B14F-4D97-AF65-F5344CB8AC3E}">
        <p14:creationId xmlns:p14="http://schemas.microsoft.com/office/powerpoint/2010/main" val="38162960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664B1225-861F-47E1-A804-905DD84774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56780"/>
            <a:ext cx="12192000" cy="6858000"/>
          </a:xfrm>
          <a:prstGeom prst="rect">
            <a:avLst/>
          </a:prstGeom>
        </p:spPr>
      </p:pic>
      <p:sp>
        <p:nvSpPr>
          <p:cNvPr id="8" name="TextBox 7">
            <a:extLst>
              <a:ext uri="{FF2B5EF4-FFF2-40B4-BE49-F238E27FC236}">
                <a16:creationId xmlns:a16="http://schemas.microsoft.com/office/drawing/2014/main" xmlns="" id="{C7C2D0FF-2E32-4D4F-9A11-672F20824225}"/>
              </a:ext>
            </a:extLst>
          </p:cNvPr>
          <p:cNvSpPr txBox="1"/>
          <p:nvPr/>
        </p:nvSpPr>
        <p:spPr>
          <a:xfrm>
            <a:off x="0" y="1166902"/>
            <a:ext cx="11673840" cy="470000"/>
          </a:xfrm>
          <a:prstGeom prst="rect">
            <a:avLst/>
          </a:prstGeom>
          <a:noFill/>
        </p:spPr>
        <p:txBody>
          <a:bodyPr wrap="square" rtlCol="0">
            <a:spAutoFit/>
          </a:bodyPr>
          <a:lstStyle/>
          <a:p>
            <a:pPr indent="457200" algn="just">
              <a:lnSpc>
                <a:spcPct val="107000"/>
              </a:lnSpc>
              <a:spcBef>
                <a:spcPts val="600"/>
              </a:spcBef>
              <a:spcAft>
                <a:spcPts val="800"/>
              </a:spcAft>
            </a:pPr>
            <a:r>
              <a:rPr lang="en-US" sz="2400" b="1" dirty="0" smtClean="0">
                <a:effectLst/>
                <a:latin typeface="Calibri" panose="020F0502020204030204" pitchFamily="34" charset="0"/>
                <a:ea typeface="Calibri" panose="020F0502020204030204" pitchFamily="34" charset="0"/>
                <a:cs typeface="Calibri" panose="020F0502020204030204" pitchFamily="34" charset="0"/>
              </a:rPr>
              <a:t>KẾT  LUẬN</a:t>
            </a:r>
            <a:endParaRPr lang="vi-VN" sz="24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1" name="Rounded Rectangle 10"/>
          <p:cNvSpPr/>
          <p:nvPr/>
        </p:nvSpPr>
        <p:spPr>
          <a:xfrm>
            <a:off x="279400" y="1786174"/>
            <a:ext cx="11394440" cy="40313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dirty="0" smtClean="0"/>
              <a:t>	</a:t>
            </a:r>
            <a:r>
              <a:rPr lang="de-DE" sz="2400" dirty="0">
                <a:solidFill>
                  <a:schemeClr val="tx1"/>
                </a:solidFill>
              </a:rPr>
              <a:t>Dưới ánh sáng và ngọn cờ của Đảng quang vinh, với đường lối và chủ trương và quyết sách đúng đắn của Đại hội Đảng bộ Tỉnh, với những phẩm chất quý giá của con người Quảng Trị, mỗi người dân, đặc biệt là những người trẻ, những người đã được Đảng, nhân </a:t>
            </a:r>
            <a:r>
              <a:rPr lang="de-DE" sz="2400" dirty="0" smtClean="0">
                <a:solidFill>
                  <a:schemeClr val="tx1"/>
                </a:solidFill>
              </a:rPr>
              <a:t>dân, quê hương và </a:t>
            </a:r>
            <a:r>
              <a:rPr lang="de-DE" sz="2400" dirty="0">
                <a:solidFill>
                  <a:schemeClr val="tx1"/>
                </a:solidFill>
              </a:rPr>
              <a:t>gia đình tạo mọi điều kiện để học tập, hơn bao giờ hết, cùng hun đúc tinh thần khởi </a:t>
            </a:r>
            <a:r>
              <a:rPr lang="de-DE" sz="2400" dirty="0" smtClean="0">
                <a:solidFill>
                  <a:schemeClr val="tx1"/>
                </a:solidFill>
              </a:rPr>
              <a:t>nghiệp</a:t>
            </a:r>
            <a:r>
              <a:rPr lang="vi-VN" sz="2400" dirty="0" smtClean="0">
                <a:solidFill>
                  <a:schemeClr val="tx1"/>
                </a:solidFill>
              </a:rPr>
              <a:t> </a:t>
            </a:r>
            <a:r>
              <a:rPr lang="vi-VN" sz="2400" dirty="0" smtClean="0">
                <a:solidFill>
                  <a:schemeClr val="tx1"/>
                </a:solidFill>
                <a:latin typeface="Calibri" pitchFamily="34" charset="0"/>
              </a:rPr>
              <a:t>sáng tạo</a:t>
            </a:r>
            <a:r>
              <a:rPr lang="de-DE" sz="2400" dirty="0" smtClean="0">
                <a:solidFill>
                  <a:schemeClr val="tx1"/>
                </a:solidFill>
              </a:rPr>
              <a:t>, </a:t>
            </a:r>
            <a:r>
              <a:rPr lang="de-DE" sz="2400" dirty="0">
                <a:solidFill>
                  <a:schemeClr val="tx1"/>
                </a:solidFill>
              </a:rPr>
              <a:t>chuẩn bị kiến thức, kỹ năng và tâm thế khởi nghiệp, nuôi dưỡng khát khao cháy bỏng về phụng sự đất nước, phụng sự quê hương, sáng tạo trong mọi hoàn cảnh để cống hiến nhiều hơn cho Quảng Trị yêu thương.</a:t>
            </a:r>
            <a:r>
              <a:rPr lang="de-DE" sz="2400" i="1" dirty="0">
                <a:solidFill>
                  <a:schemeClr val="tx1"/>
                </a:solidFill>
              </a:rPr>
              <a:t> </a:t>
            </a:r>
            <a:r>
              <a:rPr lang="de-DE" sz="2400" dirty="0">
                <a:solidFill>
                  <a:schemeClr val="tx1"/>
                </a:solidFill>
              </a:rPr>
              <a:t>Chúng ta có quyền kỳ vọng, đặt niềm tin sâu sắc về tương lai một nước Việt Nam phồn thịnh, một Quảng Trị giàu mạnh, nhân dân Quảng Trị có cuộc sống an bình và sung </a:t>
            </a:r>
            <a:r>
              <a:rPr lang="de-DE" sz="2400" dirty="0" smtClean="0">
                <a:solidFill>
                  <a:schemeClr val="tx1"/>
                </a:solidFill>
              </a:rPr>
              <a:t>túc</a:t>
            </a:r>
            <a:r>
              <a:rPr lang="vi-VN" sz="2400" dirty="0" smtClean="0">
                <a:solidFill>
                  <a:schemeClr val="tx1"/>
                </a:solidFill>
              </a:rPr>
              <a:t>.</a:t>
            </a:r>
            <a:endParaRPr lang="en-US" sz="2400" dirty="0">
              <a:solidFill>
                <a:schemeClr val="tx1"/>
              </a:solidFill>
            </a:endParaRPr>
          </a:p>
        </p:txBody>
      </p:sp>
      <p:sp>
        <p:nvSpPr>
          <p:cNvPr id="14" name="TextBox 13">
            <a:extLst>
              <a:ext uri="{FF2B5EF4-FFF2-40B4-BE49-F238E27FC236}">
                <a16:creationId xmlns:a16="http://schemas.microsoft.com/office/drawing/2014/main" xmlns="" id="{EAC7BD96-0CEE-4BBF-AE43-05D4D00F4362}"/>
              </a:ext>
            </a:extLst>
          </p:cNvPr>
          <p:cNvSpPr txBox="1"/>
          <p:nvPr/>
        </p:nvSpPr>
        <p:spPr>
          <a:xfrm>
            <a:off x="3112842" y="251670"/>
            <a:ext cx="8824692" cy="781752"/>
          </a:xfrm>
          <a:prstGeom prst="rect">
            <a:avLst/>
          </a:prstGeom>
          <a:noFill/>
        </p:spPr>
        <p:txBody>
          <a:bodyPr wrap="square" rtlCol="0">
            <a:spAutoFit/>
          </a:bodyPr>
          <a:lstStyle/>
          <a:p>
            <a:pPr marL="457200" marR="64135" algn="ctr">
              <a:lnSpc>
                <a:spcPct val="112000"/>
              </a:lnSpc>
              <a:spcAft>
                <a:spcPts val="1655"/>
              </a:spcAft>
            </a:pPr>
            <a:r>
              <a:rPr lang="en-US" sz="2000" b="1" dirty="0">
                <a:ln w="0">
                  <a:solidFill>
                    <a:srgbClr val="FFFF00"/>
                  </a:solidFill>
                </a:ln>
                <a:solidFill>
                  <a:srgbClr val="FFFF00"/>
                </a:solidFill>
                <a:effectLst>
                  <a:outerShdw blurRad="50800" dist="38100" dir="2700000" algn="tl" rotWithShape="0">
                    <a:prstClr val="black">
                      <a:alpha val="40000"/>
                    </a:prstClr>
                  </a:outerShdw>
                </a:effectLst>
                <a:latin typeface="Times New Roman" panose="02020603050405020304" pitchFamily="18" charset="0"/>
                <a:ea typeface="Times New Roman" panose="02020603050405020304" pitchFamily="18" charset="0"/>
              </a:rPr>
              <a:t>KHỞI NGHIỆP SÁNG TẠO, PHÁT TRIỂN CÁC SẢN PHẨM CHỦ LỰC CỦA TỈNH </a:t>
            </a:r>
            <a:r>
              <a:rPr lang="vi-VN" sz="2000" b="1" dirty="0">
                <a:ln w="0">
                  <a:solidFill>
                    <a:srgbClr val="FFFF00"/>
                  </a:solidFill>
                </a:ln>
                <a:solidFill>
                  <a:srgbClr val="FFFF00"/>
                </a:solidFill>
                <a:effectLst>
                  <a:outerShdw blurRad="50800" dist="38100" dir="2700000" algn="tl" rotWithShape="0">
                    <a:prstClr val="black">
                      <a:alpha val="40000"/>
                    </a:prstClr>
                  </a:outerShdw>
                </a:effectLst>
                <a:latin typeface="Times New Roman" panose="02020603050405020304" pitchFamily="18" charset="0"/>
                <a:ea typeface="Times New Roman" panose="02020603050405020304" pitchFamily="18" charset="0"/>
              </a:rPr>
              <a:t>NHẰM THÚC ĐẨY PHÁT TRIỂN KINH TẾ - XÃ HỘI</a:t>
            </a:r>
          </a:p>
        </p:txBody>
      </p:sp>
    </p:spTree>
    <p:extLst>
      <p:ext uri="{BB962C8B-B14F-4D97-AF65-F5344CB8AC3E}">
        <p14:creationId xmlns:p14="http://schemas.microsoft.com/office/powerpoint/2010/main" val="32084201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664B1225-861F-47E1-A804-905DD84774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303" y="0"/>
            <a:ext cx="12373303" cy="6858000"/>
          </a:xfrm>
          <a:prstGeom prst="rect">
            <a:avLst/>
          </a:prstGeom>
        </p:spPr>
      </p:pic>
      <p:sp>
        <p:nvSpPr>
          <p:cNvPr id="7" name="TextBox 6">
            <a:extLst>
              <a:ext uri="{FF2B5EF4-FFF2-40B4-BE49-F238E27FC236}">
                <a16:creationId xmlns:a16="http://schemas.microsoft.com/office/drawing/2014/main" xmlns="" id="{D8E5BEAA-7AC4-4CBE-B3DC-490AA4D88314}"/>
              </a:ext>
            </a:extLst>
          </p:cNvPr>
          <p:cNvSpPr txBox="1"/>
          <p:nvPr/>
        </p:nvSpPr>
        <p:spPr>
          <a:xfrm>
            <a:off x="511830" y="1200329"/>
            <a:ext cx="11160369" cy="5447645"/>
          </a:xfrm>
          <a:prstGeom prst="rect">
            <a:avLst/>
          </a:prstGeom>
          <a:noFill/>
        </p:spPr>
        <p:txBody>
          <a:bodyPr wrap="square" rtlCol="0">
            <a:spAutoFit/>
          </a:bodyPr>
          <a:lstStyle/>
          <a:p>
            <a:r>
              <a:rPr lang="en-US" sz="2400" dirty="0" smtClean="0">
                <a:latin typeface="Calibri" panose="020F0502020204030204" pitchFamily="34" charset="0"/>
                <a:cs typeface="Calibri" panose="020F0502020204030204" pitchFamily="34" charset="0"/>
              </a:rPr>
              <a:t>     </a:t>
            </a:r>
            <a:r>
              <a:rPr lang="vi-VN" sz="2400" b="1" dirty="0" smtClean="0">
                <a:latin typeface="Calibri" panose="020F0502020204030204" pitchFamily="34" charset="0"/>
                <a:cs typeface="Calibri" panose="020F0502020204030204" pitchFamily="34" charset="0"/>
              </a:rPr>
              <a:t>MỞ ĐẦU</a:t>
            </a:r>
          </a:p>
          <a:p>
            <a:pPr algn="just"/>
            <a:r>
              <a:rPr lang="vi-VN" sz="2400" dirty="0" smtClean="0"/>
              <a:t>	</a:t>
            </a:r>
            <a:r>
              <a:rPr lang="de-DE" sz="2000" dirty="0" smtClean="0">
                <a:cs typeface="Calibri" panose="020F0502020204030204" pitchFamily="34" charset="0"/>
              </a:rPr>
              <a:t>Sau gần 35 năm đổi mới, đất nước </a:t>
            </a:r>
            <a:r>
              <a:rPr lang="vi-VN" sz="2000" dirty="0" smtClean="0">
                <a:latin typeface="Calibri" pitchFamily="34" charset="0"/>
                <a:cs typeface="Calibri" panose="020F0502020204030204" pitchFamily="34" charset="0"/>
              </a:rPr>
              <a:t>ta có nhiều sự chuyển biến tích cực rõ rệt, an ninh chính trị giữ vững, đời sống nhân dân được nâng cao</a:t>
            </a:r>
            <a:r>
              <a:rPr lang="vi-VN" sz="2000" dirty="0" smtClean="0">
                <a:cs typeface="Calibri" panose="020F0502020204030204" pitchFamily="34" charset="0"/>
              </a:rPr>
              <a:t>. </a:t>
            </a:r>
            <a:r>
              <a:rPr lang="de-DE" sz="2000" dirty="0" smtClean="0"/>
              <a:t>Một trong những quan điểm chỉ đạo về tầm nhìn và định hướng phát triển là của Đảng ta là: </a:t>
            </a:r>
            <a:r>
              <a:rPr lang="de-DE" sz="2000" i="1" dirty="0" smtClean="0"/>
              <a:t>Khơi dậy mạnh mẽ tinh thần yêu nước, ý chí tự cường dân tộc, sức mạnh đại đoàn kết toàn dân tộc và khát vọng phát triển đất nước phồn vinh, hạnh phúc; phát huy dân chủ xã hội chủ nghĩa, sức mạnh tổng hợp của cả hệ thống chính trị và của nền văn hoá, con người Việt Nam, bồi dưỡng sức dân, nâng cao chất lượng nguồn nhân lực, có cơ chế đột phá để thu hút, trọng dụng nhân tài, thúc đẩy đổi mới sáng tạo, ứng dụng mạnh mẽ khoa học và công nghệ, nhất là những thành tựu của cuộc cách mạng công nghiệp lần thứ tư, tạo động lực mạnh mẽ cho phát triển nhanh và bền vững</a:t>
            </a:r>
            <a:r>
              <a:rPr lang="de-DE" sz="2000" dirty="0" smtClean="0"/>
              <a:t>.</a:t>
            </a:r>
            <a:endParaRPr lang="vi-VN" sz="2000" dirty="0"/>
          </a:p>
          <a:p>
            <a:pPr algn="just"/>
            <a:r>
              <a:rPr lang="vi-VN" sz="2000" dirty="0">
                <a:cs typeface="Calibri" panose="020F0502020204030204" pitchFamily="34" charset="0"/>
              </a:rPr>
              <a:t>	</a:t>
            </a:r>
            <a:r>
              <a:rPr lang="vi-VN" sz="2000" dirty="0" smtClean="0">
                <a:cs typeface="Calibri" panose="020F0502020204030204" pitchFamily="34" charset="0"/>
              </a:rPr>
              <a:t> </a:t>
            </a:r>
            <a:r>
              <a:rPr lang="de-DE" sz="2000" dirty="0" smtClean="0">
                <a:cs typeface="Calibri" panose="020F0502020204030204" pitchFamily="34" charset="0"/>
              </a:rPr>
              <a:t>Để đạt được mục tiêu đó, toàn Đảng toàn quân toàn dân phải đoàn kết một lòng, nhất là mỗi Đảng viên, </a:t>
            </a:r>
            <a:r>
              <a:rPr lang="vi-VN" sz="2000" dirty="0" smtClean="0">
                <a:latin typeface="Calibri" pitchFamily="34" charset="0"/>
                <a:cs typeface="Calibri" panose="020F0502020204030204" pitchFamily="34" charset="0"/>
              </a:rPr>
              <a:t>đặc biệt là những người trẻ </a:t>
            </a:r>
            <a:r>
              <a:rPr lang="de-DE" sz="2000" dirty="0" smtClean="0">
                <a:cs typeface="Calibri" panose="020F0502020204030204" pitchFamily="34" charset="0"/>
              </a:rPr>
              <a:t>phải luôn khát vọng và sáng </a:t>
            </a:r>
            <a:r>
              <a:rPr lang="vi-VN" sz="2000" dirty="0" smtClean="0">
                <a:latin typeface="Calibri" pitchFamily="34" charset="0"/>
                <a:cs typeface="Calibri" panose="020F0502020204030204" pitchFamily="34" charset="0"/>
              </a:rPr>
              <a:t>tạo.</a:t>
            </a:r>
          </a:p>
          <a:p>
            <a:pPr algn="just"/>
            <a:r>
              <a:rPr lang="de-DE" sz="2000" dirty="0" smtClean="0">
                <a:cs typeface="Calibri" panose="020F0502020204030204" pitchFamily="34" charset="0"/>
              </a:rPr>
              <a:t>Trong chuyên </a:t>
            </a:r>
            <a:r>
              <a:rPr lang="de-DE" sz="2000" dirty="0">
                <a:cs typeface="Calibri" panose="020F0502020204030204" pitchFamily="34" charset="0"/>
              </a:rPr>
              <a:t>đề </a:t>
            </a:r>
            <a:r>
              <a:rPr lang="de-DE" sz="2000" dirty="0" smtClean="0">
                <a:cs typeface="Calibri" panose="020F0502020204030204" pitchFamily="34" charset="0"/>
              </a:rPr>
              <a:t>này</a:t>
            </a:r>
            <a:r>
              <a:rPr lang="vi-VN" sz="2000" dirty="0" smtClean="0">
                <a:cs typeface="Calibri" panose="020F0502020204030204" pitchFamily="34" charset="0"/>
              </a:rPr>
              <a:t>, </a:t>
            </a:r>
            <a:r>
              <a:rPr lang="de-DE" sz="2000" dirty="0" smtClean="0">
                <a:cs typeface="Calibri" panose="020F0502020204030204" pitchFamily="34" charset="0"/>
              </a:rPr>
              <a:t>tôi </a:t>
            </a:r>
            <a:r>
              <a:rPr lang="de-DE" sz="2000" dirty="0">
                <a:cs typeface="Calibri" panose="020F0502020204030204" pitchFamily="34" charset="0"/>
              </a:rPr>
              <a:t>sẽ trình bày ba nội dung chính:</a:t>
            </a:r>
            <a:endParaRPr lang="en-US" sz="2000" dirty="0">
              <a:cs typeface="Calibri" panose="020F0502020204030204" pitchFamily="34" charset="0"/>
            </a:endParaRPr>
          </a:p>
          <a:p>
            <a:pPr algn="just"/>
            <a:r>
              <a:rPr lang="de-DE" sz="2000" dirty="0">
                <a:cs typeface="Calibri" panose="020F0502020204030204" pitchFamily="34" charset="0"/>
              </a:rPr>
              <a:t>1. Quan điểm, chủ trương của Đảng về phát triển khởi nghiệp sáng tạo và đa dạng hóa các sản phẩm chủ lực của Tỉnh Quảng Trị.</a:t>
            </a:r>
            <a:endParaRPr lang="en-US" sz="2000" dirty="0">
              <a:cs typeface="Calibri" panose="020F0502020204030204" pitchFamily="34" charset="0"/>
            </a:endParaRPr>
          </a:p>
          <a:p>
            <a:pPr algn="just"/>
            <a:r>
              <a:rPr lang="de-DE" sz="2000" dirty="0">
                <a:cs typeface="Calibri" panose="020F0502020204030204" pitchFamily="34" charset="0"/>
              </a:rPr>
              <a:t>2. </a:t>
            </a:r>
            <a:r>
              <a:rPr lang="de-DE" sz="2000" dirty="0" smtClean="0">
                <a:cs typeface="Calibri" panose="020F0502020204030204" pitchFamily="34" charset="0"/>
              </a:rPr>
              <a:t>Tiềm năng con người</a:t>
            </a:r>
            <a:r>
              <a:rPr lang="vi-VN" sz="2000" dirty="0" smtClean="0">
                <a:cs typeface="Calibri" panose="020F0502020204030204" pitchFamily="34" charset="0"/>
              </a:rPr>
              <a:t> </a:t>
            </a:r>
            <a:r>
              <a:rPr lang="vi-VN" sz="2000" dirty="0" smtClean="0">
                <a:latin typeface="Calibri" pitchFamily="34" charset="0"/>
                <a:cs typeface="Calibri" panose="020F0502020204030204" pitchFamily="34" charset="0"/>
              </a:rPr>
              <a:t>Quảng Trị</a:t>
            </a:r>
            <a:r>
              <a:rPr lang="de-DE" sz="2000" dirty="0" smtClean="0">
                <a:latin typeface="Calibri" pitchFamily="34" charset="0"/>
                <a:cs typeface="Calibri" panose="020F0502020204030204" pitchFamily="34" charset="0"/>
              </a:rPr>
              <a:t> </a:t>
            </a:r>
            <a:r>
              <a:rPr lang="de-DE" sz="2000" dirty="0" smtClean="0">
                <a:cs typeface="Calibri" panose="020F0502020204030204" pitchFamily="34" charset="0"/>
              </a:rPr>
              <a:t>và vai </a:t>
            </a:r>
            <a:r>
              <a:rPr lang="de-DE" sz="2000" dirty="0">
                <a:cs typeface="Calibri" panose="020F0502020204030204" pitchFamily="34" charset="0"/>
              </a:rPr>
              <a:t>trò </a:t>
            </a:r>
            <a:r>
              <a:rPr lang="de-DE" sz="2000" dirty="0" smtClean="0">
                <a:cs typeface="Calibri" panose="020F0502020204030204" pitchFamily="34" charset="0"/>
              </a:rPr>
              <a:t>hệ </a:t>
            </a:r>
            <a:r>
              <a:rPr lang="de-DE" sz="2000" dirty="0">
                <a:cs typeface="Calibri" panose="020F0502020204030204" pitchFamily="34" charset="0"/>
              </a:rPr>
              <a:t>sinh thái khởi nghiệp </a:t>
            </a:r>
            <a:r>
              <a:rPr lang="de-DE" sz="2000" dirty="0" smtClean="0">
                <a:cs typeface="Calibri" panose="020F0502020204030204" pitchFamily="34" charset="0"/>
              </a:rPr>
              <a:t>trong việc thúc </a:t>
            </a:r>
            <a:r>
              <a:rPr lang="de-DE" sz="2000" dirty="0">
                <a:cs typeface="Calibri" panose="020F0502020204030204" pitchFamily="34" charset="0"/>
              </a:rPr>
              <a:t>đẩy phát triển kinh tế </a:t>
            </a:r>
            <a:r>
              <a:rPr lang="de-DE" sz="2000" dirty="0" smtClean="0">
                <a:cs typeface="Calibri" panose="020F0502020204030204" pitchFamily="34" charset="0"/>
              </a:rPr>
              <a:t>3</a:t>
            </a:r>
            <a:r>
              <a:rPr lang="de-DE" sz="2000" dirty="0">
                <a:cs typeface="Calibri" panose="020F0502020204030204" pitchFamily="34" charset="0"/>
              </a:rPr>
              <a:t>. Một số giải pháp cơ bản để hỗ trợ khởi nghiệp – phát triển kinh tế xã </a:t>
            </a:r>
            <a:r>
              <a:rPr lang="de-DE" sz="2000" dirty="0" smtClean="0">
                <a:cs typeface="Calibri" panose="020F0502020204030204" pitchFamily="34" charset="0"/>
              </a:rPr>
              <a:t>hội ở Quảng Trị</a:t>
            </a:r>
            <a:endParaRPr lang="en-US" sz="2000" dirty="0">
              <a:cs typeface="Calibri" panose="020F0502020204030204" pitchFamily="34" charset="0"/>
            </a:endParaRPr>
          </a:p>
          <a:p>
            <a:pPr algn="just"/>
            <a:endParaRPr lang="en-US" sz="2000" b="1" u="sng" dirty="0" smtClean="0">
              <a:solidFill>
                <a:srgbClr val="222222"/>
              </a:solidFill>
              <a:latin typeface="Arial" panose="020B0604020202020204" pitchFamily="34" charset="0"/>
              <a:ea typeface="Times New Roman" panose="02020603050405020304" pitchFamily="18" charset="0"/>
              <a:cs typeface="Arial" panose="020B0604020202020204" pitchFamily="34" charset="0"/>
            </a:endParaRPr>
          </a:p>
        </p:txBody>
      </p:sp>
      <p:sp>
        <p:nvSpPr>
          <p:cNvPr id="5" name="TextBox 4">
            <a:extLst>
              <a:ext uri="{FF2B5EF4-FFF2-40B4-BE49-F238E27FC236}">
                <a16:creationId xmlns:a16="http://schemas.microsoft.com/office/drawing/2014/main" xmlns="" id="{EAC7BD96-0CEE-4BBF-AE43-05D4D00F4362}"/>
              </a:ext>
            </a:extLst>
          </p:cNvPr>
          <p:cNvSpPr txBox="1"/>
          <p:nvPr/>
        </p:nvSpPr>
        <p:spPr>
          <a:xfrm>
            <a:off x="3112842" y="251670"/>
            <a:ext cx="8824692" cy="781752"/>
          </a:xfrm>
          <a:prstGeom prst="rect">
            <a:avLst/>
          </a:prstGeom>
          <a:noFill/>
        </p:spPr>
        <p:txBody>
          <a:bodyPr wrap="square" rtlCol="0">
            <a:spAutoFit/>
          </a:bodyPr>
          <a:lstStyle/>
          <a:p>
            <a:pPr marL="457200" marR="64135" algn="ctr">
              <a:lnSpc>
                <a:spcPct val="112000"/>
              </a:lnSpc>
              <a:spcAft>
                <a:spcPts val="1655"/>
              </a:spcAft>
            </a:pPr>
            <a:r>
              <a:rPr lang="en-US" sz="2000" b="1" dirty="0">
                <a:ln w="0">
                  <a:solidFill>
                    <a:srgbClr val="FFFF00"/>
                  </a:solidFill>
                </a:ln>
                <a:solidFill>
                  <a:srgbClr val="FFFF00"/>
                </a:solidFill>
                <a:effectLst>
                  <a:outerShdw blurRad="50800" dist="38100" dir="2700000" algn="tl" rotWithShape="0">
                    <a:prstClr val="black">
                      <a:alpha val="40000"/>
                    </a:prstClr>
                  </a:outerShdw>
                </a:effectLst>
                <a:latin typeface="Times New Roman" panose="02020603050405020304" pitchFamily="18" charset="0"/>
                <a:ea typeface="Times New Roman" panose="02020603050405020304" pitchFamily="18" charset="0"/>
              </a:rPr>
              <a:t>KHỞI NGHIỆP SÁNG TẠO, PHÁT TRIỂN CÁC SẢN PHẨM CHỦ LỰC CỦA TỈNH </a:t>
            </a:r>
            <a:r>
              <a:rPr lang="vi-VN" sz="2000" b="1" dirty="0">
                <a:ln w="0">
                  <a:solidFill>
                    <a:srgbClr val="FFFF00"/>
                  </a:solidFill>
                </a:ln>
                <a:solidFill>
                  <a:srgbClr val="FFFF00"/>
                </a:solidFill>
                <a:effectLst>
                  <a:outerShdw blurRad="50800" dist="38100" dir="2700000" algn="tl" rotWithShape="0">
                    <a:prstClr val="black">
                      <a:alpha val="40000"/>
                    </a:prstClr>
                  </a:outerShdw>
                </a:effectLst>
                <a:latin typeface="Times New Roman" panose="02020603050405020304" pitchFamily="18" charset="0"/>
                <a:ea typeface="Times New Roman" panose="02020603050405020304" pitchFamily="18" charset="0"/>
              </a:rPr>
              <a:t>NHẰM THÚC ĐẨY PHÁT TRIỂN KINH TẾ - XÃ HỘI</a:t>
            </a:r>
          </a:p>
        </p:txBody>
      </p:sp>
    </p:spTree>
    <p:extLst>
      <p:ext uri="{BB962C8B-B14F-4D97-AF65-F5344CB8AC3E}">
        <p14:creationId xmlns:p14="http://schemas.microsoft.com/office/powerpoint/2010/main" val="39394091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664B1225-861F-47E1-A804-905DD84774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303" y="0"/>
            <a:ext cx="12373303" cy="6858000"/>
          </a:xfrm>
          <a:prstGeom prst="rect">
            <a:avLst/>
          </a:prstGeom>
        </p:spPr>
      </p:pic>
      <p:sp>
        <p:nvSpPr>
          <p:cNvPr id="7" name="TextBox 6">
            <a:extLst>
              <a:ext uri="{FF2B5EF4-FFF2-40B4-BE49-F238E27FC236}">
                <a16:creationId xmlns:a16="http://schemas.microsoft.com/office/drawing/2014/main" xmlns="" id="{D8E5BEAA-7AC4-4CBE-B3DC-490AA4D88314}"/>
              </a:ext>
            </a:extLst>
          </p:cNvPr>
          <p:cNvSpPr txBox="1"/>
          <p:nvPr/>
        </p:nvSpPr>
        <p:spPr>
          <a:xfrm>
            <a:off x="511830" y="1200329"/>
            <a:ext cx="11160369" cy="4930581"/>
          </a:xfrm>
          <a:prstGeom prst="rect">
            <a:avLst/>
          </a:prstGeom>
          <a:noFill/>
        </p:spPr>
        <p:txBody>
          <a:bodyPr wrap="square" rtlCol="0">
            <a:spAutoFit/>
          </a:bodyPr>
          <a:lstStyle/>
          <a:p>
            <a:r>
              <a:rPr lang="en-US" sz="2400" dirty="0" err="1" smtClean="0">
                <a:latin typeface="Calibri" panose="020F0502020204030204" pitchFamily="34" charset="0"/>
                <a:cs typeface="Calibri" panose="020F0502020204030204" pitchFamily="34" charset="0"/>
              </a:rPr>
              <a:t>Quốc</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gia</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khởi</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nghiệp</a:t>
            </a:r>
            <a:r>
              <a:rPr lang="en-US" sz="2400" dirty="0" smtClean="0">
                <a:latin typeface="Calibri" panose="020F0502020204030204" pitchFamily="34" charset="0"/>
                <a:cs typeface="Calibri" panose="020F0502020204030204" pitchFamily="34" charset="0"/>
              </a:rPr>
              <a:t> - </a:t>
            </a:r>
            <a:r>
              <a:rPr lang="en-US" sz="2400" dirty="0" err="1" smtClean="0">
                <a:latin typeface="Calibri" panose="020F0502020204030204" pitchFamily="34" charset="0"/>
                <a:cs typeface="Calibri" panose="020F0502020204030204" pitchFamily="34" charset="0"/>
              </a:rPr>
              <a:t>Chính</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Phủ</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kiến</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tạo</a:t>
            </a:r>
            <a:r>
              <a:rPr lang="en-US" sz="2400" dirty="0" smtClean="0">
                <a:latin typeface="Calibri" panose="020F0502020204030204" pitchFamily="34" charset="0"/>
                <a:cs typeface="Calibri" panose="020F0502020204030204" pitchFamily="34" charset="0"/>
              </a:rPr>
              <a:t> - Di </a:t>
            </a:r>
            <a:r>
              <a:rPr lang="en-US" sz="2400" dirty="0" err="1" smtClean="0">
                <a:latin typeface="Calibri" panose="020F0502020204030204" pitchFamily="34" charset="0"/>
                <a:cs typeface="Calibri" panose="020F0502020204030204" pitchFamily="34" charset="0"/>
              </a:rPr>
              <a:t>huấn</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của</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Chủ</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tịch</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Hồ</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Chí</a:t>
            </a:r>
            <a:r>
              <a:rPr lang="en-US" sz="2400" dirty="0" smtClean="0">
                <a:latin typeface="Calibri" panose="020F0502020204030204" pitchFamily="34" charset="0"/>
                <a:cs typeface="Calibri" panose="020F0502020204030204" pitchFamily="34" charset="0"/>
              </a:rPr>
              <a:t> Minh</a:t>
            </a:r>
            <a:endParaRPr lang="vi-VN" sz="2400" dirty="0">
              <a:latin typeface="Calibri" panose="020F0502020204030204" pitchFamily="34" charset="0"/>
              <a:cs typeface="Calibri" panose="020F0502020204030204" pitchFamily="34" charset="0"/>
            </a:endParaRPr>
          </a:p>
          <a:p>
            <a:pPr algn="just"/>
            <a:endParaRPr lang="de-DE" sz="2400" i="1" dirty="0" smtClean="0"/>
          </a:p>
          <a:p>
            <a:pPr algn="just"/>
            <a:r>
              <a:rPr lang="de-DE" sz="2400" i="1" dirty="0" smtClean="0"/>
              <a:t>Về </a:t>
            </a:r>
            <a:r>
              <a:rPr lang="de-DE" sz="2400" i="1" dirty="0"/>
              <a:t>quan điểm:</a:t>
            </a:r>
            <a:r>
              <a:rPr lang="de-DE" sz="2400" dirty="0"/>
              <a:t> Chủ động hội nhập, đẩy mạnh đổi mới sáng tạo; tranh thủ cơ hội và chủ động tham gia cuộc cách mạng công nghiệp 4.0; ứng dụng công nghệ số để tạo động lực thúc đẩy phát triển toàn diện các ngành, lĩnh vực. Nâng cao chất lượng nguồn nhân lực; khơi dậy ý chí, khát vọng vươn lên; phát huy sức mạnh về truyền thống văn hóa, lịch sử và phẩm chất con người Quảng Trị</a:t>
            </a:r>
            <a:r>
              <a:rPr lang="de-DE" sz="2400" dirty="0" smtClean="0"/>
              <a:t>.</a:t>
            </a:r>
            <a:endParaRPr lang="vi-VN" sz="2400" dirty="0" smtClean="0"/>
          </a:p>
          <a:p>
            <a:pPr algn="just"/>
            <a:endParaRPr lang="en-US" sz="2400" i="1" dirty="0" smtClean="0">
              <a:latin typeface="Calibri" panose="020F0502020204030204" pitchFamily="34" charset="0"/>
              <a:cs typeface="Calibri" panose="020F0502020204030204" pitchFamily="34" charset="0"/>
            </a:endParaRPr>
          </a:p>
          <a:p>
            <a:pPr algn="just"/>
            <a:endParaRPr lang="en-US" sz="2400" i="1" dirty="0">
              <a:latin typeface="Calibri" panose="020F0502020204030204" pitchFamily="34" charset="0"/>
              <a:cs typeface="Calibri" panose="020F0502020204030204" pitchFamily="34" charset="0"/>
            </a:endParaRPr>
          </a:p>
          <a:p>
            <a:pPr algn="just"/>
            <a:r>
              <a:rPr lang="vi-VN" sz="2400" i="1" dirty="0" smtClean="0">
                <a:latin typeface="Calibri" panose="020F0502020204030204" pitchFamily="34" charset="0"/>
                <a:cs typeface="Calibri" panose="020F0502020204030204" pitchFamily="34" charset="0"/>
              </a:rPr>
              <a:t>Về chương trình trọng điểm: </a:t>
            </a:r>
            <a:endParaRPr lang="en-US" sz="2400" i="1" dirty="0">
              <a:latin typeface="Calibri" panose="020F0502020204030204" pitchFamily="34" charset="0"/>
              <a:cs typeface="Calibri" panose="020F0502020204030204" pitchFamily="34" charset="0"/>
            </a:endParaRPr>
          </a:p>
          <a:p>
            <a:pPr algn="just"/>
            <a:r>
              <a:rPr lang="de-DE" sz="2400" dirty="0">
                <a:latin typeface="Calibri" panose="020F0502020204030204" pitchFamily="34" charset="0"/>
                <a:cs typeface="Calibri" panose="020F0502020204030204" pitchFamily="34" charset="0"/>
              </a:rPr>
              <a:t> </a:t>
            </a:r>
            <a:r>
              <a:rPr lang="de-DE" sz="2400" dirty="0" smtClean="0">
                <a:latin typeface="Calibri" panose="020F0502020204030204" pitchFamily="34" charset="0"/>
                <a:cs typeface="Calibri" panose="020F0502020204030204" pitchFamily="34" charset="0"/>
              </a:rPr>
              <a:t>+ Phát </a:t>
            </a:r>
            <a:r>
              <a:rPr lang="de-DE" sz="2400" dirty="0">
                <a:latin typeface="Calibri" panose="020F0502020204030204" pitchFamily="34" charset="0"/>
                <a:cs typeface="Calibri" panose="020F0502020204030204" pitchFamily="34" charset="0"/>
              </a:rPr>
              <a:t>triển </a:t>
            </a:r>
            <a:r>
              <a:rPr lang="de-DE" sz="2400" dirty="0" smtClean="0">
                <a:latin typeface="Calibri" panose="020F0502020204030204" pitchFamily="34" charset="0"/>
                <a:cs typeface="Calibri" panose="020F0502020204030204" pitchFamily="34" charset="0"/>
              </a:rPr>
              <a:t>khởi </a:t>
            </a:r>
            <a:r>
              <a:rPr lang="de-DE" sz="2400" dirty="0">
                <a:latin typeface="Calibri" panose="020F0502020204030204" pitchFamily="34" charset="0"/>
                <a:cs typeface="Calibri" panose="020F0502020204030204" pitchFamily="34" charset="0"/>
              </a:rPr>
              <a:t>nghiệp sáng tạo </a:t>
            </a:r>
            <a:r>
              <a:rPr lang="de-DE" sz="2400" dirty="0" smtClean="0">
                <a:latin typeface="Calibri" panose="020F0502020204030204" pitchFamily="34" charset="0"/>
                <a:cs typeface="Calibri" panose="020F0502020204030204" pitchFamily="34" charset="0"/>
              </a:rPr>
              <a:t>, đa dạng các sản </a:t>
            </a:r>
            <a:r>
              <a:rPr lang="de-DE" sz="2400" dirty="0">
                <a:latin typeface="Calibri" panose="020F0502020204030204" pitchFamily="34" charset="0"/>
                <a:cs typeface="Calibri" panose="020F0502020204030204" pitchFamily="34" charset="0"/>
              </a:rPr>
              <a:t>phẩm chủ lực của </a:t>
            </a:r>
            <a:r>
              <a:rPr lang="de-DE" sz="2400" dirty="0" smtClean="0">
                <a:latin typeface="Calibri" panose="020F0502020204030204" pitchFamily="34" charset="0"/>
                <a:cs typeface="Calibri" panose="020F0502020204030204" pitchFamily="34" charset="0"/>
              </a:rPr>
              <a:t>tỉnh</a:t>
            </a:r>
            <a:r>
              <a:rPr lang="de-DE" sz="2400" dirty="0">
                <a:latin typeface="Calibri" panose="020F0502020204030204" pitchFamily="34" charset="0"/>
                <a:cs typeface="Calibri" panose="020F0502020204030204" pitchFamily="34" charset="0"/>
              </a:rPr>
              <a:t>.</a:t>
            </a:r>
            <a:endParaRPr lang="de-DE" sz="2400" dirty="0" smtClean="0">
              <a:latin typeface="Calibri" panose="020F0502020204030204" pitchFamily="34" charset="0"/>
              <a:cs typeface="Calibri" panose="020F0502020204030204" pitchFamily="34" charset="0"/>
            </a:endParaRPr>
          </a:p>
          <a:p>
            <a:pPr algn="just"/>
            <a:r>
              <a:rPr lang="de-DE" sz="2400" dirty="0" smtClean="0">
                <a:latin typeface="Calibri" panose="020F0502020204030204" pitchFamily="34" charset="0"/>
                <a:cs typeface="Calibri" panose="020F0502020204030204" pitchFamily="34" charset="0"/>
              </a:rPr>
              <a:t> + Phát </a:t>
            </a:r>
            <a:r>
              <a:rPr lang="de-DE" sz="2400" dirty="0">
                <a:latin typeface="Calibri" panose="020F0502020204030204" pitchFamily="34" charset="0"/>
                <a:cs typeface="Calibri" panose="020F0502020204030204" pitchFamily="34" charset="0"/>
              </a:rPr>
              <a:t>triển nguồn nhân lực có chất lượng, đáp ứng yêu cầu phát triển.</a:t>
            </a:r>
            <a:endParaRPr lang="en-US" sz="2400" dirty="0">
              <a:latin typeface="Calibri" panose="020F0502020204030204" pitchFamily="34" charset="0"/>
              <a:cs typeface="Calibri" panose="020F0502020204030204" pitchFamily="34" charset="0"/>
            </a:endParaRPr>
          </a:p>
          <a:p>
            <a:pPr indent="457200" algn="just">
              <a:lnSpc>
                <a:spcPct val="107000"/>
              </a:lnSpc>
              <a:spcBef>
                <a:spcPts val="600"/>
              </a:spcBef>
              <a:spcAft>
                <a:spcPts val="800"/>
              </a:spcAft>
            </a:pPr>
            <a:endParaRPr lang="en-US" sz="2000" b="1" u="sng" dirty="0" smtClean="0">
              <a:solidFill>
                <a:srgbClr val="222222"/>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9" name="TextBox 8">
            <a:extLst>
              <a:ext uri="{FF2B5EF4-FFF2-40B4-BE49-F238E27FC236}">
                <a16:creationId xmlns:a16="http://schemas.microsoft.com/office/drawing/2014/main" xmlns="" id="{EAC7BD96-0CEE-4BBF-AE43-05D4D00F4362}"/>
              </a:ext>
            </a:extLst>
          </p:cNvPr>
          <p:cNvSpPr txBox="1"/>
          <p:nvPr/>
        </p:nvSpPr>
        <p:spPr>
          <a:xfrm>
            <a:off x="3306791" y="246222"/>
            <a:ext cx="8824692" cy="707886"/>
          </a:xfrm>
          <a:prstGeom prst="rect">
            <a:avLst/>
          </a:prstGeom>
          <a:noFill/>
        </p:spPr>
        <p:txBody>
          <a:bodyPr wrap="square" rtlCol="0">
            <a:spAutoFit/>
          </a:bodyPr>
          <a:lstStyle/>
          <a:p>
            <a:pPr algn="ctr"/>
            <a:r>
              <a:rPr lang="de-DE" sz="2000" b="1" dirty="0" smtClean="0">
                <a:solidFill>
                  <a:srgbClr val="FFFF00"/>
                </a:solidFill>
              </a:rPr>
              <a:t>Phần 1: QUAN </a:t>
            </a:r>
            <a:r>
              <a:rPr lang="de-DE" sz="2000" b="1" dirty="0">
                <a:solidFill>
                  <a:srgbClr val="FFFF00"/>
                </a:solidFill>
              </a:rPr>
              <a:t>ĐIỂM, CHỦ TRƯƠNG CỦA ĐẢNG VỀ PHÁT TRIỂN KHỞI NGHIỆP SÁNG TẠO  VÀ ĐA DẠNG HÓA CÁC SẢN PHẨM CHỦ LỰC CỦA TỈNH QUẢNG TRỊ</a:t>
            </a:r>
            <a:endParaRPr lang="en-US" sz="2000" dirty="0">
              <a:solidFill>
                <a:srgbClr val="FFFF00"/>
              </a:solidFill>
            </a:endParaRPr>
          </a:p>
        </p:txBody>
      </p:sp>
    </p:spTree>
    <p:extLst>
      <p:ext uri="{BB962C8B-B14F-4D97-AF65-F5344CB8AC3E}">
        <p14:creationId xmlns:p14="http://schemas.microsoft.com/office/powerpoint/2010/main" val="15367239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664B1225-861F-47E1-A804-905DD84774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610" y="-127535"/>
            <a:ext cx="12373303" cy="6858000"/>
          </a:xfrm>
          <a:prstGeom prst="rect">
            <a:avLst/>
          </a:prstGeom>
        </p:spPr>
      </p:pic>
      <p:sp>
        <p:nvSpPr>
          <p:cNvPr id="7" name="TextBox 6">
            <a:extLst>
              <a:ext uri="{FF2B5EF4-FFF2-40B4-BE49-F238E27FC236}">
                <a16:creationId xmlns:a16="http://schemas.microsoft.com/office/drawing/2014/main" xmlns="" id="{D8E5BEAA-7AC4-4CBE-B3DC-490AA4D88314}"/>
              </a:ext>
            </a:extLst>
          </p:cNvPr>
          <p:cNvSpPr txBox="1"/>
          <p:nvPr/>
        </p:nvSpPr>
        <p:spPr>
          <a:xfrm>
            <a:off x="511830" y="1200329"/>
            <a:ext cx="11160369" cy="830997"/>
          </a:xfrm>
          <a:prstGeom prst="rect">
            <a:avLst/>
          </a:prstGeom>
          <a:noFill/>
        </p:spPr>
        <p:txBody>
          <a:bodyPr wrap="square" rtlCol="0">
            <a:spAutoFit/>
          </a:bodyPr>
          <a:lstStyle/>
          <a:p>
            <a:endParaRPr lang="en-US" sz="2400" u="sng"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 </a:t>
            </a:r>
            <a:r>
              <a:rPr lang="en-US" sz="2400" dirty="0" smtClean="0">
                <a:latin typeface="Calibri" panose="020F0502020204030204" pitchFamily="34" charset="0"/>
                <a:cs typeface="Calibri" panose="020F0502020204030204" pitchFamily="34" charset="0"/>
              </a:rPr>
              <a:t>     </a:t>
            </a:r>
            <a:r>
              <a:rPr lang="vi-VN" sz="2400" dirty="0" smtClean="0">
                <a:latin typeface="Calibri" panose="020F0502020204030204" pitchFamily="34" charset="0"/>
                <a:cs typeface="Calibri" panose="020F0502020204030204" pitchFamily="34" charset="0"/>
              </a:rPr>
              <a:t>	</a:t>
            </a:r>
            <a:endParaRPr lang="en-US" sz="2000" b="1" u="sng" dirty="0" smtClean="0">
              <a:solidFill>
                <a:srgbClr val="222222"/>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Rectangle 2"/>
          <p:cNvSpPr/>
          <p:nvPr/>
        </p:nvSpPr>
        <p:spPr>
          <a:xfrm>
            <a:off x="413886" y="1503345"/>
            <a:ext cx="11258313" cy="1627112"/>
          </a:xfrm>
          <a:prstGeom prst="rect">
            <a:avLst/>
          </a:prstGeom>
        </p:spPr>
        <p:txBody>
          <a:bodyPr wrap="square">
            <a:spAutoFit/>
          </a:bodyPr>
          <a:lstStyle/>
          <a:p>
            <a:pPr algn="just">
              <a:lnSpc>
                <a:spcPct val="120000"/>
              </a:lnSpc>
              <a:spcAft>
                <a:spcPts val="800"/>
              </a:spcAft>
            </a:pPr>
            <a:r>
              <a:rPr lang="vi-VN" sz="2400" dirty="0" smtClean="0">
                <a:latin typeface="Calibri" panose="020F0502020204030204" pitchFamily="34" charset="0"/>
                <a:ea typeface="Calibri" panose="020F0502020204030204" pitchFamily="34" charset="0"/>
                <a:cs typeface="Calibri" panose="020F0502020204030204" pitchFamily="34" charset="0"/>
              </a:rPr>
              <a:t> </a:t>
            </a:r>
            <a:r>
              <a:rPr lang="de-DE" sz="2400" dirty="0" smtClean="0">
                <a:latin typeface="Calibri" panose="020F0502020204030204" pitchFamily="34" charset="0"/>
                <a:ea typeface="Calibri" panose="020F0502020204030204" pitchFamily="34" charset="0"/>
                <a:cs typeface="Calibri" panose="020F0502020204030204" pitchFamily="34" charset="0"/>
              </a:rPr>
              <a:t>Chuyển </a:t>
            </a:r>
            <a:r>
              <a:rPr lang="de-DE" sz="2400" dirty="0">
                <a:latin typeface="Calibri" panose="020F0502020204030204" pitchFamily="34" charset="0"/>
                <a:ea typeface="Calibri" panose="020F0502020204030204" pitchFamily="34" charset="0"/>
                <a:cs typeface="Calibri" panose="020F0502020204030204" pitchFamily="34" charset="0"/>
              </a:rPr>
              <a:t>đổi mạnh mẽ từ </a:t>
            </a:r>
            <a:r>
              <a:rPr lang="de-DE" sz="2400" b="1" dirty="0">
                <a:latin typeface="Calibri" panose="020F0502020204030204" pitchFamily="34" charset="0"/>
                <a:ea typeface="Calibri" panose="020F0502020204030204" pitchFamily="34" charset="0"/>
                <a:cs typeface="Calibri" panose="020F0502020204030204" pitchFamily="34" charset="0"/>
              </a:rPr>
              <a:t>tư duy </a:t>
            </a:r>
            <a:r>
              <a:rPr lang="de-DE" sz="2400" dirty="0">
                <a:latin typeface="Calibri" panose="020F0502020204030204" pitchFamily="34" charset="0"/>
                <a:ea typeface="Calibri" panose="020F0502020204030204" pitchFamily="34" charset="0"/>
                <a:cs typeface="Calibri" panose="020F0502020204030204" pitchFamily="34" charset="0"/>
              </a:rPr>
              <a:t>sản xuất nông nghiệp sang tư duy kinh tế nông nghiệp</a:t>
            </a:r>
            <a:r>
              <a:rPr lang="de-DE" sz="2400" dirty="0" smtClean="0">
                <a:latin typeface="Calibri" panose="020F0502020204030204" pitchFamily="34" charset="0"/>
                <a:ea typeface="Calibri" panose="020F0502020204030204" pitchFamily="34" charset="0"/>
                <a:cs typeface="Calibri" panose="020F0502020204030204" pitchFamily="34" charset="0"/>
              </a:rPr>
              <a:t>.</a:t>
            </a:r>
            <a:endParaRPr lang="vi-VN" sz="2400" dirty="0" smtClean="0">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20000"/>
              </a:lnSpc>
              <a:spcAft>
                <a:spcPts val="800"/>
              </a:spcAft>
              <a:buFontTx/>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a:p>
            <a:pPr indent="457200" algn="just">
              <a:lnSpc>
                <a:spcPct val="120000"/>
              </a:lnSpc>
              <a:spcAft>
                <a:spcPts val="800"/>
              </a:spcAft>
            </a:pPr>
            <a:endParaRPr lang="en-US" sz="2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0" name="Rounded Rectangle 9"/>
          <p:cNvSpPr/>
          <p:nvPr/>
        </p:nvSpPr>
        <p:spPr>
          <a:xfrm>
            <a:off x="1747706" y="2154937"/>
            <a:ext cx="3439928" cy="40185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spcBef>
                <a:spcPts val="600"/>
              </a:spcBef>
            </a:pPr>
            <a:r>
              <a:rPr lang="de-DE" sz="2400" dirty="0">
                <a:solidFill>
                  <a:schemeClr val="tx1"/>
                </a:solidFill>
                <a:latin typeface="Calibri" panose="020F0502020204030204" pitchFamily="34" charset="0"/>
                <a:cs typeface="Calibri" panose="020F0502020204030204" pitchFamily="34" charset="0"/>
              </a:rPr>
              <a:t>Tư duy sản xuất nông </a:t>
            </a:r>
            <a:r>
              <a:rPr lang="de-DE" sz="2400" dirty="0" smtClean="0">
                <a:solidFill>
                  <a:schemeClr val="tx1"/>
                </a:solidFill>
                <a:latin typeface="Calibri" panose="020F0502020204030204" pitchFamily="34" charset="0"/>
                <a:cs typeface="Calibri" panose="020F0502020204030204" pitchFamily="34" charset="0"/>
              </a:rPr>
              <a:t>nghiệp: </a:t>
            </a:r>
            <a:r>
              <a:rPr lang="en-US" sz="2400" dirty="0" err="1">
                <a:solidFill>
                  <a:schemeClr val="tx1"/>
                </a:solidFill>
                <a:latin typeface="Calibri" panose="020F0502020204030204" pitchFamily="34" charset="0"/>
                <a:cs typeface="Calibri" panose="020F0502020204030204" pitchFamily="34" charset="0"/>
              </a:rPr>
              <a:t>gia</a:t>
            </a:r>
            <a:r>
              <a:rPr lang="en-US" sz="2400" dirty="0">
                <a:solidFill>
                  <a:schemeClr val="tx1"/>
                </a:solidFill>
                <a:latin typeface="Calibri" panose="020F0502020204030204" pitchFamily="34" charset="0"/>
                <a:cs typeface="Calibri" panose="020F0502020204030204" pitchFamily="34" charset="0"/>
              </a:rPr>
              <a:t> </a:t>
            </a:r>
            <a:r>
              <a:rPr lang="en-US" sz="2400" dirty="0" err="1">
                <a:solidFill>
                  <a:schemeClr val="tx1"/>
                </a:solidFill>
                <a:latin typeface="Calibri" panose="020F0502020204030204" pitchFamily="34" charset="0"/>
                <a:cs typeface="Calibri" panose="020F0502020204030204" pitchFamily="34" charset="0"/>
              </a:rPr>
              <a:t>tăng</a:t>
            </a:r>
            <a:r>
              <a:rPr lang="en-US" sz="2400" dirty="0">
                <a:solidFill>
                  <a:schemeClr val="tx1"/>
                </a:solidFill>
                <a:latin typeface="Calibri" panose="020F0502020204030204" pitchFamily="34" charset="0"/>
                <a:cs typeface="Calibri" panose="020F0502020204030204" pitchFamily="34" charset="0"/>
              </a:rPr>
              <a:t> </a:t>
            </a:r>
            <a:r>
              <a:rPr lang="en-US" sz="2400" dirty="0" err="1">
                <a:solidFill>
                  <a:schemeClr val="tx1"/>
                </a:solidFill>
                <a:latin typeface="Calibri" panose="020F0502020204030204" pitchFamily="34" charset="0"/>
                <a:cs typeface="Calibri" panose="020F0502020204030204" pitchFamily="34" charset="0"/>
              </a:rPr>
              <a:t>sản</a:t>
            </a:r>
            <a:r>
              <a:rPr lang="en-US" sz="2400" dirty="0">
                <a:solidFill>
                  <a:schemeClr val="tx1"/>
                </a:solidFill>
                <a:latin typeface="Calibri" panose="020F0502020204030204" pitchFamily="34" charset="0"/>
                <a:cs typeface="Calibri" panose="020F0502020204030204" pitchFamily="34" charset="0"/>
              </a:rPr>
              <a:t> </a:t>
            </a:r>
            <a:r>
              <a:rPr lang="en-US" sz="2400" dirty="0" err="1">
                <a:solidFill>
                  <a:schemeClr val="tx1"/>
                </a:solidFill>
                <a:latin typeface="Calibri" panose="020F0502020204030204" pitchFamily="34" charset="0"/>
                <a:cs typeface="Calibri" panose="020F0502020204030204" pitchFamily="34" charset="0"/>
              </a:rPr>
              <a:t>lượng</a:t>
            </a:r>
            <a:r>
              <a:rPr lang="en-US" sz="2400" dirty="0">
                <a:solidFill>
                  <a:schemeClr val="tx1"/>
                </a:solidFill>
                <a:latin typeface="Calibri" panose="020F0502020204030204" pitchFamily="34" charset="0"/>
                <a:cs typeface="Calibri" panose="020F0502020204030204" pitchFamily="34" charset="0"/>
              </a:rPr>
              <a:t> </a:t>
            </a:r>
            <a:r>
              <a:rPr lang="en-US" sz="2400" dirty="0" smtClean="0">
                <a:solidFill>
                  <a:schemeClr val="tx1"/>
                </a:solidFill>
                <a:latin typeface="Calibri" panose="020F0502020204030204" pitchFamily="34" charset="0"/>
                <a:cs typeface="Calibri" panose="020F0502020204030204" pitchFamily="34" charset="0"/>
              </a:rPr>
              <a:t>T</a:t>
            </a:r>
            <a:r>
              <a:rPr lang="de-DE" sz="2400" dirty="0" smtClean="0">
                <a:solidFill>
                  <a:schemeClr val="tx1"/>
                </a:solidFill>
                <a:latin typeface="Calibri" panose="020F0502020204030204" pitchFamily="34" charset="0"/>
                <a:cs typeface="Calibri" panose="020F0502020204030204" pitchFamily="34" charset="0"/>
              </a:rPr>
              <a:t>ư </a:t>
            </a:r>
            <a:r>
              <a:rPr lang="de-DE" sz="2400" dirty="0">
                <a:solidFill>
                  <a:schemeClr val="tx1"/>
                </a:solidFill>
                <a:latin typeface="Calibri" panose="020F0502020204030204" pitchFamily="34" charset="0"/>
                <a:cs typeface="Calibri" panose="020F0502020204030204" pitchFamily="34" charset="0"/>
              </a:rPr>
              <a:t>duy kinh tế nông </a:t>
            </a:r>
            <a:r>
              <a:rPr lang="de-DE" sz="2400" dirty="0" smtClean="0">
                <a:solidFill>
                  <a:schemeClr val="tx1"/>
                </a:solidFill>
                <a:latin typeface="Calibri" panose="020F0502020204030204" pitchFamily="34" charset="0"/>
                <a:cs typeface="Calibri" panose="020F0502020204030204" pitchFamily="34" charset="0"/>
              </a:rPr>
              <a:t>nghiệp:  </a:t>
            </a:r>
            <a:r>
              <a:rPr lang="en-US" sz="2400" dirty="0" err="1" smtClean="0">
                <a:solidFill>
                  <a:schemeClr val="tx1"/>
                </a:solidFill>
                <a:latin typeface="Calibri" panose="020F0502020204030204" pitchFamily="34" charset="0"/>
                <a:cs typeface="Calibri" panose="020F0502020204030204" pitchFamily="34" charset="0"/>
              </a:rPr>
              <a:t>tạo</a:t>
            </a:r>
            <a:r>
              <a:rPr lang="en-US" sz="2400" dirty="0" smtClean="0">
                <a:solidFill>
                  <a:schemeClr val="tx1"/>
                </a:solidFill>
                <a:latin typeface="Calibri" panose="020F0502020204030204" pitchFamily="34" charset="0"/>
                <a:cs typeface="Calibri" panose="020F0502020204030204" pitchFamily="34" charset="0"/>
              </a:rPr>
              <a:t> </a:t>
            </a:r>
            <a:r>
              <a:rPr lang="en-US" sz="2400" dirty="0" err="1">
                <a:solidFill>
                  <a:schemeClr val="tx1"/>
                </a:solidFill>
                <a:latin typeface="Calibri" panose="020F0502020204030204" pitchFamily="34" charset="0"/>
                <a:cs typeface="Calibri" panose="020F0502020204030204" pitchFamily="34" charset="0"/>
              </a:rPr>
              <a:t>ra</a:t>
            </a:r>
            <a:r>
              <a:rPr lang="en-US" sz="2400" dirty="0">
                <a:solidFill>
                  <a:schemeClr val="tx1"/>
                </a:solidFill>
                <a:latin typeface="Calibri" panose="020F0502020204030204" pitchFamily="34" charset="0"/>
                <a:cs typeface="Calibri" panose="020F0502020204030204" pitchFamily="34" charset="0"/>
              </a:rPr>
              <a:t> </a:t>
            </a:r>
            <a:r>
              <a:rPr lang="en-US" sz="2400" dirty="0" err="1">
                <a:solidFill>
                  <a:schemeClr val="tx1"/>
                </a:solidFill>
                <a:latin typeface="Calibri" panose="020F0502020204030204" pitchFamily="34" charset="0"/>
                <a:cs typeface="Calibri" panose="020F0502020204030204" pitchFamily="34" charset="0"/>
              </a:rPr>
              <a:t>những</a:t>
            </a:r>
            <a:r>
              <a:rPr lang="en-US" sz="2400" dirty="0">
                <a:solidFill>
                  <a:schemeClr val="tx1"/>
                </a:solidFill>
                <a:latin typeface="Calibri" panose="020F0502020204030204" pitchFamily="34" charset="0"/>
                <a:cs typeface="Calibri" panose="020F0502020204030204" pitchFamily="34" charset="0"/>
              </a:rPr>
              <a:t> </a:t>
            </a:r>
            <a:r>
              <a:rPr lang="en-US" sz="2400" dirty="0" err="1">
                <a:solidFill>
                  <a:schemeClr val="tx1"/>
                </a:solidFill>
                <a:latin typeface="Calibri" panose="020F0502020204030204" pitchFamily="34" charset="0"/>
                <a:cs typeface="Calibri" panose="020F0502020204030204" pitchFamily="34" charset="0"/>
              </a:rPr>
              <a:t>giá</a:t>
            </a:r>
            <a:r>
              <a:rPr lang="en-US" sz="2400" dirty="0">
                <a:solidFill>
                  <a:schemeClr val="tx1"/>
                </a:solidFill>
                <a:latin typeface="Calibri" panose="020F0502020204030204" pitchFamily="34" charset="0"/>
                <a:cs typeface="Calibri" panose="020F0502020204030204" pitchFamily="34" charset="0"/>
              </a:rPr>
              <a:t> </a:t>
            </a:r>
            <a:r>
              <a:rPr lang="en-US" sz="2400" dirty="0" err="1">
                <a:solidFill>
                  <a:schemeClr val="tx1"/>
                </a:solidFill>
                <a:latin typeface="Calibri" panose="020F0502020204030204" pitchFamily="34" charset="0"/>
                <a:cs typeface="Calibri" panose="020F0502020204030204" pitchFamily="34" charset="0"/>
              </a:rPr>
              <a:t>trị</a:t>
            </a:r>
            <a:r>
              <a:rPr lang="en-US" sz="2400" dirty="0">
                <a:solidFill>
                  <a:schemeClr val="tx1"/>
                </a:solidFill>
                <a:latin typeface="Calibri" panose="020F0502020204030204" pitchFamily="34" charset="0"/>
                <a:cs typeface="Calibri" panose="020F0502020204030204" pitchFamily="34" charset="0"/>
              </a:rPr>
              <a:t> </a:t>
            </a:r>
            <a:r>
              <a:rPr lang="en-US" sz="2400" dirty="0" err="1">
                <a:solidFill>
                  <a:schemeClr val="tx1"/>
                </a:solidFill>
                <a:latin typeface="Calibri" panose="020F0502020204030204" pitchFamily="34" charset="0"/>
                <a:cs typeface="Calibri" panose="020F0502020204030204" pitchFamily="34" charset="0"/>
              </a:rPr>
              <a:t>gia</a:t>
            </a:r>
            <a:r>
              <a:rPr lang="en-US" sz="2400" dirty="0">
                <a:solidFill>
                  <a:schemeClr val="tx1"/>
                </a:solidFill>
                <a:latin typeface="Calibri" panose="020F0502020204030204" pitchFamily="34" charset="0"/>
                <a:cs typeface="Calibri" panose="020F0502020204030204" pitchFamily="34" charset="0"/>
              </a:rPr>
              <a:t> </a:t>
            </a:r>
            <a:r>
              <a:rPr lang="en-US" sz="2400" dirty="0" err="1" smtClean="0">
                <a:solidFill>
                  <a:schemeClr val="tx1"/>
                </a:solidFill>
                <a:latin typeface="Calibri" panose="020F0502020204030204" pitchFamily="34" charset="0"/>
                <a:cs typeface="Calibri" panose="020F0502020204030204" pitchFamily="34" charset="0"/>
              </a:rPr>
              <a:t>tăng</a:t>
            </a:r>
            <a:r>
              <a:rPr lang="en-US" sz="2400" dirty="0" smtClean="0">
                <a:solidFill>
                  <a:schemeClr val="tx1"/>
                </a:solidFill>
                <a:latin typeface="Calibri" panose="020F0502020204030204" pitchFamily="34" charset="0"/>
                <a:cs typeface="Calibri" panose="020F0502020204030204" pitchFamily="34" charset="0"/>
              </a:rPr>
              <a:t>, </a:t>
            </a:r>
            <a:r>
              <a:rPr lang="en-US" sz="2400" dirty="0" err="1" smtClean="0">
                <a:solidFill>
                  <a:schemeClr val="tx1"/>
                </a:solidFill>
                <a:latin typeface="Calibri" panose="020F0502020204030204" pitchFamily="34" charset="0"/>
                <a:cs typeface="Calibri" panose="020F0502020204030204" pitchFamily="34" charset="0"/>
              </a:rPr>
              <a:t>ứng</a:t>
            </a:r>
            <a:r>
              <a:rPr lang="en-US" sz="2400" dirty="0" smtClean="0">
                <a:solidFill>
                  <a:schemeClr val="tx1"/>
                </a:solidFill>
                <a:latin typeface="Calibri" panose="020F0502020204030204" pitchFamily="34" charset="0"/>
                <a:cs typeface="Calibri" panose="020F0502020204030204" pitchFamily="34" charset="0"/>
              </a:rPr>
              <a:t> </a:t>
            </a:r>
            <a:r>
              <a:rPr lang="en-US" sz="2400" dirty="0" err="1">
                <a:solidFill>
                  <a:schemeClr val="tx1"/>
                </a:solidFill>
                <a:latin typeface="Calibri" panose="020F0502020204030204" pitchFamily="34" charset="0"/>
                <a:cs typeface="Calibri" panose="020F0502020204030204" pitchFamily="34" charset="0"/>
              </a:rPr>
              <a:t>dụng</a:t>
            </a:r>
            <a:r>
              <a:rPr lang="en-US" sz="2400" dirty="0">
                <a:solidFill>
                  <a:schemeClr val="tx1"/>
                </a:solidFill>
                <a:latin typeface="Calibri" panose="020F0502020204030204" pitchFamily="34" charset="0"/>
                <a:cs typeface="Calibri" panose="020F0502020204030204" pitchFamily="34" charset="0"/>
              </a:rPr>
              <a:t> </a:t>
            </a:r>
            <a:r>
              <a:rPr lang="en-US" sz="2400" dirty="0" err="1">
                <a:solidFill>
                  <a:schemeClr val="tx1"/>
                </a:solidFill>
                <a:latin typeface="Calibri" panose="020F0502020204030204" pitchFamily="34" charset="0"/>
                <a:cs typeface="Calibri" panose="020F0502020204030204" pitchFamily="34" charset="0"/>
              </a:rPr>
              <a:t>công</a:t>
            </a:r>
            <a:r>
              <a:rPr lang="en-US" sz="2400" dirty="0">
                <a:solidFill>
                  <a:schemeClr val="tx1"/>
                </a:solidFill>
                <a:latin typeface="Calibri" panose="020F0502020204030204" pitchFamily="34" charset="0"/>
                <a:cs typeface="Calibri" panose="020F0502020204030204" pitchFamily="34" charset="0"/>
              </a:rPr>
              <a:t> </a:t>
            </a:r>
            <a:r>
              <a:rPr lang="en-US" sz="2400" dirty="0" err="1" smtClean="0">
                <a:solidFill>
                  <a:schemeClr val="tx1"/>
                </a:solidFill>
                <a:latin typeface="Calibri" panose="020F0502020204030204" pitchFamily="34" charset="0"/>
                <a:cs typeface="Calibri" panose="020F0502020204030204" pitchFamily="34" charset="0"/>
              </a:rPr>
              <a:t>nghệ</a:t>
            </a:r>
            <a:r>
              <a:rPr lang="en-US" sz="2400" dirty="0" smtClean="0">
                <a:solidFill>
                  <a:schemeClr val="tx1"/>
                </a:solidFill>
                <a:latin typeface="Calibri" panose="020F0502020204030204" pitchFamily="34" charset="0"/>
                <a:cs typeface="Calibri" panose="020F0502020204030204" pitchFamily="34" charset="0"/>
              </a:rPr>
              <a:t> 4.0</a:t>
            </a:r>
            <a:endParaRPr lang="vi-VN" sz="2000" b="1"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2" name="Rounded Rectangle 1"/>
          <p:cNvSpPr/>
          <p:nvPr/>
        </p:nvSpPr>
        <p:spPr>
          <a:xfrm>
            <a:off x="6521454" y="2154936"/>
            <a:ext cx="3718080" cy="40185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6846" y="2472253"/>
            <a:ext cx="3307295" cy="338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a:extLst>
              <a:ext uri="{FF2B5EF4-FFF2-40B4-BE49-F238E27FC236}">
                <a16:creationId xmlns:a16="http://schemas.microsoft.com/office/drawing/2014/main" xmlns="" id="{EAC7BD96-0CEE-4BBF-AE43-05D4D00F4362}"/>
              </a:ext>
            </a:extLst>
          </p:cNvPr>
          <p:cNvSpPr txBox="1"/>
          <p:nvPr/>
        </p:nvSpPr>
        <p:spPr>
          <a:xfrm>
            <a:off x="3306791" y="246222"/>
            <a:ext cx="8824692" cy="707886"/>
          </a:xfrm>
          <a:prstGeom prst="rect">
            <a:avLst/>
          </a:prstGeom>
          <a:noFill/>
        </p:spPr>
        <p:txBody>
          <a:bodyPr wrap="square" rtlCol="0">
            <a:spAutoFit/>
          </a:bodyPr>
          <a:lstStyle/>
          <a:p>
            <a:pPr algn="ctr"/>
            <a:r>
              <a:rPr lang="de-DE" sz="2000" b="1" dirty="0" smtClean="0">
                <a:solidFill>
                  <a:srgbClr val="FFFF00"/>
                </a:solidFill>
              </a:rPr>
              <a:t>Phần 1: QUAN </a:t>
            </a:r>
            <a:r>
              <a:rPr lang="de-DE" sz="2000" b="1" dirty="0">
                <a:solidFill>
                  <a:srgbClr val="FFFF00"/>
                </a:solidFill>
              </a:rPr>
              <a:t>ĐIỂM, CHỦ TRƯƠNG CỦA ĐẢNG VỀ PHÁT TRIỂN KHỞI NGHIỆP SÁNG TẠO  VÀ ĐA DẠNG HÓA CÁC SẢN PHẨM CHỦ LỰC CỦA TỈNH QUẢNG TRỊ</a:t>
            </a:r>
            <a:endParaRPr lang="en-US" sz="2000" dirty="0">
              <a:solidFill>
                <a:srgbClr val="FFFF00"/>
              </a:solidFill>
            </a:endParaRPr>
          </a:p>
        </p:txBody>
      </p:sp>
    </p:spTree>
    <p:extLst>
      <p:ext uri="{BB962C8B-B14F-4D97-AF65-F5344CB8AC3E}">
        <p14:creationId xmlns:p14="http://schemas.microsoft.com/office/powerpoint/2010/main" val="41616440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664B1225-861F-47E1-A804-905DD84774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758" y="-8985"/>
            <a:ext cx="12373303" cy="6858000"/>
          </a:xfrm>
          <a:prstGeom prst="rect">
            <a:avLst/>
          </a:prstGeom>
        </p:spPr>
      </p:pic>
      <p:sp>
        <p:nvSpPr>
          <p:cNvPr id="7" name="TextBox 6">
            <a:extLst>
              <a:ext uri="{FF2B5EF4-FFF2-40B4-BE49-F238E27FC236}">
                <a16:creationId xmlns:a16="http://schemas.microsoft.com/office/drawing/2014/main" xmlns="" id="{D8E5BEAA-7AC4-4CBE-B3DC-490AA4D88314}"/>
              </a:ext>
            </a:extLst>
          </p:cNvPr>
          <p:cNvSpPr txBox="1"/>
          <p:nvPr/>
        </p:nvSpPr>
        <p:spPr>
          <a:xfrm>
            <a:off x="511830" y="1200329"/>
            <a:ext cx="11160369" cy="830997"/>
          </a:xfrm>
          <a:prstGeom prst="rect">
            <a:avLst/>
          </a:prstGeom>
          <a:noFill/>
        </p:spPr>
        <p:txBody>
          <a:bodyPr wrap="square" rtlCol="0">
            <a:spAutoFit/>
          </a:bodyPr>
          <a:lstStyle/>
          <a:p>
            <a:endParaRPr lang="en-US" sz="2400" u="sng"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 </a:t>
            </a:r>
            <a:r>
              <a:rPr lang="en-US" sz="2400" dirty="0" smtClean="0">
                <a:latin typeface="Calibri" panose="020F0502020204030204" pitchFamily="34" charset="0"/>
                <a:cs typeface="Calibri" panose="020F0502020204030204" pitchFamily="34" charset="0"/>
              </a:rPr>
              <a:t>     </a:t>
            </a:r>
            <a:r>
              <a:rPr lang="vi-VN" sz="2400" dirty="0" smtClean="0">
                <a:latin typeface="Calibri" panose="020F0502020204030204" pitchFamily="34" charset="0"/>
                <a:cs typeface="Calibri" panose="020F0502020204030204" pitchFamily="34" charset="0"/>
              </a:rPr>
              <a:t>	</a:t>
            </a:r>
            <a:endParaRPr lang="en-US" sz="2000" b="1" u="sng" dirty="0" smtClean="0">
              <a:solidFill>
                <a:srgbClr val="222222"/>
              </a:solidFill>
              <a:latin typeface="Arial" panose="020B0604020202020204" pitchFamily="34" charset="0"/>
              <a:ea typeface="Times New Roman" panose="02020603050405020304" pitchFamily="18" charset="0"/>
              <a:cs typeface="Arial" panose="020B0604020202020204" pitchFamily="34" charset="0"/>
            </a:endParaRPr>
          </a:p>
        </p:txBody>
      </p:sp>
      <p:sp>
        <p:nvSpPr>
          <p:cNvPr id="10" name="Rounded Rectangle 9"/>
          <p:cNvSpPr/>
          <p:nvPr/>
        </p:nvSpPr>
        <p:spPr>
          <a:xfrm>
            <a:off x="98450" y="1892446"/>
            <a:ext cx="2987836" cy="38700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spcBef>
                <a:spcPts val="600"/>
              </a:spcBef>
            </a:pPr>
            <a:r>
              <a:rPr lang="de-DE" sz="2400" b="1" dirty="0" smtClean="0">
                <a:solidFill>
                  <a:schemeClr val="tx1"/>
                </a:solidFill>
              </a:rPr>
              <a:t>Khuyến </a:t>
            </a:r>
            <a:r>
              <a:rPr lang="de-DE" sz="2400" b="1" dirty="0">
                <a:solidFill>
                  <a:schemeClr val="tx1"/>
                </a:solidFill>
              </a:rPr>
              <a:t>khích tích tụ, tập trung đất đai</a:t>
            </a:r>
            <a:r>
              <a:rPr lang="de-DE" sz="2400" dirty="0">
                <a:solidFill>
                  <a:schemeClr val="tx1"/>
                </a:solidFill>
              </a:rPr>
              <a:t>, xây dựng cánh đồng lớn gắn với đẩy mạnh ứng dụng cơ giới hóa, các tiến bộ khoa học công </a:t>
            </a:r>
            <a:r>
              <a:rPr lang="de-DE" sz="2400" dirty="0" smtClean="0">
                <a:solidFill>
                  <a:schemeClr val="tx1"/>
                </a:solidFill>
              </a:rPr>
              <a:t>nghệ</a:t>
            </a:r>
            <a:endParaRPr lang="vi-VN" sz="2000" b="1"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2" name="Rectangle 1"/>
          <p:cNvSpPr/>
          <p:nvPr/>
        </p:nvSpPr>
        <p:spPr>
          <a:xfrm>
            <a:off x="3637930" y="5841321"/>
            <a:ext cx="4642681" cy="369332"/>
          </a:xfrm>
          <a:prstGeom prst="rect">
            <a:avLst/>
          </a:prstGeom>
        </p:spPr>
        <p:txBody>
          <a:bodyPr wrap="none">
            <a:spAutoFit/>
          </a:bodyPr>
          <a:lstStyle/>
          <a:p>
            <a:pPr indent="457200" algn="just">
              <a:spcBef>
                <a:spcPts val="600"/>
              </a:spcBef>
            </a:pPr>
            <a:r>
              <a:rPr lang="vi-VN" dirty="0" smtClean="0">
                <a:latin typeface="Calibri" panose="020F0502020204030204" pitchFamily="34" charset="0"/>
                <a:ea typeface="Calibri" panose="020F0502020204030204" pitchFamily="34" charset="0"/>
                <a:cs typeface="Calibri" panose="020F0502020204030204" pitchFamily="34" charset="0"/>
              </a:rPr>
              <a:t>Đ</a:t>
            </a:r>
            <a:r>
              <a:rPr lang="en-US" dirty="0" err="1" smtClean="0">
                <a:latin typeface="Calibri" panose="020F0502020204030204" pitchFamily="34" charset="0"/>
                <a:ea typeface="Calibri" panose="020F0502020204030204" pitchFamily="34" charset="0"/>
                <a:cs typeface="Calibri" panose="020F0502020204030204" pitchFamily="34" charset="0"/>
              </a:rPr>
              <a:t>ồng</a:t>
            </a:r>
            <a:r>
              <a:rPr lang="en-US" dirty="0" smtClean="0">
                <a:latin typeface="Calibri" panose="020F0502020204030204" pitchFamily="34" charset="0"/>
                <a:ea typeface="Calibri" panose="020F0502020204030204" pitchFamily="34" charset="0"/>
                <a:cs typeface="Calibri" panose="020F0502020204030204" pitchFamily="34" charset="0"/>
              </a:rPr>
              <a:t> </a:t>
            </a:r>
            <a:r>
              <a:rPr lang="en-US" dirty="0" err="1" smtClean="0">
                <a:latin typeface="Calibri" panose="020F0502020204030204" pitchFamily="34" charset="0"/>
                <a:ea typeface="Calibri" panose="020F0502020204030204" pitchFamily="34" charset="0"/>
                <a:cs typeface="Calibri" panose="020F0502020204030204" pitchFamily="34" charset="0"/>
              </a:rPr>
              <a:t>chí</a:t>
            </a:r>
            <a:r>
              <a:rPr lang="en-US" dirty="0" smtClean="0">
                <a:latin typeface="Calibri" panose="020F0502020204030204" pitchFamily="34" charset="0"/>
                <a:ea typeface="Calibri" panose="020F0502020204030204" pitchFamily="34" charset="0"/>
                <a:cs typeface="Calibri" panose="020F0502020204030204" pitchFamily="34" charset="0"/>
              </a:rPr>
              <a:t> Kim </a:t>
            </a:r>
            <a:r>
              <a:rPr lang="vi-VN" dirty="0">
                <a:latin typeface="Calibri" panose="020F0502020204030204" pitchFamily="34" charset="0"/>
                <a:ea typeface="Calibri" panose="020F0502020204030204" pitchFamily="34" charset="0"/>
                <a:cs typeface="Calibri" panose="020F0502020204030204" pitchFamily="34" charset="0"/>
              </a:rPr>
              <a:t>Ngọc (áo trắng) cùng Bác Hồ</a:t>
            </a:r>
            <a:endParaRPr lang="vi-VN" b="1" dirty="0">
              <a:latin typeface="Calibri" panose="020F0502020204030204" pitchFamily="34" charset="0"/>
              <a:ea typeface="Times New Roman" panose="02020603050405020304" pitchFamily="18" charset="0"/>
              <a:cs typeface="Calibri" panose="020F0502020204030204" pitchFamily="34" charset="0"/>
            </a:endParaRPr>
          </a:p>
        </p:txBody>
      </p:sp>
      <p:sp>
        <p:nvSpPr>
          <p:cNvPr id="3" name="Rounded Rectangle 2"/>
          <p:cNvSpPr/>
          <p:nvPr/>
        </p:nvSpPr>
        <p:spPr>
          <a:xfrm>
            <a:off x="3294109" y="1919285"/>
            <a:ext cx="5339854" cy="38700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 name="Picture 11" descr="https://media.vov.vn/uploaded/krigzmiahwkly8uzveukg/2019_06_03/094149-3.jpg"/>
          <p:cNvPicPr/>
          <p:nvPr/>
        </p:nvPicPr>
        <p:blipFill>
          <a:blip r:embed="rId3">
            <a:extLst>
              <a:ext uri="{28A0092B-C50C-407E-A947-70E740481C1C}">
                <a14:useLocalDpi xmlns:a14="http://schemas.microsoft.com/office/drawing/2010/main" val="0"/>
              </a:ext>
            </a:extLst>
          </a:blip>
          <a:srcRect/>
          <a:stretch>
            <a:fillRect/>
          </a:stretch>
        </p:blipFill>
        <p:spPr bwMode="auto">
          <a:xfrm>
            <a:off x="3757887" y="2027083"/>
            <a:ext cx="4668253" cy="3467106"/>
          </a:xfrm>
          <a:prstGeom prst="rect">
            <a:avLst/>
          </a:prstGeom>
          <a:noFill/>
          <a:ln>
            <a:noFill/>
          </a:ln>
        </p:spPr>
      </p:pic>
      <p:sp>
        <p:nvSpPr>
          <p:cNvPr id="9" name="Rounded Rectangle 8"/>
          <p:cNvSpPr/>
          <p:nvPr/>
        </p:nvSpPr>
        <p:spPr>
          <a:xfrm>
            <a:off x="8959053" y="1892446"/>
            <a:ext cx="3009067" cy="38032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spcBef>
                <a:spcPts val="600"/>
              </a:spcBef>
            </a:pPr>
            <a:endParaRPr lang="en-US" sz="2000" dirty="0" smtClean="0">
              <a:solidFill>
                <a:schemeClr val="tx1"/>
              </a:solidFill>
              <a:latin typeface="Time s New Roman"/>
            </a:endParaRPr>
          </a:p>
          <a:p>
            <a:pPr indent="457200" algn="just">
              <a:spcBef>
                <a:spcPts val="600"/>
              </a:spcBef>
            </a:pPr>
            <a:r>
              <a:rPr lang="en-US" smtClean="0">
                <a:solidFill>
                  <a:schemeClr val="tx1"/>
                </a:solidFill>
                <a:latin typeface="Time s New Roman"/>
              </a:rPr>
              <a:t>Đảng ta ch</a:t>
            </a:r>
            <a:r>
              <a:rPr lang="vi-VN" dirty="0" smtClean="0">
                <a:solidFill>
                  <a:schemeClr val="tx1"/>
                </a:solidFill>
                <a:latin typeface="Time s New Roman"/>
              </a:rPr>
              <a:t>ủ </a:t>
            </a:r>
            <a:r>
              <a:rPr lang="vi-VN" dirty="0">
                <a:solidFill>
                  <a:schemeClr val="tx1"/>
                </a:solidFill>
                <a:latin typeface="Time s New Roman"/>
              </a:rPr>
              <a:t>trương khuyến khích và bảo vệ </a:t>
            </a:r>
            <a:r>
              <a:rPr lang="vi-VN" dirty="0" smtClean="0">
                <a:solidFill>
                  <a:schemeClr val="tx1"/>
                </a:solidFill>
                <a:latin typeface="Time s New Roman"/>
              </a:rPr>
              <a:t>cán </a:t>
            </a:r>
            <a:r>
              <a:rPr lang="vi-VN" dirty="0">
                <a:solidFill>
                  <a:schemeClr val="tx1"/>
                </a:solidFill>
                <a:latin typeface="Time s New Roman"/>
              </a:rPr>
              <a:t>bộ năng động, sáng </a:t>
            </a:r>
            <a:r>
              <a:rPr lang="vi-VN" dirty="0" smtClean="0">
                <a:solidFill>
                  <a:schemeClr val="tx1"/>
                </a:solidFill>
                <a:latin typeface="Time s New Roman"/>
              </a:rPr>
              <a:t>tạo</a:t>
            </a:r>
            <a:r>
              <a:rPr lang="en-US" dirty="0" smtClean="0">
                <a:solidFill>
                  <a:schemeClr val="tx1"/>
                </a:solidFill>
                <a:latin typeface="Time s New Roman"/>
              </a:rPr>
              <a:t>. Qua </a:t>
            </a:r>
            <a:r>
              <a:rPr lang="en-US" dirty="0" err="1" smtClean="0">
                <a:solidFill>
                  <a:schemeClr val="tx1"/>
                </a:solidFill>
                <a:latin typeface="Time s New Roman"/>
              </a:rPr>
              <a:t>đó</a:t>
            </a:r>
            <a:r>
              <a:rPr lang="en-US" dirty="0" smtClean="0">
                <a:solidFill>
                  <a:schemeClr val="tx1"/>
                </a:solidFill>
                <a:latin typeface="Time s New Roman"/>
              </a:rPr>
              <a:t> </a:t>
            </a:r>
            <a:r>
              <a:rPr lang="en-US" dirty="0" err="1" smtClean="0">
                <a:solidFill>
                  <a:schemeClr val="tx1"/>
                </a:solidFill>
                <a:latin typeface="Time s New Roman"/>
              </a:rPr>
              <a:t>thấy</a:t>
            </a:r>
            <a:r>
              <a:rPr lang="en-US" dirty="0" smtClean="0">
                <a:solidFill>
                  <a:schemeClr val="tx1"/>
                </a:solidFill>
                <a:latin typeface="Time s New Roman"/>
              </a:rPr>
              <a:t> </a:t>
            </a:r>
            <a:r>
              <a:rPr lang="en-US" dirty="0" err="1" smtClean="0">
                <a:solidFill>
                  <a:schemeClr val="tx1"/>
                </a:solidFill>
                <a:latin typeface="Time s New Roman"/>
              </a:rPr>
              <a:t>rằng</a:t>
            </a:r>
            <a:r>
              <a:rPr lang="en-US" dirty="0" smtClean="0">
                <a:solidFill>
                  <a:schemeClr val="tx1"/>
                </a:solidFill>
                <a:latin typeface="Time s New Roman"/>
              </a:rPr>
              <a:t> </a:t>
            </a:r>
            <a:r>
              <a:rPr lang="vi-VN" dirty="0" smtClean="0">
                <a:solidFill>
                  <a:schemeClr val="tx1"/>
                </a:solidFill>
                <a:latin typeface="Time s New Roman"/>
              </a:rPr>
              <a:t>Đảng</a:t>
            </a:r>
            <a:r>
              <a:rPr lang="en-US" dirty="0">
                <a:solidFill>
                  <a:schemeClr val="tx1"/>
                </a:solidFill>
                <a:latin typeface="Time s New Roman"/>
              </a:rPr>
              <a:t> </a:t>
            </a:r>
            <a:r>
              <a:rPr lang="en-US" dirty="0" smtClean="0">
                <a:solidFill>
                  <a:schemeClr val="tx1"/>
                </a:solidFill>
                <a:latin typeface="Time s New Roman"/>
              </a:rPr>
              <a:t>ta</a:t>
            </a:r>
            <a:r>
              <a:rPr lang="vi-VN" dirty="0" smtClean="0">
                <a:solidFill>
                  <a:schemeClr val="tx1"/>
                </a:solidFill>
                <a:latin typeface="Time s New Roman"/>
              </a:rPr>
              <a:t> </a:t>
            </a:r>
            <a:r>
              <a:rPr lang="vi-VN" dirty="0">
                <a:solidFill>
                  <a:schemeClr val="tx1"/>
                </a:solidFill>
                <a:latin typeface="Time s New Roman"/>
              </a:rPr>
              <a:t>rất quan tâm, </a:t>
            </a:r>
            <a:r>
              <a:rPr lang="vi-VN" dirty="0" smtClean="0">
                <a:solidFill>
                  <a:schemeClr val="tx1"/>
                </a:solidFill>
                <a:latin typeface="Time s New Roman"/>
              </a:rPr>
              <a:t>giúp </a:t>
            </a:r>
            <a:r>
              <a:rPr lang="vi-VN" dirty="0">
                <a:solidFill>
                  <a:schemeClr val="tx1"/>
                </a:solidFill>
                <a:latin typeface="Time s New Roman"/>
              </a:rPr>
              <a:t>cán bộ đảng viên tự tin hơn, dám bước qua những lối mòn, </a:t>
            </a:r>
            <a:r>
              <a:rPr lang="vi-VN" dirty="0" smtClean="0">
                <a:solidFill>
                  <a:schemeClr val="tx1"/>
                </a:solidFill>
                <a:latin typeface="Time s New Roman"/>
              </a:rPr>
              <a:t>thách </a:t>
            </a:r>
            <a:r>
              <a:rPr lang="vi-VN" dirty="0">
                <a:solidFill>
                  <a:schemeClr val="tx1"/>
                </a:solidFill>
                <a:latin typeface="Time s New Roman"/>
              </a:rPr>
              <a:t>thức, có thêm những cơ hội để cống hiến cho đất nước, cho nhân dân.</a:t>
            </a:r>
            <a:endParaRPr lang="vi-VN" dirty="0">
              <a:solidFill>
                <a:schemeClr val="tx1"/>
              </a:solidFill>
              <a:latin typeface="Time s New Roman"/>
              <a:ea typeface="Times New Roman" panose="02020603050405020304" pitchFamily="18" charset="0"/>
              <a:cs typeface="Arial" panose="020B0604020202020204" pitchFamily="34" charset="0"/>
            </a:endParaRPr>
          </a:p>
          <a:p>
            <a:pPr indent="457200" algn="just">
              <a:spcBef>
                <a:spcPts val="600"/>
              </a:spcBef>
            </a:pPr>
            <a:endParaRPr lang="vi-VN" b="1" dirty="0">
              <a:latin typeface="Time s New Roman"/>
              <a:ea typeface="Times New Roman" panose="02020603050405020304" pitchFamily="18" charset="0"/>
              <a:cs typeface="Arial" panose="020B0604020202020204" pitchFamily="34" charset="0"/>
            </a:endParaRPr>
          </a:p>
        </p:txBody>
      </p:sp>
      <p:sp>
        <p:nvSpPr>
          <p:cNvPr id="11" name="TextBox 10">
            <a:extLst>
              <a:ext uri="{FF2B5EF4-FFF2-40B4-BE49-F238E27FC236}">
                <a16:creationId xmlns:a16="http://schemas.microsoft.com/office/drawing/2014/main" xmlns="" id="{EAC7BD96-0CEE-4BBF-AE43-05D4D00F4362}"/>
              </a:ext>
            </a:extLst>
          </p:cNvPr>
          <p:cNvSpPr txBox="1"/>
          <p:nvPr/>
        </p:nvSpPr>
        <p:spPr>
          <a:xfrm>
            <a:off x="3306791" y="246222"/>
            <a:ext cx="8824692" cy="707886"/>
          </a:xfrm>
          <a:prstGeom prst="rect">
            <a:avLst/>
          </a:prstGeom>
          <a:noFill/>
        </p:spPr>
        <p:txBody>
          <a:bodyPr wrap="square" rtlCol="0">
            <a:spAutoFit/>
          </a:bodyPr>
          <a:lstStyle/>
          <a:p>
            <a:pPr algn="ctr"/>
            <a:r>
              <a:rPr lang="de-DE" sz="2000" b="1" dirty="0" smtClean="0">
                <a:solidFill>
                  <a:srgbClr val="FFFF00"/>
                </a:solidFill>
              </a:rPr>
              <a:t>Phần 1: QUAN </a:t>
            </a:r>
            <a:r>
              <a:rPr lang="de-DE" sz="2000" b="1" dirty="0">
                <a:solidFill>
                  <a:srgbClr val="FFFF00"/>
                </a:solidFill>
              </a:rPr>
              <a:t>ĐIỂM, CHỦ TRƯƠNG CỦA ĐẢNG VỀ PHÁT TRIỂN KHỞI NGHIỆP SÁNG TẠO  VÀ ĐA DẠNG HÓA CÁC SẢN PHẨM CHỦ LỰC CỦA TỈNH QUẢNG TRỊ</a:t>
            </a:r>
            <a:endParaRPr lang="en-US" sz="2000" dirty="0">
              <a:solidFill>
                <a:srgbClr val="FFFF00"/>
              </a:solidFill>
            </a:endParaRPr>
          </a:p>
        </p:txBody>
      </p:sp>
    </p:spTree>
    <p:extLst>
      <p:ext uri="{BB962C8B-B14F-4D97-AF65-F5344CB8AC3E}">
        <p14:creationId xmlns:p14="http://schemas.microsoft.com/office/powerpoint/2010/main" val="3474631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664B1225-861F-47E1-A804-905DD84774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303" y="-36321"/>
            <a:ext cx="12373303" cy="6858000"/>
          </a:xfrm>
          <a:prstGeom prst="rect">
            <a:avLst/>
          </a:prstGeom>
        </p:spPr>
      </p:pic>
      <p:sp>
        <p:nvSpPr>
          <p:cNvPr id="7" name="TextBox 6">
            <a:extLst>
              <a:ext uri="{FF2B5EF4-FFF2-40B4-BE49-F238E27FC236}">
                <a16:creationId xmlns:a16="http://schemas.microsoft.com/office/drawing/2014/main" xmlns="" id="{D8E5BEAA-7AC4-4CBE-B3DC-490AA4D88314}"/>
              </a:ext>
            </a:extLst>
          </p:cNvPr>
          <p:cNvSpPr txBox="1"/>
          <p:nvPr/>
        </p:nvSpPr>
        <p:spPr>
          <a:xfrm>
            <a:off x="511830" y="1200329"/>
            <a:ext cx="11160369" cy="830997"/>
          </a:xfrm>
          <a:prstGeom prst="rect">
            <a:avLst/>
          </a:prstGeom>
          <a:noFill/>
        </p:spPr>
        <p:txBody>
          <a:bodyPr wrap="square" rtlCol="0">
            <a:spAutoFit/>
          </a:bodyPr>
          <a:lstStyle/>
          <a:p>
            <a:endParaRPr lang="en-US" sz="2400" u="sng"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 </a:t>
            </a:r>
            <a:r>
              <a:rPr lang="en-US" sz="2400" dirty="0" smtClean="0">
                <a:latin typeface="Calibri" panose="020F0502020204030204" pitchFamily="34" charset="0"/>
                <a:cs typeface="Calibri" panose="020F0502020204030204" pitchFamily="34" charset="0"/>
              </a:rPr>
              <a:t>     </a:t>
            </a:r>
            <a:r>
              <a:rPr lang="vi-VN" sz="2400" dirty="0" smtClean="0">
                <a:latin typeface="Calibri" panose="020F0502020204030204" pitchFamily="34" charset="0"/>
                <a:cs typeface="Calibri" panose="020F0502020204030204" pitchFamily="34" charset="0"/>
              </a:rPr>
              <a:t>	</a:t>
            </a:r>
            <a:endParaRPr lang="en-US" sz="2000" b="1" u="sng" dirty="0" smtClean="0">
              <a:solidFill>
                <a:srgbClr val="222222"/>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Rectangle 2"/>
          <p:cNvSpPr/>
          <p:nvPr/>
        </p:nvSpPr>
        <p:spPr>
          <a:xfrm>
            <a:off x="413886" y="1503345"/>
            <a:ext cx="11396312" cy="4356064"/>
          </a:xfrm>
          <a:prstGeom prst="rect">
            <a:avLst/>
          </a:prstGeom>
        </p:spPr>
        <p:txBody>
          <a:bodyPr wrap="square">
            <a:spAutoFit/>
          </a:bodyPr>
          <a:lstStyle/>
          <a:p>
            <a:pPr algn="just">
              <a:lnSpc>
                <a:spcPct val="120000"/>
              </a:lnSpc>
              <a:spcAft>
                <a:spcPts val="800"/>
              </a:spcAft>
            </a:pPr>
            <a:r>
              <a:rPr lang="vi-VN" sz="2400" spc="-20" smtClean="0">
                <a:latin typeface="Calibri" panose="020F0502020204030204" pitchFamily="34" charset="0"/>
                <a:ea typeface="Calibri" panose="020F0502020204030204" pitchFamily="34" charset="0"/>
                <a:cs typeface="Calibri" panose="020F0502020204030204" pitchFamily="34" charset="0"/>
              </a:rPr>
              <a:t>	</a:t>
            </a:r>
            <a:endParaRPr lang="vi-VN" sz="2400" spc="-2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800"/>
              </a:spcAft>
            </a:pPr>
            <a:endParaRPr lang="vi-VN" sz="2400" smtClean="0">
              <a:ea typeface="Calibri" panose="020F0502020204030204" pitchFamily="34" charset="0"/>
              <a:cs typeface="Times New Roman" panose="02020603050405020304" pitchFamily="18" charset="0"/>
            </a:endParaRPr>
          </a:p>
          <a:p>
            <a:pPr algn="just">
              <a:lnSpc>
                <a:spcPct val="120000"/>
              </a:lnSpc>
              <a:spcAft>
                <a:spcPts val="800"/>
              </a:spcAft>
            </a:pPr>
            <a:endParaRPr lang="vi-VN" sz="2400">
              <a:ea typeface="Calibri" panose="020F0502020204030204" pitchFamily="34" charset="0"/>
              <a:cs typeface="Times New Roman" panose="02020603050405020304" pitchFamily="18" charset="0"/>
            </a:endParaRPr>
          </a:p>
          <a:p>
            <a:pPr algn="just">
              <a:lnSpc>
                <a:spcPct val="120000"/>
              </a:lnSpc>
              <a:spcAft>
                <a:spcPts val="800"/>
              </a:spcAft>
            </a:pPr>
            <a:endParaRPr lang="vi-VN" sz="2400" smtClean="0">
              <a:ea typeface="Calibri" panose="020F0502020204030204" pitchFamily="34" charset="0"/>
              <a:cs typeface="Times New Roman" panose="02020603050405020304" pitchFamily="18" charset="0"/>
            </a:endParaRPr>
          </a:p>
          <a:p>
            <a:pPr algn="just">
              <a:lnSpc>
                <a:spcPct val="120000"/>
              </a:lnSpc>
              <a:spcAft>
                <a:spcPts val="800"/>
              </a:spcAft>
            </a:pPr>
            <a:r>
              <a:rPr lang="vi-VN" sz="2400" smtClean="0">
                <a:ea typeface="Calibri" panose="020F0502020204030204" pitchFamily="34" charset="0"/>
                <a:cs typeface="Times New Roman" panose="02020603050405020304" pitchFamily="18" charset="0"/>
              </a:rPr>
              <a:t>	</a:t>
            </a:r>
          </a:p>
          <a:p>
            <a:pPr algn="just">
              <a:lnSpc>
                <a:spcPct val="120000"/>
              </a:lnSpc>
              <a:spcAft>
                <a:spcPts val="800"/>
              </a:spcAft>
            </a:pPr>
            <a:endParaRPr lang="vi-VN" sz="2400">
              <a:ea typeface="Calibri" panose="020F0502020204030204" pitchFamily="34" charset="0"/>
              <a:cs typeface="Times New Roman" panose="02020603050405020304" pitchFamily="18" charset="0"/>
            </a:endParaRPr>
          </a:p>
          <a:p>
            <a:pPr algn="just">
              <a:lnSpc>
                <a:spcPct val="120000"/>
              </a:lnSpc>
              <a:spcAft>
                <a:spcPts val="800"/>
              </a:spcAft>
            </a:pPr>
            <a:endParaRPr lang="vi-VN" sz="2400" smtClean="0">
              <a:ea typeface="Calibri" panose="020F0502020204030204" pitchFamily="34" charset="0"/>
              <a:cs typeface="Times New Roman" panose="02020603050405020304" pitchFamily="18" charset="0"/>
            </a:endParaRPr>
          </a:p>
          <a:p>
            <a:pPr marL="342900" indent="-342900" algn="just">
              <a:lnSpc>
                <a:spcPct val="120000"/>
              </a:lnSpc>
              <a:spcAft>
                <a:spcPts val="800"/>
              </a:spcAft>
              <a:buFontTx/>
              <a:buChar char="-"/>
            </a:pPr>
            <a:endParaRPr lang="en-US" sz="2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2" name="Rounded Rectangle 1"/>
          <p:cNvSpPr/>
          <p:nvPr/>
        </p:nvSpPr>
        <p:spPr>
          <a:xfrm>
            <a:off x="976148" y="1708484"/>
            <a:ext cx="10058400" cy="14798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Aft>
                <a:spcPts val="800"/>
              </a:spcAft>
            </a:pPr>
            <a:r>
              <a:rPr lang="vi-VN" sz="2400" spc="-20" dirty="0">
                <a:solidFill>
                  <a:schemeClr val="tx1"/>
                </a:solidFill>
                <a:latin typeface="Calibri" panose="020F0502020204030204" pitchFamily="34" charset="0"/>
                <a:ea typeface="Calibri" panose="020F0502020204030204" pitchFamily="34" charset="0"/>
                <a:cs typeface="Calibri" panose="020F0502020204030204" pitchFamily="34" charset="0"/>
              </a:rPr>
              <a:t>P</a:t>
            </a:r>
            <a:r>
              <a:rPr lang="de-DE" sz="2400" spc="-20" dirty="0">
                <a:solidFill>
                  <a:schemeClr val="tx1"/>
                </a:solidFill>
                <a:latin typeface="Calibri" panose="020F0502020204030204" pitchFamily="34" charset="0"/>
                <a:ea typeface="Calibri" panose="020F0502020204030204" pitchFamily="34" charset="0"/>
                <a:cs typeface="Calibri" panose="020F0502020204030204" pitchFamily="34" charset="0"/>
              </a:rPr>
              <a:t>hát triển các sản phẩm nông nghiệp chủ lực</a:t>
            </a:r>
            <a:r>
              <a:rPr lang="de-DE" sz="2400" spc="-2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de-DE" sz="2400" spc="-20" dirty="0">
                <a:solidFill>
                  <a:schemeClr val="tx1"/>
                </a:solidFill>
                <a:latin typeface="Calibri" panose="020F0502020204030204" pitchFamily="34" charset="0"/>
                <a:ea typeface="Calibri" panose="020F0502020204030204" pitchFamily="34" charset="0"/>
                <a:cs typeface="Calibri" panose="020F0502020204030204" pitchFamily="34" charset="0"/>
              </a:rPr>
              <a:t>ưu tiên phát triển các sản phẩm nông nghiệp công nghệ cao, nông nghiệp hữu cơ</a:t>
            </a:r>
            <a:r>
              <a:rPr lang="de-DE" sz="2400" spc="-20" dirty="0" smtClean="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vi-VN" sz="2400" spc="-2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vi-VN" sz="2400" spc="-20" dirty="0">
                <a:solidFill>
                  <a:schemeClr val="tx1"/>
                </a:solidFill>
                <a:latin typeface="Calibri" panose="020F0502020204030204" pitchFamily="34" charset="0"/>
                <a:ea typeface="Calibri" panose="020F0502020204030204" pitchFamily="34" charset="0"/>
                <a:cs typeface="Calibri" panose="020F0502020204030204" pitchFamily="34" charset="0"/>
              </a:rPr>
              <a:t>sản phẩm </a:t>
            </a:r>
            <a:r>
              <a:rPr lang="vi-VN" sz="2400" spc="-20" dirty="0" smtClean="0">
                <a:solidFill>
                  <a:schemeClr val="tx1"/>
                </a:solidFill>
                <a:latin typeface="Calibri" panose="020F0502020204030204" pitchFamily="34" charset="0"/>
                <a:ea typeface="Calibri" panose="020F0502020204030204" pitchFamily="34" charset="0"/>
                <a:cs typeface="Calibri" panose="020F0502020204030204" pitchFamily="34" charset="0"/>
              </a:rPr>
              <a:t>truyền </a:t>
            </a:r>
            <a:r>
              <a:rPr lang="vi-VN" sz="2400" spc="-20" dirty="0">
                <a:solidFill>
                  <a:schemeClr val="tx1"/>
                </a:solidFill>
                <a:latin typeface="Calibri" panose="020F0502020204030204" pitchFamily="34" charset="0"/>
                <a:ea typeface="Calibri" panose="020F0502020204030204" pitchFamily="34" charset="0"/>
                <a:cs typeface="Calibri" panose="020F0502020204030204" pitchFamily="34" charset="0"/>
              </a:rPr>
              <a:t>thống của địa </a:t>
            </a:r>
            <a:r>
              <a:rPr lang="vi-VN" sz="2400" spc="-20" dirty="0" smtClean="0">
                <a:solidFill>
                  <a:schemeClr val="tx1"/>
                </a:solidFill>
                <a:latin typeface="Calibri" panose="020F0502020204030204" pitchFamily="34" charset="0"/>
                <a:ea typeface="Calibri" panose="020F0502020204030204" pitchFamily="34" charset="0"/>
                <a:cs typeface="Calibri" panose="020F0502020204030204" pitchFamily="34" charset="0"/>
              </a:rPr>
              <a:t>phương ,</a:t>
            </a:r>
            <a:r>
              <a:rPr lang="de-DE" sz="2400" spc="-2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các start-up phải xây </a:t>
            </a:r>
            <a:r>
              <a:rPr lang="de-DE" sz="2400" spc="-20" dirty="0">
                <a:solidFill>
                  <a:schemeClr val="tx1"/>
                </a:solidFill>
                <a:latin typeface="Calibri" panose="020F0502020204030204" pitchFamily="34" charset="0"/>
                <a:ea typeface="Calibri" panose="020F0502020204030204" pitchFamily="34" charset="0"/>
                <a:cs typeface="Calibri" panose="020F0502020204030204" pitchFamily="34" charset="0"/>
              </a:rPr>
              <a:t>dựng </a:t>
            </a:r>
            <a:r>
              <a:rPr lang="de-DE" sz="2400" spc="-20" dirty="0" smtClean="0">
                <a:solidFill>
                  <a:schemeClr val="tx1"/>
                </a:solidFill>
                <a:latin typeface="Calibri" panose="020F0502020204030204" pitchFamily="34" charset="0"/>
                <a:ea typeface="Calibri" panose="020F0502020204030204" pitchFamily="34" charset="0"/>
                <a:cs typeface="Calibri" panose="020F0502020204030204" pitchFamily="34" charset="0"/>
              </a:rPr>
              <a:t>được thương </a:t>
            </a:r>
            <a:r>
              <a:rPr lang="de-DE" sz="2400" spc="-20" dirty="0">
                <a:solidFill>
                  <a:schemeClr val="tx1"/>
                </a:solidFill>
                <a:latin typeface="Calibri" panose="020F0502020204030204" pitchFamily="34" charset="0"/>
                <a:ea typeface="Calibri" panose="020F0502020204030204" pitchFamily="34" charset="0"/>
                <a:cs typeface="Calibri" panose="020F0502020204030204" pitchFamily="34" charset="0"/>
              </a:rPr>
              <a:t>hiệu sản </a:t>
            </a:r>
            <a:r>
              <a:rPr lang="de-DE" sz="2400" spc="-20" dirty="0" smtClean="0">
                <a:solidFill>
                  <a:schemeClr val="tx1"/>
                </a:solidFill>
                <a:latin typeface="Calibri" panose="020F0502020204030204" pitchFamily="34" charset="0"/>
                <a:ea typeface="Calibri" panose="020F0502020204030204" pitchFamily="34" charset="0"/>
                <a:cs typeface="Calibri" panose="020F0502020204030204" pitchFamily="34" charset="0"/>
              </a:rPr>
              <a:t>phẩm</a:t>
            </a:r>
            <a:r>
              <a:rPr lang="vi-VN" sz="2400" spc="-20" dirty="0" smtClean="0">
                <a:solidFill>
                  <a:schemeClr val="tx1"/>
                </a:solidFill>
                <a:latin typeface="Calibri" panose="020F0502020204030204" pitchFamily="34" charset="0"/>
                <a:ea typeface="Calibri" panose="020F0502020204030204" pitchFamily="34" charset="0"/>
                <a:cs typeface="Calibri" panose="020F0502020204030204" pitchFamily="34" charset="0"/>
              </a:rPr>
              <a:t>.</a:t>
            </a:r>
            <a:endParaRPr lang="vi-VN" sz="2400" spc="-2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Rounded Rectangle 7"/>
          <p:cNvSpPr/>
          <p:nvPr/>
        </p:nvSpPr>
        <p:spPr>
          <a:xfrm>
            <a:off x="976148" y="3916278"/>
            <a:ext cx="10058400" cy="14798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Aft>
                <a:spcPts val="800"/>
              </a:spcAft>
            </a:pPr>
            <a:r>
              <a:rPr lang="vi-VN" sz="2400" spc="-20" dirty="0">
                <a:solidFill>
                  <a:schemeClr val="tx1"/>
                </a:solidFill>
                <a:latin typeface="Calibri" panose="020F0502020204030204" pitchFamily="34" charset="0"/>
                <a:ea typeface="Calibri" panose="020F0502020204030204" pitchFamily="34" charset="0"/>
                <a:cs typeface="Calibri" panose="020F0502020204030204" pitchFamily="34" charset="0"/>
              </a:rPr>
              <a:t>Mỗi sản phẩm sẽ là một sứ giả, kể lại những câu chuyện riêng của văn hóa, vùng đất địa </a:t>
            </a:r>
            <a:r>
              <a:rPr lang="vi-VN" sz="2400" spc="-20" dirty="0" smtClean="0">
                <a:solidFill>
                  <a:schemeClr val="tx1"/>
                </a:solidFill>
                <a:latin typeface="Calibri" panose="020F0502020204030204" pitchFamily="34" charset="0"/>
                <a:ea typeface="Calibri" panose="020F0502020204030204" pitchFamily="34" charset="0"/>
                <a:cs typeface="Calibri" panose="020F0502020204030204" pitchFamily="34" charset="0"/>
              </a:rPr>
              <a:t>phương</a:t>
            </a:r>
            <a:r>
              <a:rPr lang="en-US" sz="2400" spc="-20" dirty="0" smtClean="0">
                <a:solidFill>
                  <a:schemeClr val="tx1"/>
                </a:solidFill>
                <a:latin typeface="Calibri" panose="020F0502020204030204" pitchFamily="34" charset="0"/>
                <a:ea typeface="Calibri" panose="020F0502020204030204" pitchFamily="34" charset="0"/>
                <a:cs typeface="Calibri" panose="020F0502020204030204" pitchFamily="34" charset="0"/>
              </a:rPr>
              <a:t>.</a:t>
            </a:r>
            <a:endParaRPr lang="vi-VN" sz="2000" spc="-2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xmlns="" id="{EAC7BD96-0CEE-4BBF-AE43-05D4D00F4362}"/>
              </a:ext>
            </a:extLst>
          </p:cNvPr>
          <p:cNvSpPr txBox="1"/>
          <p:nvPr/>
        </p:nvSpPr>
        <p:spPr>
          <a:xfrm>
            <a:off x="3306791" y="246222"/>
            <a:ext cx="8824692" cy="707886"/>
          </a:xfrm>
          <a:prstGeom prst="rect">
            <a:avLst/>
          </a:prstGeom>
          <a:noFill/>
        </p:spPr>
        <p:txBody>
          <a:bodyPr wrap="square" rtlCol="0">
            <a:spAutoFit/>
          </a:bodyPr>
          <a:lstStyle/>
          <a:p>
            <a:pPr algn="ctr"/>
            <a:r>
              <a:rPr lang="de-DE" sz="2000" b="1" dirty="0" smtClean="0">
                <a:solidFill>
                  <a:srgbClr val="FFFF00"/>
                </a:solidFill>
              </a:rPr>
              <a:t>Phần 1: QUAN </a:t>
            </a:r>
            <a:r>
              <a:rPr lang="de-DE" sz="2000" b="1" dirty="0">
                <a:solidFill>
                  <a:srgbClr val="FFFF00"/>
                </a:solidFill>
              </a:rPr>
              <a:t>ĐIỂM, CHỦ TRƯƠNG CỦA ĐẢNG VỀ PHÁT TRIỂN KHỞI NGHIỆP SÁNG TẠO  VÀ ĐA DẠNG HÓA CÁC SẢN PHẨM CHỦ LỰC CỦA TỈNH QUẢNG TRỊ</a:t>
            </a:r>
            <a:endParaRPr lang="en-US" sz="2000" dirty="0">
              <a:solidFill>
                <a:srgbClr val="FFFF00"/>
              </a:solidFill>
            </a:endParaRPr>
          </a:p>
        </p:txBody>
      </p:sp>
    </p:spTree>
    <p:extLst>
      <p:ext uri="{BB962C8B-B14F-4D97-AF65-F5344CB8AC3E}">
        <p14:creationId xmlns:p14="http://schemas.microsoft.com/office/powerpoint/2010/main" val="24293830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664B1225-861F-47E1-A804-905DD84774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5411"/>
            <a:ext cx="12192000" cy="6858000"/>
          </a:xfrm>
          <a:prstGeom prst="rect">
            <a:avLst/>
          </a:prstGeom>
        </p:spPr>
      </p:pic>
      <p:sp>
        <p:nvSpPr>
          <p:cNvPr id="7" name="TextBox 6">
            <a:extLst>
              <a:ext uri="{FF2B5EF4-FFF2-40B4-BE49-F238E27FC236}">
                <a16:creationId xmlns:a16="http://schemas.microsoft.com/office/drawing/2014/main" xmlns="" id="{D8E5BEAA-7AC4-4CBE-B3DC-490AA4D88314}"/>
              </a:ext>
            </a:extLst>
          </p:cNvPr>
          <p:cNvSpPr txBox="1"/>
          <p:nvPr/>
        </p:nvSpPr>
        <p:spPr>
          <a:xfrm>
            <a:off x="-271112" y="1186660"/>
            <a:ext cx="11953775" cy="787652"/>
          </a:xfrm>
          <a:prstGeom prst="rect">
            <a:avLst/>
          </a:prstGeom>
          <a:noFill/>
        </p:spPr>
        <p:txBody>
          <a:bodyPr wrap="square" rtlCol="0">
            <a:spAutoFit/>
          </a:bodyPr>
          <a:lstStyle/>
          <a:p>
            <a:pPr indent="457200" algn="ctr">
              <a:lnSpc>
                <a:spcPct val="107000"/>
              </a:lnSpc>
              <a:spcAft>
                <a:spcPts val="800"/>
              </a:spcAft>
            </a:pPr>
            <a:r>
              <a:rPr lang="nl-NL" dirty="0" smtClean="0">
                <a:solidFill>
                  <a:srgbClr val="000000"/>
                </a:solidFill>
                <a:latin typeface="Times New Roman (Headings)"/>
                <a:ea typeface="Calibri" panose="020F0502020204030204" pitchFamily="34" charset="0"/>
                <a:cs typeface="Arial" panose="020B0604020202020204" pitchFamily="34" charset="0"/>
              </a:rPr>
              <a:t>MỘT </a:t>
            </a:r>
            <a:r>
              <a:rPr lang="nl-NL" dirty="0">
                <a:solidFill>
                  <a:srgbClr val="000000"/>
                </a:solidFill>
                <a:latin typeface="Times New Roman (Headings)"/>
                <a:ea typeface="Calibri" panose="020F0502020204030204" pitchFamily="34" charset="0"/>
                <a:cs typeface="Arial" panose="020B0604020202020204" pitchFamily="34" charset="0"/>
              </a:rPr>
              <a:t>SỐ SẢN PHẨM </a:t>
            </a:r>
            <a:r>
              <a:rPr lang="nl-NL" dirty="0" smtClean="0">
                <a:solidFill>
                  <a:srgbClr val="000000"/>
                </a:solidFill>
                <a:latin typeface="Times New Roman (Headings)"/>
                <a:ea typeface="Calibri" panose="020F0502020204030204" pitchFamily="34" charset="0"/>
                <a:cs typeface="Arial" panose="020B0604020202020204" pitchFamily="34" charset="0"/>
              </a:rPr>
              <a:t>OCOP</a:t>
            </a:r>
            <a:r>
              <a:rPr lang="vi-VN" dirty="0" smtClean="0">
                <a:solidFill>
                  <a:srgbClr val="000000"/>
                </a:solidFill>
                <a:latin typeface="Times New Roman (Headings)"/>
                <a:ea typeface="Calibri" panose="020F0502020204030204" pitchFamily="34" charset="0"/>
                <a:cs typeface="Arial" panose="020B0604020202020204" pitchFamily="34" charset="0"/>
              </a:rPr>
              <a:t> CỦA </a:t>
            </a:r>
            <a:r>
              <a:rPr lang="vi-VN" smtClean="0">
                <a:solidFill>
                  <a:srgbClr val="000000"/>
                </a:solidFill>
                <a:latin typeface="Times New Roman (Headings)"/>
                <a:ea typeface="Calibri" panose="020F0502020204030204" pitchFamily="34" charset="0"/>
                <a:cs typeface="Arial" panose="020B0604020202020204" pitchFamily="34" charset="0"/>
              </a:rPr>
              <a:t>QUẢNG TRỊ </a:t>
            </a:r>
          </a:p>
          <a:p>
            <a:pPr indent="457200" algn="ctr">
              <a:lnSpc>
                <a:spcPct val="107000"/>
              </a:lnSpc>
              <a:spcAft>
                <a:spcPts val="800"/>
              </a:spcAft>
            </a:pPr>
            <a:r>
              <a:rPr lang="vi-VN" smtClean="0">
                <a:solidFill>
                  <a:srgbClr val="000000"/>
                </a:solidFill>
                <a:latin typeface="Times New Roman (Headings)"/>
                <a:ea typeface="Calibri" panose="020F0502020204030204" pitchFamily="34" charset="0"/>
                <a:cs typeface="Arial" panose="020B0604020202020204" pitchFamily="34" charset="0"/>
              </a:rPr>
              <a:t> “THỔI” TRÍ TUỆ NHIỀU HƠN NỮA ĐỂ TĂNG GIÁ TRỊ SẢN PHẨM</a:t>
            </a:r>
            <a:endParaRPr lang="vi-VN" sz="2000" dirty="0">
              <a:effectLst/>
              <a:latin typeface="Time s New Roman"/>
              <a:ea typeface="Calibri" panose="020F0502020204030204" pitchFamily="34" charset="0"/>
              <a:cs typeface="Arial" panose="020B0604020202020204" pitchFamily="34" charset="0"/>
            </a:endParaRPr>
          </a:p>
        </p:txBody>
      </p:sp>
      <p:sp>
        <p:nvSpPr>
          <p:cNvPr id="9" name="Rectangle 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6" name="Rectangle 5"/>
          <p:cNvSpPr>
            <a:spLocks noChangeArrowheads="1"/>
          </p:cNvSpPr>
          <p:nvPr/>
        </p:nvSpPr>
        <p:spPr bwMode="auto">
          <a:xfrm>
            <a:off x="0" y="20669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23"/>
          <p:cNvSpPr/>
          <p:nvPr/>
        </p:nvSpPr>
        <p:spPr>
          <a:xfrm>
            <a:off x="8127003" y="2066925"/>
            <a:ext cx="2533007" cy="2047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3724" y="2167865"/>
            <a:ext cx="2315283" cy="1850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Rectangle 39"/>
          <p:cNvSpPr/>
          <p:nvPr/>
        </p:nvSpPr>
        <p:spPr>
          <a:xfrm>
            <a:off x="4362858" y="2066925"/>
            <a:ext cx="2675630" cy="2047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41" name="Picture 40" descr="Tinh dầu sả đặc sản Quảng Trị chai 10ml | Shopee Việt Nam"/>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1229" y="2155833"/>
            <a:ext cx="1898181" cy="1850106"/>
          </a:xfrm>
          <a:prstGeom prst="rect">
            <a:avLst/>
          </a:prstGeom>
          <a:noFill/>
          <a:ln>
            <a:noFill/>
          </a:ln>
        </p:spPr>
      </p:pic>
      <p:sp>
        <p:nvSpPr>
          <p:cNvPr id="43" name="Rectangle 42"/>
          <p:cNvSpPr/>
          <p:nvPr/>
        </p:nvSpPr>
        <p:spPr>
          <a:xfrm>
            <a:off x="783354" y="2066925"/>
            <a:ext cx="2609552" cy="2047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44" name="Picture 2" descr="Cà gai leo An Xuân Cam Lộ"/>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0707" y="2148055"/>
            <a:ext cx="1857882" cy="1857884"/>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p:cNvSpPr/>
          <p:nvPr/>
        </p:nvSpPr>
        <p:spPr>
          <a:xfrm>
            <a:off x="4341602" y="4285958"/>
            <a:ext cx="2675630" cy="2047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46" name="Picture 4" descr="http://supergreenoil.vn/wp-content/uploads/sites/854/2020/01/4118868bo_lac-e158729272475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38407" y="4319325"/>
            <a:ext cx="1647868" cy="1974952"/>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46"/>
          <p:cNvSpPr/>
          <p:nvPr/>
        </p:nvSpPr>
        <p:spPr>
          <a:xfrm>
            <a:off x="783354" y="4319325"/>
            <a:ext cx="2609552" cy="2047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49" name="Picture 48" descr="Gạo Sạch / ORGANIC / Gạo Hữu Cơ Quảng Trị, gạo ngon, dẻo, ngọt cơm, đậm đà,  để lâu thiu | Shopee Việt Nam"/>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08671" y="4413828"/>
            <a:ext cx="2054846" cy="1883909"/>
          </a:xfrm>
          <a:prstGeom prst="rect">
            <a:avLst/>
          </a:prstGeom>
          <a:noFill/>
          <a:ln>
            <a:noFill/>
          </a:ln>
        </p:spPr>
      </p:pic>
      <p:sp>
        <p:nvSpPr>
          <p:cNvPr id="54" name="Rectangle 53"/>
          <p:cNvSpPr/>
          <p:nvPr/>
        </p:nvSpPr>
        <p:spPr>
          <a:xfrm>
            <a:off x="8139035" y="4282863"/>
            <a:ext cx="2533007" cy="2047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4107" name="Picture 2" descr="Description: Thương Mại Quảng Trị | Thuong Mai Quang Tri | Hang Tieu Dung Thai Lan | Tinh  Bot San Huong Hoa | TMDV Lang Vay | Tinh Bot San Hieu SEPON |"/>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23725" y="4396744"/>
            <a:ext cx="2412222" cy="1844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a:extLst>
              <a:ext uri="{FF2B5EF4-FFF2-40B4-BE49-F238E27FC236}">
                <a16:creationId xmlns:a16="http://schemas.microsoft.com/office/drawing/2014/main" xmlns="" id="{EAC7BD96-0CEE-4BBF-AE43-05D4D00F4362}"/>
              </a:ext>
            </a:extLst>
          </p:cNvPr>
          <p:cNvSpPr txBox="1"/>
          <p:nvPr/>
        </p:nvSpPr>
        <p:spPr>
          <a:xfrm>
            <a:off x="3306791" y="246222"/>
            <a:ext cx="8824692" cy="707886"/>
          </a:xfrm>
          <a:prstGeom prst="rect">
            <a:avLst/>
          </a:prstGeom>
          <a:noFill/>
        </p:spPr>
        <p:txBody>
          <a:bodyPr wrap="square" rtlCol="0">
            <a:spAutoFit/>
          </a:bodyPr>
          <a:lstStyle/>
          <a:p>
            <a:pPr algn="ctr"/>
            <a:r>
              <a:rPr lang="de-DE" sz="2000" b="1" dirty="0" smtClean="0">
                <a:solidFill>
                  <a:srgbClr val="FFFF00"/>
                </a:solidFill>
              </a:rPr>
              <a:t>Phần 1: QUAN </a:t>
            </a:r>
            <a:r>
              <a:rPr lang="de-DE" sz="2000" b="1" dirty="0">
                <a:solidFill>
                  <a:srgbClr val="FFFF00"/>
                </a:solidFill>
              </a:rPr>
              <a:t>ĐIỂM, CHỦ TRƯƠNG CỦA ĐẢNG VỀ PHÁT TRIỂN KHỞI NGHIỆP SÁNG TẠO  VÀ ĐA DẠNG HÓA CÁC SẢN PHẨM CHỦ LỰC CỦA TỈNH QUẢNG TRỊ</a:t>
            </a:r>
            <a:endParaRPr lang="en-US" sz="2000" dirty="0">
              <a:solidFill>
                <a:srgbClr val="FFFF00"/>
              </a:solidFill>
            </a:endParaRPr>
          </a:p>
        </p:txBody>
      </p:sp>
    </p:spTree>
    <p:extLst>
      <p:ext uri="{BB962C8B-B14F-4D97-AF65-F5344CB8AC3E}">
        <p14:creationId xmlns:p14="http://schemas.microsoft.com/office/powerpoint/2010/main" val="23832444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664B1225-861F-47E1-A804-905DD84774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00" y="-157373"/>
            <a:ext cx="12192000" cy="6858000"/>
          </a:xfrm>
          <a:prstGeom prst="rect">
            <a:avLst/>
          </a:prstGeom>
        </p:spPr>
      </p:pic>
      <p:sp>
        <p:nvSpPr>
          <p:cNvPr id="7" name="TextBox 6">
            <a:extLst>
              <a:ext uri="{FF2B5EF4-FFF2-40B4-BE49-F238E27FC236}">
                <a16:creationId xmlns:a16="http://schemas.microsoft.com/office/drawing/2014/main" xmlns="" id="{D8E5BEAA-7AC4-4CBE-B3DC-490AA4D88314}"/>
              </a:ext>
            </a:extLst>
          </p:cNvPr>
          <p:cNvSpPr txBox="1"/>
          <p:nvPr/>
        </p:nvSpPr>
        <p:spPr>
          <a:xfrm>
            <a:off x="1191127" y="1403233"/>
            <a:ext cx="10214812" cy="820609"/>
          </a:xfrm>
          <a:prstGeom prst="rect">
            <a:avLst/>
          </a:prstGeom>
          <a:noFill/>
        </p:spPr>
        <p:txBody>
          <a:bodyPr wrap="square" rtlCol="0">
            <a:spAutoFit/>
          </a:bodyPr>
          <a:lstStyle/>
          <a:p>
            <a:pPr indent="457200" algn="ctr">
              <a:lnSpc>
                <a:spcPct val="107000"/>
              </a:lnSpc>
              <a:spcAft>
                <a:spcPts val="800"/>
              </a:spcAft>
            </a:pPr>
            <a:r>
              <a:rPr lang="vi-VN" smtClean="0">
                <a:solidFill>
                  <a:srgbClr val="000000"/>
                </a:solidFill>
                <a:latin typeface="Times New Roman (Headings)"/>
                <a:ea typeface="Calibri" panose="020F0502020204030204" pitchFamily="34" charset="0"/>
                <a:cs typeface="Arial" panose="020B0604020202020204" pitchFamily="34" charset="0"/>
              </a:rPr>
              <a:t>KHỞI </a:t>
            </a:r>
            <a:r>
              <a:rPr lang="vi-VN" dirty="0" smtClean="0">
                <a:solidFill>
                  <a:srgbClr val="000000"/>
                </a:solidFill>
                <a:latin typeface="Times New Roman (Headings)"/>
                <a:ea typeface="Calibri" panose="020F0502020204030204" pitchFamily="34" charset="0"/>
                <a:cs typeface="Arial" panose="020B0604020202020204" pitchFamily="34" charset="0"/>
              </a:rPr>
              <a:t>NGHIỆP ĐA DẠNG HƠN: CÔNG NGHIỆP PHỤ TRỢ, GIÁO DỤC, IT</a:t>
            </a:r>
            <a:r>
              <a:rPr lang="en-US" dirty="0" smtClean="0">
                <a:solidFill>
                  <a:srgbClr val="000000"/>
                </a:solidFill>
                <a:latin typeface="Times New Roman (Headings)"/>
                <a:ea typeface="Calibri" panose="020F0502020204030204" pitchFamily="34" charset="0"/>
                <a:cs typeface="Arial" panose="020B0604020202020204" pitchFamily="34" charset="0"/>
              </a:rPr>
              <a:t>, DU </a:t>
            </a:r>
            <a:r>
              <a:rPr lang="vi-VN" dirty="0" smtClean="0">
                <a:solidFill>
                  <a:srgbClr val="000000"/>
                </a:solidFill>
                <a:latin typeface="Times New Roman (Headings)"/>
                <a:ea typeface="Calibri" panose="020F0502020204030204" pitchFamily="34" charset="0"/>
                <a:cs typeface="Arial" panose="020B0604020202020204" pitchFamily="34" charset="0"/>
              </a:rPr>
              <a:t>LỊCH... </a:t>
            </a:r>
            <a:r>
              <a:rPr lang="nl-NL" dirty="0" smtClean="0">
                <a:solidFill>
                  <a:srgbClr val="000000"/>
                </a:solidFill>
                <a:latin typeface="Times New Roman (Headings)"/>
                <a:ea typeface="Calibri" panose="020F0502020204030204" pitchFamily="34" charset="0"/>
                <a:cs typeface="Arial" panose="020B0604020202020204" pitchFamily="34" charset="0"/>
              </a:rPr>
              <a:t> </a:t>
            </a:r>
          </a:p>
          <a:p>
            <a:pPr indent="457200" algn="ctr">
              <a:lnSpc>
                <a:spcPct val="107000"/>
              </a:lnSpc>
              <a:spcAft>
                <a:spcPts val="800"/>
              </a:spcAft>
            </a:pPr>
            <a:r>
              <a:rPr lang="nl-NL" sz="2000" dirty="0" smtClean="0">
                <a:solidFill>
                  <a:srgbClr val="000000"/>
                </a:solidFill>
                <a:effectLst/>
                <a:latin typeface="Time s New Roman"/>
                <a:ea typeface="Calibri" panose="020F0502020204030204" pitchFamily="34" charset="0"/>
                <a:cs typeface="Arial" panose="020B0604020202020204" pitchFamily="34" charset="0"/>
              </a:rPr>
              <a:t> </a:t>
            </a:r>
            <a:endParaRPr lang="vi-VN" sz="2000" dirty="0">
              <a:effectLst/>
              <a:latin typeface="Time s New Roman"/>
              <a:ea typeface="Calibri" panose="020F0502020204030204" pitchFamily="34" charset="0"/>
              <a:cs typeface="Arial" panose="020B0604020202020204" pitchFamily="34" charset="0"/>
            </a:endParaRPr>
          </a:p>
        </p:txBody>
      </p:sp>
      <p:pic>
        <p:nvPicPr>
          <p:cNvPr id="14" name="Picture 13" descr="Mũi Si - Cửa Tùng: Nơi trốn nắng, tránh nóng cực kỳ lý tưởng - Tuổi Trẻ  Online"/>
          <p:cNvPicPr/>
          <p:nvPr/>
        </p:nvPicPr>
        <p:blipFill>
          <a:blip r:embed="rId3">
            <a:extLst>
              <a:ext uri="{28A0092B-C50C-407E-A947-70E740481C1C}">
                <a14:useLocalDpi xmlns:a14="http://schemas.microsoft.com/office/drawing/2010/main" val="0"/>
              </a:ext>
            </a:extLst>
          </a:blip>
          <a:srcRect/>
          <a:stretch>
            <a:fillRect/>
          </a:stretch>
        </p:blipFill>
        <p:spPr bwMode="auto">
          <a:xfrm>
            <a:off x="610352" y="2019298"/>
            <a:ext cx="3343275" cy="1755140"/>
          </a:xfrm>
          <a:prstGeom prst="rect">
            <a:avLst/>
          </a:prstGeom>
          <a:noFill/>
          <a:ln>
            <a:noFill/>
          </a:ln>
        </p:spPr>
      </p:pic>
      <p:pic>
        <p:nvPicPr>
          <p:cNvPr id="15" name="Picture 14" descr=" Cây cô đơn. Ảnh: Nông Văn Dâ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2947" y="2007266"/>
            <a:ext cx="2987106" cy="1755140"/>
          </a:xfrm>
          <a:prstGeom prst="rect">
            <a:avLst/>
          </a:prstGeom>
          <a:noFill/>
          <a:ln>
            <a:noFill/>
          </a:ln>
        </p:spPr>
      </p:pic>
      <p:sp>
        <p:nvSpPr>
          <p:cNvPr id="16" name="TextBox 15">
            <a:extLst>
              <a:ext uri="{FF2B5EF4-FFF2-40B4-BE49-F238E27FC236}">
                <a16:creationId xmlns:a16="http://schemas.microsoft.com/office/drawing/2014/main" xmlns="" id="{D8E5BEAA-7AC4-4CBE-B3DC-490AA4D88314}"/>
              </a:ext>
            </a:extLst>
          </p:cNvPr>
          <p:cNvSpPr txBox="1"/>
          <p:nvPr/>
        </p:nvSpPr>
        <p:spPr>
          <a:xfrm>
            <a:off x="610352" y="3870128"/>
            <a:ext cx="3247773" cy="397738"/>
          </a:xfrm>
          <a:prstGeom prst="rect">
            <a:avLst/>
          </a:prstGeom>
          <a:noFill/>
        </p:spPr>
        <p:txBody>
          <a:bodyPr wrap="square" rtlCol="0">
            <a:spAutoFit/>
          </a:bodyPr>
          <a:lstStyle/>
          <a:p>
            <a:pPr indent="457200" algn="ctr">
              <a:lnSpc>
                <a:spcPct val="107000"/>
              </a:lnSpc>
              <a:spcAft>
                <a:spcPts val="800"/>
              </a:spcAft>
            </a:pPr>
            <a:r>
              <a:rPr lang="vi-VN" smtClean="0">
                <a:solidFill>
                  <a:srgbClr val="000000"/>
                </a:solidFill>
                <a:latin typeface="Times New Roman (Headings)"/>
                <a:ea typeface="Calibri" panose="020F0502020204030204" pitchFamily="34" charset="0"/>
                <a:cs typeface="Arial" panose="020B0604020202020204" pitchFamily="34" charset="0"/>
              </a:rPr>
              <a:t>Mũi Si</a:t>
            </a:r>
            <a:r>
              <a:rPr lang="nl-NL" sz="2000" smtClean="0">
                <a:solidFill>
                  <a:srgbClr val="000000"/>
                </a:solidFill>
                <a:effectLst/>
                <a:latin typeface="Time s New Roman"/>
                <a:ea typeface="Calibri" panose="020F0502020204030204" pitchFamily="34" charset="0"/>
                <a:cs typeface="Arial" panose="020B0604020202020204" pitchFamily="34" charset="0"/>
              </a:rPr>
              <a:t> </a:t>
            </a:r>
            <a:r>
              <a:rPr lang="vi-VN" sz="2000" smtClean="0">
                <a:solidFill>
                  <a:srgbClr val="000000"/>
                </a:solidFill>
                <a:effectLst/>
                <a:latin typeface="Time s New Roman"/>
                <a:ea typeface="Calibri" panose="020F0502020204030204" pitchFamily="34" charset="0"/>
                <a:cs typeface="Arial" panose="020B0604020202020204" pitchFamily="34" charset="0"/>
              </a:rPr>
              <a:t>(Vĩnh Linh)</a:t>
            </a:r>
            <a:endParaRPr lang="vi-VN" sz="2000" dirty="0">
              <a:effectLst/>
              <a:latin typeface="Time s New Roman"/>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xmlns="" id="{D8E5BEAA-7AC4-4CBE-B3DC-490AA4D88314}"/>
              </a:ext>
            </a:extLst>
          </p:cNvPr>
          <p:cNvSpPr txBox="1"/>
          <p:nvPr/>
        </p:nvSpPr>
        <p:spPr>
          <a:xfrm>
            <a:off x="4652947" y="3857561"/>
            <a:ext cx="2987106" cy="421654"/>
          </a:xfrm>
          <a:prstGeom prst="rect">
            <a:avLst/>
          </a:prstGeom>
          <a:noFill/>
        </p:spPr>
        <p:txBody>
          <a:bodyPr wrap="square" rtlCol="0">
            <a:spAutoFit/>
          </a:bodyPr>
          <a:lstStyle/>
          <a:p>
            <a:pPr indent="457200" algn="ctr">
              <a:lnSpc>
                <a:spcPct val="107000"/>
              </a:lnSpc>
              <a:spcAft>
                <a:spcPts val="800"/>
              </a:spcAft>
            </a:pPr>
            <a:r>
              <a:rPr lang="vi-VN" smtClean="0">
                <a:solidFill>
                  <a:srgbClr val="000000"/>
                </a:solidFill>
                <a:latin typeface="Times New Roman (Headings)"/>
                <a:ea typeface="Calibri" panose="020F0502020204030204" pitchFamily="34" charset="0"/>
                <a:cs typeface="Arial" panose="020B0604020202020204" pitchFamily="34" charset="0"/>
              </a:rPr>
              <a:t>Rào quán(Hướng Hóa)</a:t>
            </a:r>
            <a:r>
              <a:rPr lang="nl-NL" sz="2000" smtClean="0">
                <a:solidFill>
                  <a:srgbClr val="000000"/>
                </a:solidFill>
                <a:effectLst/>
                <a:latin typeface="Time s New Roman"/>
                <a:ea typeface="Calibri" panose="020F0502020204030204" pitchFamily="34" charset="0"/>
                <a:cs typeface="Arial" panose="020B0604020202020204" pitchFamily="34" charset="0"/>
              </a:rPr>
              <a:t> </a:t>
            </a:r>
            <a:endParaRPr lang="vi-VN" sz="2000" dirty="0">
              <a:effectLst/>
              <a:latin typeface="Time s New Roman"/>
              <a:ea typeface="Calibri" panose="020F0502020204030204" pitchFamily="34" charset="0"/>
              <a:cs typeface="Arial" panose="020B0604020202020204" pitchFamily="34" charset="0"/>
            </a:endParaRPr>
          </a:p>
        </p:txBody>
      </p:sp>
      <p:pic>
        <p:nvPicPr>
          <p:cNvPr id="18" name="Picture 17" descr="ngành công nghiệp phụ trợ ở việt nam"/>
          <p:cNvPicPr/>
          <p:nvPr/>
        </p:nvPicPr>
        <p:blipFill>
          <a:blip r:embed="rId5">
            <a:extLst>
              <a:ext uri="{28A0092B-C50C-407E-A947-70E740481C1C}">
                <a14:useLocalDpi xmlns:a14="http://schemas.microsoft.com/office/drawing/2010/main" val="0"/>
              </a:ext>
            </a:extLst>
          </a:blip>
          <a:srcRect/>
          <a:stretch>
            <a:fillRect/>
          </a:stretch>
        </p:blipFill>
        <p:spPr bwMode="auto">
          <a:xfrm>
            <a:off x="8324614" y="2007266"/>
            <a:ext cx="3141496" cy="1755140"/>
          </a:xfrm>
          <a:prstGeom prst="rect">
            <a:avLst/>
          </a:prstGeom>
          <a:noFill/>
          <a:ln>
            <a:noFill/>
          </a:ln>
        </p:spPr>
      </p:pic>
      <p:sp>
        <p:nvSpPr>
          <p:cNvPr id="19" name="TextBox 18">
            <a:extLst>
              <a:ext uri="{FF2B5EF4-FFF2-40B4-BE49-F238E27FC236}">
                <a16:creationId xmlns:a16="http://schemas.microsoft.com/office/drawing/2014/main" xmlns="" id="{D8E5BEAA-7AC4-4CBE-B3DC-490AA4D88314}"/>
              </a:ext>
            </a:extLst>
          </p:cNvPr>
          <p:cNvSpPr txBox="1"/>
          <p:nvPr/>
        </p:nvSpPr>
        <p:spPr>
          <a:xfrm>
            <a:off x="8305955" y="3847862"/>
            <a:ext cx="3160155" cy="421654"/>
          </a:xfrm>
          <a:prstGeom prst="rect">
            <a:avLst/>
          </a:prstGeom>
          <a:noFill/>
        </p:spPr>
        <p:txBody>
          <a:bodyPr wrap="square" rtlCol="0">
            <a:spAutoFit/>
          </a:bodyPr>
          <a:lstStyle/>
          <a:p>
            <a:pPr indent="457200" algn="ctr">
              <a:lnSpc>
                <a:spcPct val="107000"/>
              </a:lnSpc>
              <a:spcAft>
                <a:spcPts val="800"/>
              </a:spcAft>
            </a:pPr>
            <a:r>
              <a:rPr lang="vi-VN" smtClean="0">
                <a:solidFill>
                  <a:srgbClr val="000000"/>
                </a:solidFill>
                <a:latin typeface="Times New Roman (Headings)"/>
                <a:ea typeface="Calibri" panose="020F0502020204030204" pitchFamily="34" charset="0"/>
                <a:cs typeface="Arial" panose="020B0604020202020204" pitchFamily="34" charset="0"/>
              </a:rPr>
              <a:t>Sản xuất thiết bị phụ trợ</a:t>
            </a:r>
            <a:r>
              <a:rPr lang="nl-NL" sz="2000" smtClean="0">
                <a:solidFill>
                  <a:srgbClr val="000000"/>
                </a:solidFill>
                <a:effectLst/>
                <a:latin typeface="Time s New Roman"/>
                <a:ea typeface="Calibri" panose="020F0502020204030204" pitchFamily="34" charset="0"/>
                <a:cs typeface="Arial" panose="020B0604020202020204" pitchFamily="34" charset="0"/>
              </a:rPr>
              <a:t> </a:t>
            </a:r>
            <a:endParaRPr lang="vi-VN" sz="2000" dirty="0">
              <a:effectLst/>
              <a:latin typeface="Time s New Roman"/>
              <a:ea typeface="Calibri" panose="020F0502020204030204" pitchFamily="34" charset="0"/>
              <a:cs typeface="Arial" panose="020B0604020202020204" pitchFamily="34" charset="0"/>
            </a:endParaRPr>
          </a:p>
        </p:txBody>
      </p:sp>
      <p:pic>
        <p:nvPicPr>
          <p:cNvPr id="2051" name="Picture 1" descr="Description: hình ảnh : phong cảnh, núi, mùa đông, Sa mạc, Cồn cát, Yên tĩnh, Thời tiết,  Hoa Kỳ, Mùa, New mexico, Ngoài trời, Đồi, Bóng tối, Cây cỏ, sáng, môi  trường số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102" y="4329849"/>
            <a:ext cx="3271647"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a16="http://schemas.microsoft.com/office/drawing/2014/main" xmlns="" id="{D8E5BEAA-7AC4-4CBE-B3DC-490AA4D88314}"/>
              </a:ext>
            </a:extLst>
          </p:cNvPr>
          <p:cNvSpPr txBox="1"/>
          <p:nvPr/>
        </p:nvSpPr>
        <p:spPr>
          <a:xfrm>
            <a:off x="204537" y="5867370"/>
            <a:ext cx="4319337" cy="367216"/>
          </a:xfrm>
          <a:prstGeom prst="rect">
            <a:avLst/>
          </a:prstGeom>
          <a:noFill/>
        </p:spPr>
        <p:txBody>
          <a:bodyPr wrap="square" rtlCol="0">
            <a:spAutoFit/>
          </a:bodyPr>
          <a:lstStyle/>
          <a:p>
            <a:pPr indent="457200">
              <a:lnSpc>
                <a:spcPct val="107000"/>
              </a:lnSpc>
              <a:spcAft>
                <a:spcPts val="800"/>
              </a:spcAft>
            </a:pPr>
            <a:r>
              <a:rPr lang="vi-VN" smtClean="0">
                <a:solidFill>
                  <a:srgbClr val="000000"/>
                </a:solidFill>
                <a:latin typeface="Times New Roman (Headings)"/>
                <a:ea typeface="Calibri" panose="020F0502020204030204" pitchFamily="34" charset="0"/>
                <a:cs typeface="Arial" panose="020B0604020202020204" pitchFamily="34" charset="0"/>
              </a:rPr>
              <a:t>Cát trắng Triệu phong, Hải Lăng</a:t>
            </a:r>
            <a:endParaRPr lang="vi-VN" sz="2000" dirty="0">
              <a:effectLst/>
              <a:latin typeface="Time s New Roman"/>
              <a:ea typeface="Calibri" panose="020F0502020204030204" pitchFamily="34" charset="0"/>
              <a:cs typeface="Arial" panose="020B0604020202020204" pitchFamily="34" charset="0"/>
            </a:endParaRPr>
          </a:p>
        </p:txBody>
      </p:sp>
      <p:sp>
        <p:nvSpPr>
          <p:cNvPr id="21" name="TextBox 20">
            <a:extLst>
              <a:ext uri="{FF2B5EF4-FFF2-40B4-BE49-F238E27FC236}">
                <a16:creationId xmlns:a16="http://schemas.microsoft.com/office/drawing/2014/main" xmlns="" id="{D8E5BEAA-7AC4-4CBE-B3DC-490AA4D88314}"/>
              </a:ext>
            </a:extLst>
          </p:cNvPr>
          <p:cNvSpPr txBox="1"/>
          <p:nvPr/>
        </p:nvSpPr>
        <p:spPr>
          <a:xfrm>
            <a:off x="4652947" y="5809597"/>
            <a:ext cx="2987106" cy="367216"/>
          </a:xfrm>
          <a:prstGeom prst="rect">
            <a:avLst/>
          </a:prstGeom>
          <a:noFill/>
        </p:spPr>
        <p:txBody>
          <a:bodyPr wrap="square" rtlCol="0">
            <a:spAutoFit/>
          </a:bodyPr>
          <a:lstStyle/>
          <a:p>
            <a:pPr indent="457200" algn="ctr">
              <a:lnSpc>
                <a:spcPct val="107000"/>
              </a:lnSpc>
              <a:spcAft>
                <a:spcPts val="800"/>
              </a:spcAft>
            </a:pPr>
            <a:r>
              <a:rPr lang="vi-VN" dirty="0" smtClean="0">
                <a:solidFill>
                  <a:srgbClr val="000000"/>
                </a:solidFill>
                <a:latin typeface="Times New Roman (Headings)"/>
                <a:ea typeface="Calibri" panose="020F0502020204030204" pitchFamily="34" charset="0"/>
                <a:cs typeface="Arial" panose="020B0604020202020204" pitchFamily="34" charset="0"/>
              </a:rPr>
              <a:t>Nhĩ Hạ </a:t>
            </a:r>
            <a:r>
              <a:rPr lang="en-US" dirty="0">
                <a:solidFill>
                  <a:srgbClr val="000000"/>
                </a:solidFill>
                <a:latin typeface="Times New Roman (Headings)"/>
                <a:ea typeface="Calibri" panose="020F0502020204030204" pitchFamily="34" charset="0"/>
                <a:cs typeface="Arial" panose="020B0604020202020204" pitchFamily="34" charset="0"/>
              </a:rPr>
              <a:t>(</a:t>
            </a:r>
            <a:r>
              <a:rPr lang="vi-VN" dirty="0" smtClean="0">
                <a:solidFill>
                  <a:srgbClr val="000000"/>
                </a:solidFill>
                <a:latin typeface="Times New Roman (Headings)"/>
                <a:ea typeface="Calibri" panose="020F0502020204030204" pitchFamily="34" charset="0"/>
                <a:cs typeface="Arial" panose="020B0604020202020204" pitchFamily="34" charset="0"/>
              </a:rPr>
              <a:t>Gio Linh</a:t>
            </a:r>
            <a:r>
              <a:rPr lang="en-US" dirty="0" smtClean="0">
                <a:solidFill>
                  <a:srgbClr val="000000"/>
                </a:solidFill>
                <a:latin typeface="Times New Roman (Headings)"/>
                <a:ea typeface="Calibri" panose="020F0502020204030204" pitchFamily="34" charset="0"/>
                <a:cs typeface="Arial" panose="020B0604020202020204" pitchFamily="34" charset="0"/>
              </a:rPr>
              <a:t>)</a:t>
            </a:r>
            <a:endParaRPr lang="vi-VN" sz="2000" dirty="0">
              <a:effectLst/>
              <a:latin typeface="Time s New Roman"/>
              <a:ea typeface="Calibri" panose="020F0502020204030204" pitchFamily="34" charset="0"/>
              <a:cs typeface="Arial" panose="020B0604020202020204" pitchFamily="34" charset="0"/>
            </a:endParaRPr>
          </a:p>
        </p:txBody>
      </p:sp>
      <p:pic>
        <p:nvPicPr>
          <p:cNvPr id="22" name="Picture 21" descr="Review Khởi nghiệp 4.0 - Khởi nghiệp thời công nghệ Internet"/>
          <p:cNvPicPr/>
          <p:nvPr/>
        </p:nvPicPr>
        <p:blipFill>
          <a:blip r:embed="rId7">
            <a:extLst>
              <a:ext uri="{28A0092B-C50C-407E-A947-70E740481C1C}">
                <a14:useLocalDpi xmlns:a14="http://schemas.microsoft.com/office/drawing/2010/main" val="0"/>
              </a:ext>
            </a:extLst>
          </a:blip>
          <a:srcRect/>
          <a:stretch>
            <a:fillRect/>
          </a:stretch>
        </p:blipFill>
        <p:spPr bwMode="auto">
          <a:xfrm>
            <a:off x="8324614" y="4279215"/>
            <a:ext cx="3141496" cy="1431759"/>
          </a:xfrm>
          <a:prstGeom prst="rect">
            <a:avLst/>
          </a:prstGeom>
          <a:noFill/>
          <a:ln>
            <a:noFill/>
          </a:ln>
        </p:spPr>
      </p:pic>
      <p:pic>
        <p:nvPicPr>
          <p:cNvPr id="2054" name="Picture 6" descr="9 điểm đến tuyệt đẹp ở Quảng Trị nếu có dịp bạn hãy ghé dừng châ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52947" y="4359545"/>
            <a:ext cx="2987106" cy="1351429"/>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xmlns="" id="{EAC7BD96-0CEE-4BBF-AE43-05D4D00F4362}"/>
              </a:ext>
            </a:extLst>
          </p:cNvPr>
          <p:cNvSpPr txBox="1"/>
          <p:nvPr/>
        </p:nvSpPr>
        <p:spPr>
          <a:xfrm>
            <a:off x="3306791" y="72486"/>
            <a:ext cx="8824692" cy="707886"/>
          </a:xfrm>
          <a:prstGeom prst="rect">
            <a:avLst/>
          </a:prstGeom>
          <a:noFill/>
        </p:spPr>
        <p:txBody>
          <a:bodyPr wrap="square" rtlCol="0">
            <a:spAutoFit/>
          </a:bodyPr>
          <a:lstStyle/>
          <a:p>
            <a:pPr algn="ctr"/>
            <a:r>
              <a:rPr lang="de-DE" sz="2000" b="1" dirty="0" smtClean="0">
                <a:solidFill>
                  <a:srgbClr val="FFFF00"/>
                </a:solidFill>
              </a:rPr>
              <a:t>Phần 1: QUAN </a:t>
            </a:r>
            <a:r>
              <a:rPr lang="de-DE" sz="2000" b="1" dirty="0">
                <a:solidFill>
                  <a:srgbClr val="FFFF00"/>
                </a:solidFill>
              </a:rPr>
              <a:t>ĐIỂM, CHỦ TRƯƠNG CỦA ĐẢNG VỀ PHÁT TRIỂN KHỞI NGHIỆP SÁNG TẠO  VÀ ĐA DẠNG HÓA CÁC SẢN PHẨM CHỦ LỰC CỦA TỈNH QUẢNG TRỊ</a:t>
            </a:r>
            <a:endParaRPr lang="en-US" sz="2000" dirty="0">
              <a:solidFill>
                <a:srgbClr val="FFFF00"/>
              </a:solidFill>
            </a:endParaRPr>
          </a:p>
        </p:txBody>
      </p:sp>
    </p:spTree>
    <p:extLst>
      <p:ext uri="{BB962C8B-B14F-4D97-AF65-F5344CB8AC3E}">
        <p14:creationId xmlns:p14="http://schemas.microsoft.com/office/powerpoint/2010/main" val="37236556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664B1225-861F-47E1-A804-905DD84774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xmlns="" id="{EAC7BD96-0CEE-4BBF-AE43-05D4D00F4362}"/>
              </a:ext>
            </a:extLst>
          </p:cNvPr>
          <p:cNvSpPr txBox="1"/>
          <p:nvPr/>
        </p:nvSpPr>
        <p:spPr>
          <a:xfrm>
            <a:off x="3792356" y="137934"/>
            <a:ext cx="8399644" cy="707886"/>
          </a:xfrm>
          <a:prstGeom prst="rect">
            <a:avLst/>
          </a:prstGeom>
          <a:noFill/>
        </p:spPr>
        <p:txBody>
          <a:bodyPr wrap="square" rtlCol="0">
            <a:spAutoFit/>
          </a:bodyPr>
          <a:lstStyle/>
          <a:p>
            <a:pPr algn="ctr"/>
            <a:r>
              <a:rPr lang="nl-NL" sz="2000" b="1" dirty="0" smtClean="0">
                <a:solidFill>
                  <a:srgbClr val="FFFF00"/>
                </a:solidFill>
              </a:rPr>
              <a:t>Phần 2: TIỀM NĂNG CON NGƯỜI VÀ VAI </a:t>
            </a:r>
            <a:r>
              <a:rPr lang="nl-NL" sz="2000" b="1" dirty="0">
                <a:solidFill>
                  <a:srgbClr val="FFFF00"/>
                </a:solidFill>
              </a:rPr>
              <a:t>TRÒ </a:t>
            </a:r>
            <a:r>
              <a:rPr lang="nl-NL" sz="2000" b="1" dirty="0" smtClean="0">
                <a:solidFill>
                  <a:srgbClr val="FFFF00"/>
                </a:solidFill>
              </a:rPr>
              <a:t>CỦA HỆ </a:t>
            </a:r>
            <a:r>
              <a:rPr lang="nl-NL" sz="2000" b="1" dirty="0">
                <a:solidFill>
                  <a:srgbClr val="FFFF00"/>
                </a:solidFill>
              </a:rPr>
              <a:t>SINH THÁI KHỞI NGHIỆP SÁNG TẠO </a:t>
            </a:r>
            <a:r>
              <a:rPr lang="nl-NL" sz="2000" b="1" dirty="0" smtClean="0">
                <a:solidFill>
                  <a:srgbClr val="FFFF00"/>
                </a:solidFill>
              </a:rPr>
              <a:t>TRONG VIỆC THÚC </a:t>
            </a:r>
            <a:r>
              <a:rPr lang="nl-NL" sz="2000" b="1" dirty="0">
                <a:solidFill>
                  <a:srgbClr val="FFFF00"/>
                </a:solidFill>
              </a:rPr>
              <a:t>ĐẨY PHÁT TRIỂN KINH </a:t>
            </a:r>
            <a:r>
              <a:rPr lang="nl-NL" sz="2000" b="1" dirty="0" smtClean="0">
                <a:solidFill>
                  <a:srgbClr val="FFFF00"/>
                </a:solidFill>
              </a:rPr>
              <a:t>TẾ XÃ HỘI Ở QUẢNG TRỊ</a:t>
            </a:r>
            <a:endParaRPr lang="en-US" sz="2000" dirty="0">
              <a:solidFill>
                <a:srgbClr val="FFFF00"/>
              </a:solidFill>
            </a:endParaRPr>
          </a:p>
        </p:txBody>
      </p:sp>
      <p:sp>
        <p:nvSpPr>
          <p:cNvPr id="2" name="Rounded Rectangle 1"/>
          <p:cNvSpPr/>
          <p:nvPr/>
        </p:nvSpPr>
        <p:spPr>
          <a:xfrm>
            <a:off x="269507" y="1443789"/>
            <a:ext cx="2839454" cy="48198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7200" algn="just">
              <a:lnSpc>
                <a:spcPct val="107000"/>
              </a:lnSpc>
              <a:spcBef>
                <a:spcPts val="600"/>
              </a:spcBef>
              <a:spcAft>
                <a:spcPts val="800"/>
              </a:spcAft>
              <a:defRPr/>
            </a:pPr>
            <a:r>
              <a:rPr lang="nl-NL" sz="2000" dirty="0">
                <a:solidFill>
                  <a:schemeClr val="tx1"/>
                </a:solidFill>
              </a:rPr>
              <a:t>Khởi nghiệp </a:t>
            </a:r>
            <a:r>
              <a:rPr lang="nl-NL" sz="2000" dirty="0" smtClean="0">
                <a:solidFill>
                  <a:schemeClr val="tx1"/>
                </a:solidFill>
              </a:rPr>
              <a:t>sáng </a:t>
            </a:r>
            <a:r>
              <a:rPr lang="nl-NL" sz="2000" dirty="0">
                <a:solidFill>
                  <a:schemeClr val="tx1"/>
                </a:solidFill>
              </a:rPr>
              <a:t>tạo là bắt đầu một sự nghiệp bằng tất cả niềm đam mê khao khát </a:t>
            </a:r>
            <a:r>
              <a:rPr lang="nl-NL" sz="2000" dirty="0" smtClean="0">
                <a:solidFill>
                  <a:schemeClr val="tx1"/>
                </a:solidFill>
              </a:rPr>
              <a:t>cùng </a:t>
            </a:r>
            <a:r>
              <a:rPr lang="nl-NL" sz="2000" dirty="0">
                <a:solidFill>
                  <a:schemeClr val="tx1"/>
                </a:solidFill>
              </a:rPr>
              <a:t>với nền công nghệ kỹ thuật cao nhằm tạo ra các mô hình hoặc sản phẩm có tính mới lạ, sáng tạo, đem lại sự tăng trưởng vượt </a:t>
            </a:r>
            <a:r>
              <a:rPr lang="nl-NL" sz="2000" dirty="0" smtClean="0">
                <a:solidFill>
                  <a:schemeClr val="tx1"/>
                </a:solidFill>
              </a:rPr>
              <a:t>trội.</a:t>
            </a:r>
            <a:endParaRPr lang="en-US" b="1"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pic>
        <p:nvPicPr>
          <p:cNvPr id="10" name="Picture 9" descr="Vợ chồng tỷ phú Phạm Nhật Vượng đang sở hữu khối tài sản khủng cỡ nào?"/>
          <p:cNvPicPr/>
          <p:nvPr/>
        </p:nvPicPr>
        <p:blipFill>
          <a:blip r:embed="rId3">
            <a:extLst>
              <a:ext uri="{28A0092B-C50C-407E-A947-70E740481C1C}">
                <a14:useLocalDpi xmlns:a14="http://schemas.microsoft.com/office/drawing/2010/main" val="0"/>
              </a:ext>
            </a:extLst>
          </a:blip>
          <a:srcRect/>
          <a:stretch>
            <a:fillRect/>
          </a:stretch>
        </p:blipFill>
        <p:spPr bwMode="auto">
          <a:xfrm>
            <a:off x="3792356" y="1443789"/>
            <a:ext cx="3946356" cy="3243713"/>
          </a:xfrm>
          <a:prstGeom prst="rect">
            <a:avLst/>
          </a:prstGeom>
          <a:noFill/>
          <a:ln>
            <a:noFill/>
          </a:ln>
        </p:spPr>
      </p:pic>
      <p:pic>
        <p:nvPicPr>
          <p:cNvPr id="13" name="Picture 12" descr="Công thức thành công của Đặng Lê Nguyên Vũ - ông chủ Trung Nguyên Câu  chuyện thành công"/>
          <p:cNvPicPr/>
          <p:nvPr/>
        </p:nvPicPr>
        <p:blipFill>
          <a:blip r:embed="rId4">
            <a:extLst>
              <a:ext uri="{28A0092B-C50C-407E-A947-70E740481C1C}">
                <a14:useLocalDpi xmlns:a14="http://schemas.microsoft.com/office/drawing/2010/main" val="0"/>
              </a:ext>
            </a:extLst>
          </a:blip>
          <a:srcRect/>
          <a:stretch>
            <a:fillRect/>
          </a:stretch>
        </p:blipFill>
        <p:spPr bwMode="auto">
          <a:xfrm>
            <a:off x="8104472" y="1443789"/>
            <a:ext cx="3978642" cy="3243713"/>
          </a:xfrm>
          <a:prstGeom prst="rect">
            <a:avLst/>
          </a:prstGeom>
          <a:noFill/>
          <a:ln>
            <a:noFill/>
          </a:ln>
        </p:spPr>
      </p:pic>
      <p:sp>
        <p:nvSpPr>
          <p:cNvPr id="15" name="Rounded Rectangle 14"/>
          <p:cNvSpPr/>
          <p:nvPr/>
        </p:nvSpPr>
        <p:spPr>
          <a:xfrm>
            <a:off x="3792356" y="4860757"/>
            <a:ext cx="8290758" cy="12376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7200" algn="ctr">
              <a:lnSpc>
                <a:spcPct val="107000"/>
              </a:lnSpc>
              <a:spcBef>
                <a:spcPts val="600"/>
              </a:spcBef>
              <a:spcAft>
                <a:spcPts val="800"/>
              </a:spcAft>
              <a:defRPr/>
            </a:pPr>
            <a:r>
              <a:rPr lang="vi-VN" sz="2000" dirty="0" smtClean="0">
                <a:solidFill>
                  <a:schemeClr val="tx1"/>
                </a:solidFill>
              </a:rPr>
              <a:t>Quốc gia khởi nghiệp</a:t>
            </a:r>
            <a:endParaRPr lang="en-US" b="1"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132591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5141</TotalTime>
  <Words>1848</Words>
  <Application>Microsoft Office PowerPoint</Application>
  <PresentationFormat>Custom</PresentationFormat>
  <Paragraphs>178</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Tuyến Bùi</dc:creator>
  <cp:lastModifiedBy>ThienIT</cp:lastModifiedBy>
  <cp:revision>277</cp:revision>
  <dcterms:created xsi:type="dcterms:W3CDTF">2018-06-19T09:21:07Z</dcterms:created>
  <dcterms:modified xsi:type="dcterms:W3CDTF">2021-12-06T07:06:33Z</dcterms:modified>
</cp:coreProperties>
</file>