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0" r:id="rId3"/>
    <p:sldId id="269" r:id="rId4"/>
    <p:sldId id="270" r:id="rId5"/>
    <p:sldId id="271" r:id="rId6"/>
    <p:sldId id="272" r:id="rId7"/>
    <p:sldId id="273" r:id="rId8"/>
    <p:sldId id="274" r:id="rId9"/>
    <p:sldId id="287" r:id="rId10"/>
    <p:sldId id="284" r:id="rId11"/>
    <p:sldId id="278" r:id="rId12"/>
    <p:sldId id="260" r:id="rId13"/>
    <p:sldId id="289" r:id="rId14"/>
    <p:sldId id="261" r:id="rId15"/>
    <p:sldId id="279" r:id="rId16"/>
    <p:sldId id="280" r:id="rId17"/>
    <p:sldId id="281" r:id="rId18"/>
    <p:sldId id="282" r:id="rId19"/>
    <p:sldId id="283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363"/>
    <a:srgbClr val="CD6C23"/>
    <a:srgbClr val="F9D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6" autoAdjust="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A4A97-3872-460E-B268-5F52A8009121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C7633-1944-4D47-B135-C882937B5F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5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7633-1944-4D47-B135-C882937B5FC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7633-1944-4D47-B135-C882937B5FC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C7633-1944-4D47-B135-C882937B5FC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5FCF-02E2-4F44-94FA-F3FE07C29FF3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69A-413B-4DD0-A09D-702AF80BD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5FCF-02E2-4F44-94FA-F3FE07C29FF3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69A-413B-4DD0-A09D-702AF80BD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5FCF-02E2-4F44-94FA-F3FE07C29FF3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69A-413B-4DD0-A09D-702AF80BD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5FCF-02E2-4F44-94FA-F3FE07C29FF3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69A-413B-4DD0-A09D-702AF80BD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5FCF-02E2-4F44-94FA-F3FE07C29FF3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69A-413B-4DD0-A09D-702AF80BD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5FCF-02E2-4F44-94FA-F3FE07C29FF3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69A-413B-4DD0-A09D-702AF80BD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5FCF-02E2-4F44-94FA-F3FE07C29FF3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69A-413B-4DD0-A09D-702AF80BD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5FCF-02E2-4F44-94FA-F3FE07C29FF3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69A-413B-4DD0-A09D-702AF80BD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5FCF-02E2-4F44-94FA-F3FE07C29FF3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69A-413B-4DD0-A09D-702AF80BD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5FCF-02E2-4F44-94FA-F3FE07C29FF3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69A-413B-4DD0-A09D-702AF80BD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5FCF-02E2-4F44-94FA-F3FE07C29FF3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369A-413B-4DD0-A09D-702AF80BD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35FCF-02E2-4F44-94FA-F3FE07C29FF3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E369A-413B-4DD0-A09D-702AF80BD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1F7CA3E6-7475-4E29-829B-BB9E0DC8E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" y="-27710"/>
            <a:ext cx="9138672" cy="688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ĐUK CƠ QUAN &amp; DOANH NGHIỆP\ẢNH HOẠT ĐỘNG\HỘI NGHỊ\HỘI THI Bcv GIỎI 2021\IMG_87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49" y="2466109"/>
            <a:ext cx="6424543" cy="42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605757" y="61554"/>
            <a:ext cx="7543800" cy="129266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eaLnBrk="0" hangingPunct="0"/>
            <a:r>
              <a:rPr lang="en-US" sz="2400" b="1" dirty="0" smtClean="0">
                <a:cs typeface="Times New Roman" pitchFamily="18" charset="0"/>
              </a:rPr>
              <a:t>                                         </a:t>
            </a:r>
            <a:r>
              <a:rPr lang="en-US" sz="2400" b="1" u="sng" dirty="0" smtClean="0">
                <a:cs typeface="Times New Roman" pitchFamily="18" charset="0"/>
              </a:rPr>
              <a:t>CHỦ ĐỀ</a:t>
            </a:r>
            <a:endParaRPr lang="en-US" sz="2400" b="1" u="sng" dirty="0">
              <a:cs typeface="Times New Roman" pitchFamily="18" charset="0"/>
            </a:endParaRPr>
          </a:p>
          <a:p>
            <a:pPr algn="ctr">
              <a:defRPr/>
            </a:pPr>
            <a:r>
              <a:rPr lang="en-US" sz="2200" b="1" dirty="0">
                <a:solidFill>
                  <a:schemeClr val="bg1"/>
                </a:solidFill>
                <a:cs typeface="Times New Roman" pitchFamily="18" charset="0"/>
              </a:rPr>
              <a:t>TƯ TƯỞNG LẤY </a:t>
            </a:r>
            <a:r>
              <a:rPr lang="en-US" sz="2200" b="1" i="1" dirty="0">
                <a:solidFill>
                  <a:schemeClr val="bg1"/>
                </a:solidFill>
                <a:cs typeface="Times New Roman" pitchFamily="18" charset="0"/>
              </a:rPr>
              <a:t>“DÂN LÀ GỐC” </a:t>
            </a:r>
            <a:endParaRPr lang="en-US" sz="2200" b="1" i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2200" b="1" dirty="0" smtClean="0">
                <a:solidFill>
                  <a:schemeClr val="bg1"/>
                </a:solidFill>
                <a:cs typeface="Times New Roman" pitchFamily="18" charset="0"/>
              </a:rPr>
              <a:t>TRONG </a:t>
            </a:r>
            <a:r>
              <a:rPr lang="en-US" sz="2200" b="1" dirty="0">
                <a:solidFill>
                  <a:schemeClr val="bg1"/>
                </a:solidFill>
                <a:cs typeface="Times New Roman" pitchFamily="18" charset="0"/>
              </a:rPr>
              <a:t>VĂN KIỆN ĐẠI HỘI XIII CỦA ĐẢNG CỘNG SẢN VIỆT NAM</a:t>
            </a:r>
          </a:p>
          <a:p>
            <a:pPr algn="ctr">
              <a:defRPr/>
            </a:pPr>
            <a:endParaRPr lang="en-US" sz="1000" b="1" dirty="0">
              <a:solidFill>
                <a:srgbClr val="072DE9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2" name="Picture 7" descr="C:\Users\DELL\Desktop\co-dang-va-co-to-quoc-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" y="-1"/>
            <a:ext cx="1589315" cy="1354217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162406" y="1447800"/>
            <a:ext cx="6835629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Tuyên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truyền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viên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: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Nguyễn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Thị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Chính</a:t>
            </a:r>
            <a:endParaRPr lang="en-US" sz="2500" b="1" dirty="0">
              <a:solidFill>
                <a:srgbClr val="1B0FB9"/>
              </a:solidFill>
              <a:cs typeface="Arial" charset="0"/>
            </a:endParaRPr>
          </a:p>
          <a:p>
            <a:pPr algn="ctr"/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Đơn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vị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: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Đảng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bộ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>
                <a:solidFill>
                  <a:srgbClr val="1B0FB9"/>
                </a:solidFill>
                <a:cs typeface="Arial" charset="0"/>
              </a:rPr>
              <a:t>T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rường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Chính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trị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Lê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Duẩn</a:t>
            </a:r>
            <a:endParaRPr lang="en-US" sz="25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066800"/>
            <a:ext cx="1143000" cy="4800600"/>
          </a:xfrm>
          <a:prstGeom prst="rect">
            <a:avLst/>
          </a:prstGeom>
          <a:solidFill>
            <a:srgbClr val="EF63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NỘI DUNG</a:t>
            </a:r>
          </a:p>
          <a:p>
            <a:pPr algn="ctr"/>
            <a:endParaRPr lang="en-US" sz="2600" dirty="0"/>
          </a:p>
        </p:txBody>
      </p:sp>
      <p:sp>
        <p:nvSpPr>
          <p:cNvPr id="11" name="Rounded Rectangle 10"/>
          <p:cNvSpPr/>
          <p:nvPr/>
        </p:nvSpPr>
        <p:spPr>
          <a:xfrm>
            <a:off x="2133600" y="228600"/>
            <a:ext cx="6248400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Trong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mọi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công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việc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của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Đảng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Nhà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nước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phải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luôn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quán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triệt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quan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điểm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lấy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  <a:cs typeface="Arial" pitchFamily="34" charset="0"/>
              </a:rPr>
              <a:t>“</a:t>
            </a:r>
            <a:r>
              <a:rPr lang="en-US" sz="2000" b="1" i="1" dirty="0" err="1" smtClean="0">
                <a:solidFill>
                  <a:schemeClr val="tx1"/>
                </a:solidFill>
                <a:cs typeface="Arial" pitchFamily="34" charset="0"/>
              </a:rPr>
              <a:t>dân</a:t>
            </a:r>
            <a:r>
              <a:rPr lang="en-US" sz="2000" b="1" i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cs typeface="Arial" pitchFamily="34" charset="0"/>
              </a:rPr>
              <a:t>là</a:t>
            </a:r>
            <a:r>
              <a:rPr lang="en-US" sz="2000" b="1" i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cs typeface="Arial" pitchFamily="34" charset="0"/>
              </a:rPr>
              <a:t>gốc</a:t>
            </a:r>
            <a:r>
              <a:rPr lang="en-US" sz="2000" b="1" i="1" dirty="0" smtClean="0">
                <a:solidFill>
                  <a:schemeClr val="tx1"/>
                </a:solidFill>
                <a:cs typeface="Arial" pitchFamily="34" charset="0"/>
              </a:rPr>
              <a:t>”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33600" y="1295400"/>
            <a:ext cx="6248400" cy="1295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Tin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tưởng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tôn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trọng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phát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huy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quyền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làm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chủ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của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Nhân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dân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kiên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trì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thực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hiện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phương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châm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  <a:cs typeface="Arial" pitchFamily="34" charset="0"/>
              </a:rPr>
              <a:t>“</a:t>
            </a:r>
            <a:r>
              <a:rPr lang="en-US" sz="2000" b="1" i="1" dirty="0" err="1" smtClean="0">
                <a:solidFill>
                  <a:schemeClr val="tx1"/>
                </a:solidFill>
                <a:cs typeface="Arial" pitchFamily="34" charset="0"/>
              </a:rPr>
              <a:t>dân</a:t>
            </a:r>
            <a:r>
              <a:rPr lang="en-US" sz="2000" b="1" i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cs typeface="Arial" pitchFamily="34" charset="0"/>
              </a:rPr>
              <a:t>biết</a:t>
            </a:r>
            <a:r>
              <a:rPr lang="en-US" sz="2000" b="1" i="1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000" b="1" i="1" dirty="0" err="1" smtClean="0">
                <a:solidFill>
                  <a:schemeClr val="tx1"/>
                </a:solidFill>
                <a:cs typeface="Arial" pitchFamily="34" charset="0"/>
              </a:rPr>
              <a:t>dân</a:t>
            </a:r>
            <a:r>
              <a:rPr lang="en-US" sz="2000" b="1" i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cs typeface="Arial" pitchFamily="34" charset="0"/>
              </a:rPr>
              <a:t>bàn</a:t>
            </a:r>
            <a:r>
              <a:rPr lang="en-US" sz="2000" b="1" i="1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000" b="1" i="1" dirty="0" err="1" smtClean="0">
                <a:solidFill>
                  <a:schemeClr val="tx1"/>
                </a:solidFill>
                <a:cs typeface="Arial" pitchFamily="34" charset="0"/>
              </a:rPr>
              <a:t>dân</a:t>
            </a:r>
            <a:r>
              <a:rPr lang="en-US" sz="2000" b="1" i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cs typeface="Arial" pitchFamily="34" charset="0"/>
              </a:rPr>
              <a:t>làm</a:t>
            </a:r>
            <a:r>
              <a:rPr lang="en-US" sz="2000" b="1" i="1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000" b="1" i="1" dirty="0" err="1" smtClean="0">
                <a:solidFill>
                  <a:schemeClr val="tx1"/>
                </a:solidFill>
                <a:cs typeface="Arial" pitchFamily="34" charset="0"/>
              </a:rPr>
              <a:t>dân</a:t>
            </a:r>
            <a:r>
              <a:rPr lang="en-US" sz="2000" b="1" i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cs typeface="Arial" pitchFamily="34" charset="0"/>
              </a:rPr>
              <a:t>kiểm</a:t>
            </a:r>
            <a:r>
              <a:rPr lang="en-US" sz="2000" b="1" i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cs typeface="Arial" pitchFamily="34" charset="0"/>
              </a:rPr>
              <a:t>tra</a:t>
            </a:r>
            <a:r>
              <a:rPr lang="en-US" sz="2000" b="1" i="1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000" b="1" i="1" dirty="0" err="1" smtClean="0">
                <a:solidFill>
                  <a:schemeClr val="tx1"/>
                </a:solidFill>
                <a:cs typeface="Arial" pitchFamily="34" charset="0"/>
              </a:rPr>
              <a:t>dân</a:t>
            </a:r>
            <a:r>
              <a:rPr lang="en-US" sz="2000" b="1" i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cs typeface="Arial" pitchFamily="34" charset="0"/>
              </a:rPr>
              <a:t>giám</a:t>
            </a:r>
            <a:r>
              <a:rPr lang="en-US" sz="2000" b="1" i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cs typeface="Arial" pitchFamily="34" charset="0"/>
              </a:rPr>
              <a:t>sát</a:t>
            </a:r>
            <a:r>
              <a:rPr lang="en-US" sz="2000" b="1" i="1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000" b="1" i="1" dirty="0" err="1" smtClean="0">
                <a:solidFill>
                  <a:schemeClr val="tx1"/>
                </a:solidFill>
                <a:cs typeface="Arial" pitchFamily="34" charset="0"/>
              </a:rPr>
              <a:t>dân</a:t>
            </a:r>
            <a:r>
              <a:rPr lang="en-US" sz="2000" b="1" i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cs typeface="Arial" pitchFamily="34" charset="0"/>
              </a:rPr>
              <a:t>thụ</a:t>
            </a:r>
            <a:r>
              <a:rPr lang="en-US" sz="2000" b="1" i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cs typeface="Arial" pitchFamily="34" charset="0"/>
              </a:rPr>
              <a:t>hưởng</a:t>
            </a:r>
            <a:r>
              <a:rPr lang="en-US" sz="2000" b="1" i="1" dirty="0" smtClean="0">
                <a:solidFill>
                  <a:schemeClr val="tx1"/>
                </a:solidFill>
                <a:cs typeface="Arial" pitchFamily="34" charset="0"/>
              </a:rPr>
              <a:t>”</a:t>
            </a:r>
            <a:endParaRPr lang="en-US" sz="2000" b="1" i="1" dirty="0" smtClean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33600" y="2819400"/>
            <a:ext cx="624840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Mọi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chủ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trương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chính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sách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phải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thật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sự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xuất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phát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từ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cuộc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sống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nguyện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vọng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quyền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lợi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ích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chính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đáng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của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Nhân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dân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dựa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vào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Nhân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dân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để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xây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dựng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Đảng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33600" y="5029200"/>
            <a:ext cx="6248400" cy="1004047"/>
          </a:xfrm>
          <a:prstGeom prst="roundRect">
            <a:avLst>
              <a:gd name="adj" fmla="val 2927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Củng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cố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tăng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cường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niềm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tin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đối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với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Đảng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Nhà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nước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chế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độ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xã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hội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chủ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nghĩa</a:t>
            </a:r>
            <a:endParaRPr lang="en-US" sz="20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-875506" y="3086100"/>
            <a:ext cx="4799809" cy="79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24000" y="685800"/>
            <a:ext cx="457200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24000" y="1752600"/>
            <a:ext cx="533400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24000" y="3275012"/>
            <a:ext cx="533400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24000" y="4341812"/>
            <a:ext cx="533400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43000" y="3581400"/>
            <a:ext cx="3810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133600" y="3962400"/>
            <a:ext cx="6248400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Lấy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ấm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no,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hạnh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phúc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của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Nhân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dân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làm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mục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tiêu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phấn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cs typeface="Arial" pitchFamily="34" charset="0"/>
              </a:rPr>
              <a:t>đấu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524000" y="5486400"/>
            <a:ext cx="533400" cy="158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286000" y="6019006"/>
            <a:ext cx="15240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048000" y="5257800"/>
            <a:ext cx="6858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048000" y="6059269"/>
            <a:ext cx="6858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048000" y="6780212"/>
            <a:ext cx="6858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581400" y="49530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/>
              <a:t>Năm</a:t>
            </a:r>
            <a:r>
              <a:rPr lang="en-US" b="1" dirty="0" smtClean="0"/>
              <a:t> 2025: </a:t>
            </a:r>
            <a:r>
              <a:rPr lang="en-US" b="1" dirty="0" err="1" smtClean="0"/>
              <a:t>Là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r>
              <a:rPr lang="en-US" b="1" dirty="0" smtClean="0"/>
              <a:t> </a:t>
            </a:r>
            <a:r>
              <a:rPr lang="en-US" b="1" dirty="0" err="1" smtClean="0"/>
              <a:t>đang</a:t>
            </a:r>
            <a:r>
              <a:rPr lang="en-US" b="1" dirty="0" smtClean="0"/>
              <a:t> </a:t>
            </a:r>
            <a:r>
              <a:rPr lang="en-US" b="1" dirty="0" err="1" smtClean="0"/>
              <a:t>phát</a:t>
            </a:r>
            <a:r>
              <a:rPr lang="en-US" b="1" dirty="0" smtClean="0"/>
              <a:t> </a:t>
            </a:r>
            <a:r>
              <a:rPr lang="en-US" b="1" dirty="0" err="1" smtClean="0"/>
              <a:t>triển</a:t>
            </a:r>
            <a:r>
              <a:rPr lang="en-US" b="1" dirty="0" smtClean="0"/>
              <a:t>, </a:t>
            </a:r>
            <a:r>
              <a:rPr lang="en-US" b="1" dirty="0" err="1" smtClean="0"/>
              <a:t>có</a:t>
            </a:r>
            <a:r>
              <a:rPr lang="en-US" b="1" dirty="0" smtClean="0"/>
              <a:t> </a:t>
            </a:r>
            <a:r>
              <a:rPr lang="en-US" b="1" dirty="0" err="1" smtClean="0"/>
              <a:t>CN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hướng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 </a:t>
            </a:r>
            <a:r>
              <a:rPr lang="en-US" b="1" dirty="0" err="1" smtClean="0"/>
              <a:t>đại</a:t>
            </a:r>
            <a:r>
              <a:rPr lang="en-US" b="1" dirty="0" smtClean="0"/>
              <a:t>  </a:t>
            </a:r>
            <a:r>
              <a:rPr lang="en-US" b="1" dirty="0" err="1" smtClean="0"/>
              <a:t>vượt</a:t>
            </a:r>
            <a:r>
              <a:rPr lang="en-US" b="1" dirty="0" smtClean="0"/>
              <a:t> qua </a:t>
            </a:r>
            <a:r>
              <a:rPr lang="en-US" b="1" dirty="0" err="1" smtClean="0"/>
              <a:t>mức</a:t>
            </a:r>
            <a:r>
              <a:rPr lang="en-US" b="1" dirty="0" smtClean="0"/>
              <a:t> </a:t>
            </a:r>
            <a:r>
              <a:rPr lang="en-US" b="1" dirty="0" err="1" smtClean="0"/>
              <a:t>thu</a:t>
            </a:r>
            <a:r>
              <a:rPr lang="en-US" b="1" dirty="0" smtClean="0"/>
              <a:t> </a:t>
            </a:r>
            <a:r>
              <a:rPr lang="en-US" b="1" dirty="0" err="1" smtClean="0"/>
              <a:t>nhập</a:t>
            </a:r>
            <a:r>
              <a:rPr lang="en-US" b="1" dirty="0" smtClean="0"/>
              <a:t> </a:t>
            </a:r>
            <a:r>
              <a:rPr lang="en-US" b="1" dirty="0" err="1" smtClean="0"/>
              <a:t>trung</a:t>
            </a:r>
            <a:r>
              <a:rPr lang="en-US" b="1" dirty="0" smtClean="0"/>
              <a:t> </a:t>
            </a:r>
            <a:r>
              <a:rPr lang="en-US" b="1" dirty="0" err="1" smtClean="0"/>
              <a:t>bình</a:t>
            </a:r>
            <a:r>
              <a:rPr lang="en-US" b="1" dirty="0" smtClean="0"/>
              <a:t> </a:t>
            </a:r>
            <a:r>
              <a:rPr lang="en-US" b="1" dirty="0" err="1" smtClean="0"/>
              <a:t>thấp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581400" y="583066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 </a:t>
            </a:r>
            <a:r>
              <a:rPr lang="en-US" b="1" dirty="0" err="1" smtClean="0"/>
              <a:t>Năm</a:t>
            </a:r>
            <a:r>
              <a:rPr lang="en-US" b="1" dirty="0" smtClean="0"/>
              <a:t> 2030: </a:t>
            </a:r>
            <a:r>
              <a:rPr lang="en-US" b="1" dirty="0" err="1" smtClean="0"/>
              <a:t>Là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r>
              <a:rPr lang="en-US" b="1" dirty="0" smtClean="0"/>
              <a:t> </a:t>
            </a:r>
            <a:r>
              <a:rPr lang="en-US" b="1" dirty="0" err="1" smtClean="0"/>
              <a:t>đang</a:t>
            </a:r>
            <a:r>
              <a:rPr lang="en-US" b="1" dirty="0" smtClean="0"/>
              <a:t> </a:t>
            </a:r>
            <a:r>
              <a:rPr lang="en-US" b="1" dirty="0" err="1" smtClean="0"/>
              <a:t>phát</a:t>
            </a:r>
            <a:r>
              <a:rPr lang="en-US" b="1" dirty="0" smtClean="0"/>
              <a:t> </a:t>
            </a:r>
            <a:r>
              <a:rPr lang="en-US" b="1" dirty="0" err="1" smtClean="0"/>
              <a:t>triển</a:t>
            </a:r>
            <a:r>
              <a:rPr lang="en-US" b="1" dirty="0" smtClean="0"/>
              <a:t>, </a:t>
            </a:r>
            <a:r>
              <a:rPr lang="en-US" b="1" dirty="0" err="1" smtClean="0"/>
              <a:t>có</a:t>
            </a:r>
            <a:r>
              <a:rPr lang="en-US" b="1" dirty="0" smtClean="0"/>
              <a:t> CN </a:t>
            </a:r>
            <a:r>
              <a:rPr lang="en-US" b="1" dirty="0" err="1" smtClean="0"/>
              <a:t>hiện</a:t>
            </a:r>
            <a:r>
              <a:rPr lang="en-US" b="1" dirty="0" smtClean="0"/>
              <a:t> </a:t>
            </a:r>
            <a:r>
              <a:rPr lang="en-US" b="1" dirty="0" err="1" smtClean="0"/>
              <a:t>đại</a:t>
            </a:r>
            <a:r>
              <a:rPr lang="en-US" b="1" dirty="0" smtClean="0"/>
              <a:t>, </a:t>
            </a:r>
            <a:r>
              <a:rPr lang="en-US" b="1" dirty="0" err="1" smtClean="0"/>
              <a:t>thu</a:t>
            </a:r>
            <a:r>
              <a:rPr lang="en-US" b="1" dirty="0" smtClean="0"/>
              <a:t> </a:t>
            </a:r>
            <a:r>
              <a:rPr lang="en-US" b="1" dirty="0" err="1" smtClean="0"/>
              <a:t>nhập</a:t>
            </a:r>
            <a:r>
              <a:rPr lang="en-US" b="1" dirty="0" smtClean="0"/>
              <a:t> </a:t>
            </a:r>
            <a:r>
              <a:rPr lang="en-US" b="1" dirty="0" err="1" smtClean="0"/>
              <a:t>trung</a:t>
            </a:r>
            <a:r>
              <a:rPr lang="en-US" b="1" dirty="0" smtClean="0"/>
              <a:t> </a:t>
            </a:r>
            <a:r>
              <a:rPr lang="en-US" b="1" dirty="0" err="1" smtClean="0"/>
              <a:t>bình</a:t>
            </a:r>
            <a:r>
              <a:rPr lang="en-US" b="1" dirty="0" smtClean="0"/>
              <a:t> </a:t>
            </a:r>
            <a:r>
              <a:rPr lang="en-US" b="1" dirty="0" err="1" smtClean="0"/>
              <a:t>cao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733800" y="648866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 smtClean="0"/>
              <a:t>Năm</a:t>
            </a:r>
            <a:r>
              <a:rPr lang="en-US" b="1" dirty="0" smtClean="0"/>
              <a:t> 2045: </a:t>
            </a:r>
            <a:r>
              <a:rPr lang="en-US" b="1" dirty="0" err="1" smtClean="0"/>
              <a:t>Là</a:t>
            </a:r>
            <a:r>
              <a:rPr lang="en-US" b="1" dirty="0" smtClean="0"/>
              <a:t> </a:t>
            </a:r>
            <a:r>
              <a:rPr lang="en-US" b="1" dirty="0" err="1" smtClean="0"/>
              <a:t>nước</a:t>
            </a:r>
            <a:r>
              <a:rPr lang="en-US" b="1" dirty="0" smtClean="0"/>
              <a:t> </a:t>
            </a:r>
            <a:r>
              <a:rPr lang="en-US" b="1" dirty="0" err="1" smtClean="0"/>
              <a:t>phát</a:t>
            </a:r>
            <a:r>
              <a:rPr lang="en-US" b="1" dirty="0" smtClean="0"/>
              <a:t> </a:t>
            </a:r>
            <a:r>
              <a:rPr lang="en-US" b="1" dirty="0" err="1" smtClean="0"/>
              <a:t>triển</a:t>
            </a:r>
            <a:r>
              <a:rPr lang="en-US" b="1" dirty="0" smtClean="0"/>
              <a:t>, </a:t>
            </a:r>
            <a:r>
              <a:rPr lang="en-US" b="1" dirty="0" err="1" smtClean="0"/>
              <a:t>thu</a:t>
            </a:r>
            <a:r>
              <a:rPr lang="en-US" b="1" dirty="0" smtClean="0"/>
              <a:t> </a:t>
            </a:r>
            <a:r>
              <a:rPr lang="en-US" b="1" dirty="0" err="1" smtClean="0"/>
              <a:t>nhập</a:t>
            </a:r>
            <a:r>
              <a:rPr lang="en-US" b="1" dirty="0" smtClean="0"/>
              <a:t> </a:t>
            </a:r>
            <a:r>
              <a:rPr lang="en-US" b="1" dirty="0" err="1" smtClean="0"/>
              <a:t>cao</a:t>
            </a:r>
            <a:endParaRPr lang="en-US" b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27" grpId="0" animBg="1"/>
      <p:bldP spid="47" grpId="0"/>
      <p:bldP spid="47" grpId="1"/>
      <p:bldP spid="49" grpId="0"/>
      <p:bldP spid="49" grpId="1"/>
      <p:bldP spid="50" grpId="0"/>
      <p:bldP spid="5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5029200"/>
            <a:ext cx="86106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/>
              <a:t>Nâng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cao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nhận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thức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cấp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ủy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đảng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chính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quyền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quán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triệt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tưởng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lấy</a:t>
            </a:r>
            <a:r>
              <a:rPr lang="en-US" sz="3200" b="1" dirty="0" smtClean="0"/>
              <a:t> </a:t>
            </a:r>
            <a:r>
              <a:rPr lang="en-US" sz="3200" b="1" i="1" dirty="0" smtClean="0"/>
              <a:t>“</a:t>
            </a:r>
            <a:r>
              <a:rPr lang="en-US" sz="3200" b="1" i="1" dirty="0" err="1" smtClean="0"/>
              <a:t>dân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là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gốc</a:t>
            </a:r>
            <a:r>
              <a:rPr lang="en-US" sz="3200" b="1" i="1" dirty="0" smtClean="0"/>
              <a:t>”. </a:t>
            </a:r>
          </a:p>
          <a:p>
            <a:pPr algn="ctr"/>
            <a:endParaRPr lang="en-US" sz="3200" b="1" dirty="0"/>
          </a:p>
        </p:txBody>
      </p:sp>
      <p:pic>
        <p:nvPicPr>
          <p:cNvPr id="1027" name="Picture 3" descr="C:\Users\Admin\AppData\Roaming\Microsoft\Windows\Network Shortcuts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534400" cy="386861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05000" y="0"/>
            <a:ext cx="7239000" cy="9144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CÁC NHIỆM VỤ GIẢI PHÁP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\Desktop\Ảnh hội thi\tiêu đ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np-trung-tam-hoi-nghi-quoc-gi-8139-7710-16114916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40680" y="1134792"/>
            <a:ext cx="8841216" cy="1905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Hoàn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thiện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thống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chính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sách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để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hiện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tốt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tưởng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lấy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dân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gốc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chính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sách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phải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cụ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thể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từng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khía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cạnh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thiết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thực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dân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0"/>
            <a:ext cx="7239000" cy="9144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CÁC NHIỆM VỤ GIẢI PHÁP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esktop\Ảnh hội thi\tiêu đ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500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763000" cy="21336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252000" indent="-21600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3000" dirty="0" smtClean="0"/>
              <a:t>	</a:t>
            </a:r>
            <a:r>
              <a:rPr lang="en-US" sz="2800" b="1" dirty="0" err="1" smtClean="0"/>
              <a:t>Tuyên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truyền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giáo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hiểu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tốt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tưởng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này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Nhân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phải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nắm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vững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quyền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nghĩa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vụ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phải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gì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nào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trách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nhiệm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của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đối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với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nước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thực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tưởng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“</a:t>
            </a:r>
            <a:r>
              <a:rPr lang="en-US" sz="2800" b="1" i="1" dirty="0" err="1" smtClean="0"/>
              <a:t>dân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là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gốc</a:t>
            </a:r>
            <a:r>
              <a:rPr lang="en-US" sz="2800" b="1" i="1" dirty="0" smtClean="0"/>
              <a:t>”.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AppData\Roaming\Microsoft\Windows\Network Shortcuts\images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55148"/>
            <a:ext cx="8847408" cy="3429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05000" y="0"/>
            <a:ext cx="7239000" cy="9144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CÁC NHIỆM VỤ GIẢI PHÁP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esktop\Ảnh hội thi\tiêu đ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0536" y="1060940"/>
            <a:ext cx="8763000" cy="1447800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US" b="1" dirty="0" smtClean="0"/>
              <a:t>    </a:t>
            </a:r>
            <a:r>
              <a:rPr lang="en-US" b="1" dirty="0" err="1" smtClean="0"/>
              <a:t>Đánh</a:t>
            </a:r>
            <a:r>
              <a:rPr lang="en-US" b="1" dirty="0" smtClean="0"/>
              <a:t> </a:t>
            </a:r>
            <a:r>
              <a:rPr lang="en-US" b="1" dirty="0" err="1" smtClean="0"/>
              <a:t>giá</a:t>
            </a:r>
            <a:r>
              <a:rPr lang="en-US" b="1" dirty="0" smtClean="0"/>
              <a:t>, </a:t>
            </a:r>
            <a:r>
              <a:rPr lang="en-US" b="1" dirty="0" err="1" smtClean="0"/>
              <a:t>tổng</a:t>
            </a:r>
            <a:r>
              <a:rPr lang="en-US" b="1" dirty="0" smtClean="0"/>
              <a:t> </a:t>
            </a:r>
            <a:r>
              <a:rPr lang="en-US" b="1" dirty="0" err="1" smtClean="0"/>
              <a:t>kết</a:t>
            </a:r>
            <a:r>
              <a:rPr lang="en-US" b="1" dirty="0" smtClean="0"/>
              <a:t> </a:t>
            </a:r>
            <a:r>
              <a:rPr lang="en-US" b="1" dirty="0" err="1" smtClean="0"/>
              <a:t>rút</a:t>
            </a:r>
            <a:r>
              <a:rPr lang="en-US" b="1" dirty="0" smtClean="0"/>
              <a:t> </a:t>
            </a:r>
            <a:r>
              <a:rPr lang="en-US" b="1" dirty="0" err="1" smtClean="0"/>
              <a:t>ra</a:t>
            </a:r>
            <a:r>
              <a:rPr lang="en-US" b="1" dirty="0" smtClean="0"/>
              <a:t> </a:t>
            </a:r>
            <a:r>
              <a:rPr lang="en-US" b="1" dirty="0" err="1" smtClean="0"/>
              <a:t>những</a:t>
            </a:r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kinh</a:t>
            </a:r>
            <a:r>
              <a:rPr lang="en-US" b="1" dirty="0" smtClean="0"/>
              <a:t> </a:t>
            </a:r>
            <a:r>
              <a:rPr lang="en-US" b="1" dirty="0" err="1" smtClean="0"/>
              <a:t>nghiệm</a:t>
            </a:r>
            <a:r>
              <a:rPr lang="en-US" b="1" dirty="0" smtClean="0"/>
              <a:t> </a:t>
            </a:r>
            <a:r>
              <a:rPr lang="en-US" b="1" dirty="0" err="1" smtClean="0"/>
              <a:t>để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 </a:t>
            </a:r>
            <a:r>
              <a:rPr lang="en-US" b="1" dirty="0" err="1" smtClean="0"/>
              <a:t>tốt</a:t>
            </a:r>
            <a:r>
              <a:rPr lang="en-US" b="1" dirty="0" smtClean="0"/>
              <a:t> </a:t>
            </a:r>
            <a:r>
              <a:rPr lang="en-US" b="1" dirty="0" err="1" smtClean="0"/>
              <a:t>hơn</a:t>
            </a:r>
            <a:r>
              <a:rPr lang="en-US" b="1" dirty="0" smtClean="0"/>
              <a:t>. </a:t>
            </a:r>
            <a:r>
              <a:rPr lang="en-US" b="1" dirty="0" err="1" smtClean="0"/>
              <a:t>Nhân</a:t>
            </a:r>
            <a:r>
              <a:rPr lang="en-US" b="1" dirty="0" smtClean="0"/>
              <a:t> </a:t>
            </a:r>
            <a:r>
              <a:rPr lang="en-US" b="1" dirty="0" err="1" smtClean="0"/>
              <a:t>rộng</a:t>
            </a:r>
            <a:r>
              <a:rPr lang="en-US" b="1" dirty="0" smtClean="0"/>
              <a:t> </a:t>
            </a:r>
            <a:r>
              <a:rPr lang="en-US" b="1" dirty="0" err="1" smtClean="0"/>
              <a:t>những</a:t>
            </a:r>
            <a:r>
              <a:rPr lang="en-US" b="1" dirty="0" smtClean="0"/>
              <a:t> </a:t>
            </a:r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hay, </a:t>
            </a:r>
            <a:r>
              <a:rPr lang="en-US" b="1" dirty="0" err="1" smtClean="0"/>
              <a:t>những</a:t>
            </a:r>
            <a:r>
              <a:rPr lang="en-US" b="1" dirty="0" smtClean="0"/>
              <a:t> </a:t>
            </a:r>
            <a:r>
              <a:rPr lang="en-US" b="1" dirty="0" err="1" smtClean="0"/>
              <a:t>việc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tốt</a:t>
            </a:r>
            <a:r>
              <a:rPr lang="en-US" b="1" dirty="0" smtClean="0"/>
              <a:t>, </a:t>
            </a:r>
            <a:r>
              <a:rPr lang="en-US" b="1" dirty="0" err="1" smtClean="0"/>
              <a:t>thiết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có</a:t>
            </a:r>
            <a:r>
              <a:rPr lang="en-US" b="1" dirty="0" smtClean="0"/>
              <a:t> ý </a:t>
            </a:r>
            <a:r>
              <a:rPr lang="en-US" b="1" dirty="0" err="1" smtClean="0"/>
              <a:t>nghĩa</a:t>
            </a:r>
            <a:r>
              <a:rPr lang="en-US" b="1" dirty="0" smtClean="0"/>
              <a:t> </a:t>
            </a:r>
            <a:r>
              <a:rPr lang="en-US" b="1" dirty="0" err="1" smtClean="0"/>
              <a:t>trong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tế</a:t>
            </a:r>
            <a:r>
              <a:rPr lang="en-US" b="1" dirty="0" smtClean="0"/>
              <a:t>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0"/>
            <a:ext cx="7239000" cy="9144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CÁC NHIỆM VỤ GIẢI PHÁP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esktop\Ảnh hội thi\tiêu đ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914400"/>
          </a:xfrm>
          <a:prstGeom prst="rect">
            <a:avLst/>
          </a:prstGeom>
          <a:noFill/>
        </p:spPr>
      </p:pic>
      <p:pic>
        <p:nvPicPr>
          <p:cNvPr id="4099" name="Picture 3" descr="C:\Users\Admin\Desktop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590800"/>
            <a:ext cx="7620000" cy="40513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95400" y="533400"/>
            <a:ext cx="6553200" cy="5791200"/>
            <a:chOff x="2656546" y="2008795"/>
            <a:chExt cx="3830909" cy="3467764"/>
          </a:xfrm>
        </p:grpSpPr>
        <p:sp>
          <p:nvSpPr>
            <p:cNvPr id="5" name="Donut 13"/>
            <p:cNvSpPr/>
            <p:nvPr/>
          </p:nvSpPr>
          <p:spPr>
            <a:xfrm rot="267487">
              <a:off x="4622038" y="2008795"/>
              <a:ext cx="1865417" cy="1605219"/>
            </a:xfrm>
            <a:custGeom>
              <a:avLst/>
              <a:gdLst/>
              <a:ahLst/>
              <a:cxnLst/>
              <a:rect l="l" t="t" r="r" b="b"/>
              <a:pathLst>
                <a:path w="1865417" h="1605219">
                  <a:moveTo>
                    <a:pt x="0" y="8030"/>
                  </a:moveTo>
                  <a:lnTo>
                    <a:pt x="159028" y="0"/>
                  </a:lnTo>
                  <a:cubicBezTo>
                    <a:pt x="991199" y="0"/>
                    <a:pt x="1687907" y="579987"/>
                    <a:pt x="1865417" y="1358146"/>
                  </a:cubicBezTo>
                  <a:lnTo>
                    <a:pt x="1639259" y="1605219"/>
                  </a:lnTo>
                  <a:lnTo>
                    <a:pt x="1368670" y="1389100"/>
                  </a:lnTo>
                  <a:cubicBezTo>
                    <a:pt x="1213037" y="868500"/>
                    <a:pt x="730317" y="489291"/>
                    <a:pt x="159028" y="489291"/>
                  </a:cubicBezTo>
                  <a:cubicBezTo>
                    <a:pt x="108852" y="489291"/>
                    <a:pt x="59358" y="492216"/>
                    <a:pt x="10805" y="498722"/>
                  </a:cubicBezTo>
                  <a:lnTo>
                    <a:pt x="237769" y="259080"/>
                  </a:lnTo>
                  <a:close/>
                </a:path>
              </a:pathLst>
            </a:cu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Text" lastClr="000000"/>
                </a:solidFill>
                <a:latin typeface="Century Gothic"/>
                <a:cs typeface="+mn-cs"/>
              </a:endParaRPr>
            </a:p>
          </p:txBody>
        </p:sp>
        <p:sp>
          <p:nvSpPr>
            <p:cNvPr id="6" name="Donut 13"/>
            <p:cNvSpPr/>
            <p:nvPr/>
          </p:nvSpPr>
          <p:spPr>
            <a:xfrm rot="10680000">
              <a:off x="2993653" y="3373320"/>
              <a:ext cx="1903797" cy="2103239"/>
            </a:xfrm>
            <a:custGeom>
              <a:avLst/>
              <a:gdLst/>
              <a:ahLst/>
              <a:cxnLst/>
              <a:rect l="l" t="t" r="r" b="b"/>
              <a:pathLst>
                <a:path w="1903797" h="2103239">
                  <a:moveTo>
                    <a:pt x="1651489" y="1817409"/>
                  </a:moveTo>
                  <a:lnTo>
                    <a:pt x="1408194" y="1573498"/>
                  </a:lnTo>
                  <a:cubicBezTo>
                    <a:pt x="1322635" y="960503"/>
                    <a:pt x="795860" y="489291"/>
                    <a:pt x="159028" y="489291"/>
                  </a:cubicBezTo>
                  <a:cubicBezTo>
                    <a:pt x="108852" y="489291"/>
                    <a:pt x="59358" y="492216"/>
                    <a:pt x="10805" y="498722"/>
                  </a:cubicBezTo>
                  <a:lnTo>
                    <a:pt x="237769" y="259080"/>
                  </a:lnTo>
                  <a:lnTo>
                    <a:pt x="0" y="8030"/>
                  </a:lnTo>
                  <a:lnTo>
                    <a:pt x="159028" y="0"/>
                  </a:lnTo>
                  <a:cubicBezTo>
                    <a:pt x="1074672" y="0"/>
                    <a:pt x="1826314" y="702176"/>
                    <a:pt x="1903797" y="1597521"/>
                  </a:cubicBezTo>
                  <a:close/>
                  <a:moveTo>
                    <a:pt x="1374645" y="2103239"/>
                  </a:moveTo>
                  <a:lnTo>
                    <a:pt x="1371400" y="2092516"/>
                  </a:lnTo>
                  <a:lnTo>
                    <a:pt x="1375661" y="2074150"/>
                  </a:lnTo>
                  <a:close/>
                </a:path>
              </a:pathLst>
            </a:cu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Text" lastClr="000000"/>
                </a:solidFill>
                <a:latin typeface="Century Gothic"/>
                <a:cs typeface="+mn-cs"/>
              </a:endParaRPr>
            </a:p>
          </p:txBody>
        </p:sp>
        <p:sp>
          <p:nvSpPr>
            <p:cNvPr id="7" name="Donut 13"/>
            <p:cNvSpPr/>
            <p:nvPr/>
          </p:nvSpPr>
          <p:spPr>
            <a:xfrm rot="14667487">
              <a:off x="3180234" y="1733771"/>
              <a:ext cx="1260828" cy="2308204"/>
            </a:xfrm>
            <a:custGeom>
              <a:avLst/>
              <a:gdLst/>
              <a:ahLst/>
              <a:cxnLst/>
              <a:rect l="l" t="t" r="r" b="b"/>
              <a:pathLst>
                <a:path w="1260828" h="2308204">
                  <a:moveTo>
                    <a:pt x="1146334" y="2234615"/>
                  </a:moveTo>
                  <a:lnTo>
                    <a:pt x="838482" y="2308204"/>
                  </a:lnTo>
                  <a:lnTo>
                    <a:pt x="728791" y="1939226"/>
                  </a:lnTo>
                  <a:cubicBezTo>
                    <a:pt x="757047" y="1836418"/>
                    <a:pt x="771537" y="1728126"/>
                    <a:pt x="771537" y="1616449"/>
                  </a:cubicBezTo>
                  <a:cubicBezTo>
                    <a:pt x="771537" y="1093183"/>
                    <a:pt x="453402" y="644221"/>
                    <a:pt x="0" y="452434"/>
                  </a:cubicBezTo>
                  <a:lnTo>
                    <a:pt x="292806" y="337768"/>
                  </a:lnTo>
                  <a:lnTo>
                    <a:pt x="186110" y="0"/>
                  </a:lnTo>
                  <a:cubicBezTo>
                    <a:pt x="817477" y="264850"/>
                    <a:pt x="1260828" y="888875"/>
                    <a:pt x="1260828" y="1616449"/>
                  </a:cubicBezTo>
                  <a:cubicBezTo>
                    <a:pt x="1260828" y="1834342"/>
                    <a:pt x="1221065" y="2042949"/>
                    <a:pt x="1146334" y="2234615"/>
                  </a:cubicBezTo>
                  <a:close/>
                </a:path>
              </a:pathLst>
            </a:cu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ysClr val="windowText" lastClr="000000"/>
                </a:solidFill>
                <a:latin typeface="Century Gothic"/>
                <a:cs typeface="+mn-cs"/>
              </a:endParaRPr>
            </a:p>
          </p:txBody>
        </p:sp>
        <p:sp>
          <p:nvSpPr>
            <p:cNvPr id="8" name="Donut 13"/>
            <p:cNvSpPr/>
            <p:nvPr/>
          </p:nvSpPr>
          <p:spPr>
            <a:xfrm rot="5460000">
              <a:off x="4700905" y="3692056"/>
              <a:ext cx="1865417" cy="1605219"/>
            </a:xfrm>
            <a:custGeom>
              <a:avLst/>
              <a:gdLst/>
              <a:ahLst/>
              <a:cxnLst/>
              <a:rect l="l" t="t" r="r" b="b"/>
              <a:pathLst>
                <a:path w="1865417" h="1605219">
                  <a:moveTo>
                    <a:pt x="0" y="8030"/>
                  </a:moveTo>
                  <a:lnTo>
                    <a:pt x="159028" y="0"/>
                  </a:lnTo>
                  <a:cubicBezTo>
                    <a:pt x="991199" y="0"/>
                    <a:pt x="1687907" y="579987"/>
                    <a:pt x="1865417" y="1358146"/>
                  </a:cubicBezTo>
                  <a:lnTo>
                    <a:pt x="1639259" y="1605219"/>
                  </a:lnTo>
                  <a:lnTo>
                    <a:pt x="1368670" y="1389100"/>
                  </a:lnTo>
                  <a:cubicBezTo>
                    <a:pt x="1213037" y="868500"/>
                    <a:pt x="730317" y="489291"/>
                    <a:pt x="159028" y="489291"/>
                  </a:cubicBezTo>
                  <a:cubicBezTo>
                    <a:pt x="108852" y="489291"/>
                    <a:pt x="59358" y="492216"/>
                    <a:pt x="10805" y="498722"/>
                  </a:cubicBezTo>
                  <a:lnTo>
                    <a:pt x="237769" y="259080"/>
                  </a:lnTo>
                  <a:close/>
                </a:path>
              </a:pathLst>
            </a:custGeom>
            <a:gradFill rotWithShape="1">
              <a:gsLst>
                <a:gs pos="0">
                  <a:srgbClr val="AD1D19"/>
                </a:gs>
                <a:gs pos="80000">
                  <a:srgbClr val="E22924"/>
                </a:gs>
                <a:gs pos="100000">
                  <a:srgbClr val="DF2B27"/>
                </a:gs>
              </a:gsLst>
              <a:lin ang="162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prstClr val="white"/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Kozuka Gothic Pr6N B" pitchFamily="34" charset="-128"/>
                <a:ea typeface="Kozuka Gothic Pr6N B" pitchFamily="34" charset="-128"/>
                <a:cs typeface="+mn-cs"/>
              </a:endParaRPr>
            </a:p>
          </p:txBody>
        </p:sp>
      </p:grpSp>
      <p:sp>
        <p:nvSpPr>
          <p:cNvPr id="10" name="Oval 24"/>
          <p:cNvSpPr/>
          <p:nvPr/>
        </p:nvSpPr>
        <p:spPr>
          <a:xfrm>
            <a:off x="3048000" y="1295400"/>
            <a:ext cx="3505200" cy="4038600"/>
          </a:xfrm>
          <a:prstGeom prst="ellipse">
            <a:avLst/>
          </a:prstGeom>
          <a:gradFill>
            <a:gsLst>
              <a:gs pos="35000">
                <a:srgbClr val="00297A"/>
              </a:gs>
              <a:gs pos="70000">
                <a:srgbClr val="0070C0"/>
              </a:gs>
              <a:gs pos="100000">
                <a:srgbClr val="00B0F0"/>
              </a:gs>
            </a:gsLst>
            <a:lin ang="5400000" scaled="1"/>
          </a:gradFill>
          <a:ln w="12700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+mn-lt"/>
              <a:cs typeface="+mn-cs"/>
            </a:endParaRPr>
          </a:p>
        </p:txBody>
      </p: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3657600" y="2828925"/>
            <a:ext cx="2819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itchFamily="34" charset="0"/>
              </a:rPr>
              <a:t>4. Liên hệ</a:t>
            </a:r>
            <a:endParaRPr lang="vi-VN" sz="3600" b="1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AppData\Roaming\Microsoft\Windows\Network Shortcuts\Cover-desk-15898561744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8580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US" sz="4000" b="1" u="sng" dirty="0" err="1" smtClean="0">
                <a:solidFill>
                  <a:srgbClr val="FF0000"/>
                </a:solidFill>
                <a:cs typeface="Times New Roman" pitchFamily="18" charset="0"/>
              </a:rPr>
              <a:t>Đối</a:t>
            </a:r>
            <a:r>
              <a:rPr lang="en-US" sz="4000" b="1" u="sng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sz="4000" b="1" u="sng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cs typeface="Times New Roman" pitchFamily="18" charset="0"/>
              </a:rPr>
              <a:t>tỉnh</a:t>
            </a:r>
            <a:r>
              <a:rPr lang="en-US" sz="4000" b="1" u="sng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cs typeface="Times New Roman" pitchFamily="18" charset="0"/>
              </a:rPr>
              <a:t>Quảng</a:t>
            </a:r>
            <a:r>
              <a:rPr lang="en-US" sz="4000" b="1" u="sng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cs typeface="Times New Roman" pitchFamily="18" charset="0"/>
              </a:rPr>
              <a:t>Trị</a:t>
            </a:r>
            <a:endParaRPr lang="en-US" sz="4000" b="1" u="sng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Nguồn:Internet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8196" name="Picture 4" descr="https://img.nhandan.com.vn/Files/Images/2020/10/12/436546546310-1602446876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2" y="914400"/>
            <a:ext cx="4572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 descr="Những hình ảnh cứu hộ, cứu nạn thuyền viên tàu Vietship 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0672" y="908540"/>
            <a:ext cx="42672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AppData\Roaming\Microsoft\Windows\Network Shortcuts\tải xuống (1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81000"/>
            <a:ext cx="4114800" cy="5867400"/>
          </a:xfrm>
          <a:noFill/>
        </p:spPr>
      </p:pic>
      <p:pic>
        <p:nvPicPr>
          <p:cNvPr id="23555" name="Picture 3" descr="C:\Users\Admin\AppData\Roaming\Microsoft\Windows\Network Shortcuts\img-bgt-2021-img-bgt-2021-img-2123-1615016796-width1280height720-1616504880-width1280height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411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(</a:t>
            </a:r>
            <a:r>
              <a:rPr lang="en-US" sz="3200" b="1" i="1" dirty="0" err="1" smtClean="0"/>
              <a:t>Các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Dự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án</a:t>
            </a:r>
            <a:r>
              <a:rPr lang="en-US" sz="3200" b="1" i="1" dirty="0" smtClean="0"/>
              <a:t> ở </a:t>
            </a:r>
            <a:r>
              <a:rPr lang="en-US" sz="3200" b="1" i="1" dirty="0" err="1" smtClean="0"/>
              <a:t>Quảng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Trị</a:t>
            </a:r>
            <a:r>
              <a:rPr lang="en-US" sz="3200" b="1" i="1" dirty="0" smtClean="0"/>
              <a:t> </a:t>
            </a:r>
            <a:r>
              <a:rPr lang="en-US" sz="3200" b="1" i="1" dirty="0" err="1" smtClean="0">
                <a:cs typeface="Times New Roman" pitchFamily="18" charset="0"/>
              </a:rPr>
              <a:t>Nguồn</a:t>
            </a:r>
            <a:r>
              <a:rPr lang="en-US" sz="3200" b="1" i="1" dirty="0" smtClean="0">
                <a:cs typeface="Times New Roman" pitchFamily="18" charset="0"/>
              </a:rPr>
              <a:t>: Internet)</a:t>
            </a:r>
            <a:r>
              <a:rPr lang="en-US" sz="3200" b="1" i="1" dirty="0" smtClean="0"/>
              <a:t> </a:t>
            </a:r>
            <a:endParaRPr lang="en-US" sz="32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5" descr="C:\Users\Admin\AppData\Roaming\Microsoft\Windows\Network Shortcuts\kinh-truong-26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444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C:\Users\Admin\AppData\Roaming\Microsoft\Windows\Network Shortcuts\fjhjk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8762" y="0"/>
            <a:ext cx="49452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5867400"/>
            <a:ext cx="8915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 smtClean="0">
                <a:cs typeface="Times New Roman" pitchFamily="18" charset="0"/>
              </a:rPr>
              <a:t>(</a:t>
            </a:r>
            <a:r>
              <a:rPr lang="en-US" sz="3000" b="1" i="1" dirty="0" err="1" smtClean="0">
                <a:cs typeface="Times New Roman" pitchFamily="18" charset="0"/>
              </a:rPr>
              <a:t>Kinh</a:t>
            </a:r>
            <a:r>
              <a:rPr lang="en-US" sz="3000" b="1" i="1" dirty="0" smtClean="0">
                <a:cs typeface="Times New Roman" pitchFamily="18" charset="0"/>
              </a:rPr>
              <a:t> </a:t>
            </a:r>
            <a:r>
              <a:rPr lang="en-US" sz="3000" b="1" i="1" dirty="0" err="1" smtClean="0">
                <a:cs typeface="Times New Roman" pitchFamily="18" charset="0"/>
              </a:rPr>
              <a:t>tế</a:t>
            </a:r>
            <a:r>
              <a:rPr lang="en-US" sz="3000" b="1" i="1" dirty="0" smtClean="0">
                <a:cs typeface="Times New Roman" pitchFamily="18" charset="0"/>
              </a:rPr>
              <a:t> </a:t>
            </a:r>
            <a:r>
              <a:rPr lang="en-US" sz="3000" b="1" i="1" dirty="0" err="1" smtClean="0">
                <a:cs typeface="Times New Roman" pitchFamily="18" charset="0"/>
              </a:rPr>
              <a:t>tăng</a:t>
            </a:r>
            <a:r>
              <a:rPr lang="en-US" sz="3000" b="1" i="1" dirty="0" smtClean="0">
                <a:cs typeface="Times New Roman" pitchFamily="18" charset="0"/>
              </a:rPr>
              <a:t> </a:t>
            </a:r>
            <a:r>
              <a:rPr lang="en-US" sz="3000" b="1" i="1" dirty="0" err="1" smtClean="0">
                <a:cs typeface="Times New Roman" pitchFamily="18" charset="0"/>
              </a:rPr>
              <a:t>trưởng</a:t>
            </a:r>
            <a:r>
              <a:rPr lang="en-US" sz="3000" b="1" i="1" dirty="0" smtClean="0">
                <a:cs typeface="Times New Roman" pitchFamily="18" charset="0"/>
              </a:rPr>
              <a:t>, </a:t>
            </a:r>
            <a:r>
              <a:rPr lang="en-US" sz="3000" b="1" i="1" dirty="0" err="1" smtClean="0">
                <a:cs typeface="Times New Roman" pitchFamily="18" charset="0"/>
              </a:rPr>
              <a:t>đất</a:t>
            </a:r>
            <a:r>
              <a:rPr lang="en-US" sz="3000" b="1" i="1" dirty="0" smtClean="0">
                <a:cs typeface="Times New Roman" pitchFamily="18" charset="0"/>
              </a:rPr>
              <a:t> </a:t>
            </a:r>
            <a:r>
              <a:rPr lang="en-US" sz="3000" b="1" i="1" dirty="0" err="1" smtClean="0">
                <a:cs typeface="Times New Roman" pitchFamily="18" charset="0"/>
              </a:rPr>
              <a:t>nước</a:t>
            </a:r>
            <a:r>
              <a:rPr lang="en-US" sz="3000" b="1" i="1" dirty="0" smtClean="0">
                <a:cs typeface="Times New Roman" pitchFamily="18" charset="0"/>
              </a:rPr>
              <a:t> </a:t>
            </a:r>
            <a:r>
              <a:rPr lang="en-US" sz="3000" b="1" i="1" dirty="0" err="1" smtClean="0">
                <a:cs typeface="Times New Roman" pitchFamily="18" charset="0"/>
              </a:rPr>
              <a:t>vững</a:t>
            </a:r>
            <a:r>
              <a:rPr lang="en-US" sz="3000" b="1" i="1" dirty="0" smtClean="0">
                <a:cs typeface="Times New Roman" pitchFamily="18" charset="0"/>
              </a:rPr>
              <a:t> </a:t>
            </a:r>
            <a:r>
              <a:rPr lang="en-US" sz="3000" b="1" i="1" dirty="0" err="1" smtClean="0">
                <a:cs typeface="Times New Roman" pitchFamily="18" charset="0"/>
              </a:rPr>
              <a:t>bước</a:t>
            </a:r>
            <a:r>
              <a:rPr lang="en-US" sz="3000" b="1" i="1" dirty="0" smtClean="0">
                <a:cs typeface="Times New Roman" pitchFamily="18" charset="0"/>
              </a:rPr>
              <a:t> </a:t>
            </a:r>
            <a:r>
              <a:rPr lang="en-US" sz="3000" b="1" i="1" dirty="0" err="1" smtClean="0">
                <a:cs typeface="Times New Roman" pitchFamily="18" charset="0"/>
              </a:rPr>
              <a:t>phát</a:t>
            </a:r>
            <a:r>
              <a:rPr lang="en-US" sz="3000" b="1" i="1" dirty="0" smtClean="0">
                <a:cs typeface="Times New Roman" pitchFamily="18" charset="0"/>
              </a:rPr>
              <a:t> </a:t>
            </a:r>
            <a:r>
              <a:rPr lang="en-US" sz="3000" b="1" i="1" dirty="0" err="1" smtClean="0">
                <a:cs typeface="Times New Roman" pitchFamily="18" charset="0"/>
              </a:rPr>
              <a:t>triển</a:t>
            </a:r>
            <a:r>
              <a:rPr lang="en-US" sz="3000" b="1" i="1" dirty="0" smtClean="0">
                <a:cs typeface="Times New Roman" pitchFamily="18" charset="0"/>
              </a:rPr>
              <a:t>. </a:t>
            </a:r>
            <a:r>
              <a:rPr lang="en-US" sz="3000" b="1" i="1" dirty="0" err="1" smtClean="0">
                <a:cs typeface="Times New Roman" pitchFamily="18" charset="0"/>
              </a:rPr>
              <a:t>Nguồn</a:t>
            </a:r>
            <a:r>
              <a:rPr lang="en-US" sz="3000" b="1" i="1" dirty="0" smtClean="0">
                <a:cs typeface="Times New Roman" pitchFamily="18" charset="0"/>
              </a:rPr>
              <a:t>: Internet)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43096" y="1293052"/>
            <a:ext cx="59436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           </a:t>
            </a:r>
            <a:r>
              <a:rPr lang="vi-VN" sz="2500" b="1" dirty="0" smtClean="0">
                <a:solidFill>
                  <a:srgbClr val="1B0FB9"/>
                </a:solidFill>
                <a:cs typeface="Arial" charset="0"/>
              </a:rPr>
              <a:t>Cơ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sở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hình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thành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và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quá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trình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đưa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nội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dung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này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vào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văn</a:t>
            </a:r>
            <a:r>
              <a:rPr lang="en-US" sz="2500" b="1" dirty="0" smtClean="0">
                <a:solidFill>
                  <a:srgbClr val="1B0FB9"/>
                </a:solidFill>
                <a:cs typeface="Arial" charset="0"/>
              </a:rPr>
              <a:t> </a:t>
            </a:r>
            <a:r>
              <a:rPr lang="en-US" sz="2500" b="1" dirty="0" err="1" smtClean="0">
                <a:solidFill>
                  <a:srgbClr val="1B0FB9"/>
                </a:solidFill>
                <a:cs typeface="Arial" charset="0"/>
              </a:rPr>
              <a:t>kiện</a:t>
            </a:r>
            <a:endParaRPr lang="en-US" sz="25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451324" y="2539224"/>
            <a:ext cx="5943600" cy="990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1B0FB9"/>
                </a:solidFill>
              </a:rPr>
              <a:t>             </a:t>
            </a:r>
            <a:r>
              <a:rPr lang="en-US" sz="2600" b="1" dirty="0" err="1" smtClean="0">
                <a:solidFill>
                  <a:srgbClr val="1B0FB9"/>
                </a:solidFill>
              </a:rPr>
              <a:t>Nội</a:t>
            </a:r>
            <a:r>
              <a:rPr lang="en-US" sz="2600" b="1" dirty="0" smtClean="0">
                <a:solidFill>
                  <a:srgbClr val="1B0FB9"/>
                </a:solidFill>
              </a:rPr>
              <a:t> dung </a:t>
            </a:r>
            <a:r>
              <a:rPr lang="en-US" sz="2600" b="1" dirty="0" err="1" smtClean="0">
                <a:solidFill>
                  <a:srgbClr val="1B0FB9"/>
                </a:solidFill>
              </a:rPr>
              <a:t>tư</a:t>
            </a:r>
            <a:r>
              <a:rPr lang="en-US" sz="2600" b="1" dirty="0" smtClean="0">
                <a:solidFill>
                  <a:srgbClr val="1B0FB9"/>
                </a:solidFill>
              </a:rPr>
              <a:t> </a:t>
            </a:r>
            <a:r>
              <a:rPr lang="en-US" sz="2600" b="1" dirty="0" err="1" smtClean="0">
                <a:solidFill>
                  <a:srgbClr val="1B0FB9"/>
                </a:solidFill>
              </a:rPr>
              <a:t>tưởng</a:t>
            </a:r>
            <a:r>
              <a:rPr lang="en-US" sz="2600" b="1" dirty="0" smtClean="0">
                <a:solidFill>
                  <a:srgbClr val="1B0FB9"/>
                </a:solidFill>
              </a:rPr>
              <a:t> </a:t>
            </a:r>
            <a:r>
              <a:rPr lang="en-US" sz="2600" b="1" dirty="0" err="1" smtClean="0">
                <a:solidFill>
                  <a:srgbClr val="1B0FB9"/>
                </a:solidFill>
              </a:rPr>
              <a:t>lấy</a:t>
            </a:r>
            <a:r>
              <a:rPr lang="en-US" sz="2600" b="1" i="1" dirty="0" err="1" smtClean="0">
                <a:solidFill>
                  <a:srgbClr val="1B0FB9"/>
                </a:solidFill>
              </a:rPr>
              <a:t>“dân</a:t>
            </a:r>
            <a:r>
              <a:rPr lang="en-US" sz="2600" b="1" i="1" dirty="0" smtClean="0">
                <a:solidFill>
                  <a:srgbClr val="1B0FB9"/>
                </a:solidFill>
              </a:rPr>
              <a:t> </a:t>
            </a:r>
            <a:r>
              <a:rPr lang="en-US" sz="2600" b="1" i="1" dirty="0" err="1" smtClean="0">
                <a:solidFill>
                  <a:srgbClr val="1B0FB9"/>
                </a:solidFill>
              </a:rPr>
              <a:t>là</a:t>
            </a:r>
            <a:r>
              <a:rPr lang="en-US" sz="2600" b="1" i="1" dirty="0" smtClean="0">
                <a:solidFill>
                  <a:srgbClr val="1B0FB9"/>
                </a:solidFill>
              </a:rPr>
              <a:t> </a:t>
            </a:r>
            <a:r>
              <a:rPr lang="en-US" sz="2600" b="1" i="1" dirty="0" err="1" smtClean="0">
                <a:solidFill>
                  <a:srgbClr val="1B0FB9"/>
                </a:solidFill>
              </a:rPr>
              <a:t>gốc</a:t>
            </a:r>
            <a:r>
              <a:rPr lang="en-US" sz="2600" b="1" i="1" dirty="0" smtClean="0">
                <a:solidFill>
                  <a:srgbClr val="1B0FB9"/>
                </a:solidFill>
              </a:rPr>
              <a:t>”   </a:t>
            </a:r>
            <a:r>
              <a:rPr lang="en-US" sz="2600" b="1" dirty="0" err="1" smtClean="0">
                <a:solidFill>
                  <a:srgbClr val="1B0FB9"/>
                </a:solidFill>
              </a:rPr>
              <a:t>trong</a:t>
            </a:r>
            <a:r>
              <a:rPr lang="en-US" sz="2600" b="1" dirty="0" smtClean="0">
                <a:solidFill>
                  <a:srgbClr val="1B0FB9"/>
                </a:solidFill>
              </a:rPr>
              <a:t> </a:t>
            </a:r>
            <a:r>
              <a:rPr lang="en-US" sz="2600" b="1" dirty="0" err="1" smtClean="0">
                <a:solidFill>
                  <a:srgbClr val="1B0FB9"/>
                </a:solidFill>
              </a:rPr>
              <a:t>Văn</a:t>
            </a:r>
            <a:r>
              <a:rPr lang="en-US" sz="2600" b="1" dirty="0" smtClean="0">
                <a:solidFill>
                  <a:srgbClr val="1B0FB9"/>
                </a:solidFill>
              </a:rPr>
              <a:t> </a:t>
            </a:r>
            <a:r>
              <a:rPr lang="en-US" sz="2600" b="1" dirty="0" err="1" smtClean="0">
                <a:solidFill>
                  <a:srgbClr val="1B0FB9"/>
                </a:solidFill>
              </a:rPr>
              <a:t>kiện</a:t>
            </a:r>
            <a:r>
              <a:rPr lang="en-US" sz="2600" b="1" dirty="0" smtClean="0">
                <a:solidFill>
                  <a:srgbClr val="1B0FB9"/>
                </a:solidFill>
              </a:rPr>
              <a:t> </a:t>
            </a:r>
            <a:r>
              <a:rPr lang="en-US" sz="2600" b="1" dirty="0" err="1" smtClean="0">
                <a:solidFill>
                  <a:srgbClr val="1B0FB9"/>
                </a:solidFill>
              </a:rPr>
              <a:t>Đại</a:t>
            </a:r>
            <a:r>
              <a:rPr lang="en-US" sz="2600" b="1" dirty="0" smtClean="0">
                <a:solidFill>
                  <a:srgbClr val="1B0FB9"/>
                </a:solidFill>
              </a:rPr>
              <a:t> </a:t>
            </a:r>
            <a:r>
              <a:rPr lang="en-US" sz="2600" b="1" dirty="0" err="1" smtClean="0">
                <a:solidFill>
                  <a:srgbClr val="1B0FB9"/>
                </a:solidFill>
              </a:rPr>
              <a:t>hội</a:t>
            </a:r>
            <a:r>
              <a:rPr lang="en-US" sz="2600" b="1" dirty="0" smtClean="0">
                <a:solidFill>
                  <a:srgbClr val="1B0FB9"/>
                </a:solidFill>
              </a:rPr>
              <a:t> XIII</a:t>
            </a:r>
            <a:endParaRPr lang="en-US" sz="2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465392" y="3987024"/>
            <a:ext cx="5943600" cy="990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1B0FB9"/>
                </a:solidFill>
              </a:rPr>
              <a:t>        </a:t>
            </a:r>
            <a:r>
              <a:rPr lang="en-US" sz="2800" b="1" dirty="0" err="1" smtClean="0">
                <a:solidFill>
                  <a:srgbClr val="1B0FB9"/>
                </a:solidFill>
              </a:rPr>
              <a:t>Các</a:t>
            </a:r>
            <a:r>
              <a:rPr lang="en-US" sz="2800" b="1" dirty="0" smtClean="0">
                <a:solidFill>
                  <a:srgbClr val="1B0FB9"/>
                </a:solidFill>
              </a:rPr>
              <a:t> </a:t>
            </a:r>
            <a:r>
              <a:rPr lang="en-US" sz="2800" b="1" dirty="0" err="1" smtClean="0">
                <a:solidFill>
                  <a:srgbClr val="1B0FB9"/>
                </a:solidFill>
              </a:rPr>
              <a:t>nhiệm</a:t>
            </a:r>
            <a:r>
              <a:rPr lang="en-US" sz="2800" b="1" dirty="0" smtClean="0">
                <a:solidFill>
                  <a:srgbClr val="1B0FB9"/>
                </a:solidFill>
              </a:rPr>
              <a:t> </a:t>
            </a:r>
            <a:r>
              <a:rPr lang="en-US" sz="2800" b="1" dirty="0" err="1" smtClean="0">
                <a:solidFill>
                  <a:srgbClr val="1B0FB9"/>
                </a:solidFill>
              </a:rPr>
              <a:t>vụ</a:t>
            </a:r>
            <a:r>
              <a:rPr lang="en-US" sz="2800" b="1" dirty="0" smtClean="0">
                <a:solidFill>
                  <a:srgbClr val="1B0FB9"/>
                </a:solidFill>
              </a:rPr>
              <a:t>, </a:t>
            </a:r>
            <a:r>
              <a:rPr lang="en-US" sz="2800" b="1" dirty="0" err="1" smtClean="0">
                <a:solidFill>
                  <a:srgbClr val="1B0FB9"/>
                </a:solidFill>
              </a:rPr>
              <a:t>giải</a:t>
            </a:r>
            <a:r>
              <a:rPr lang="en-US" sz="2800" b="1" dirty="0" smtClean="0">
                <a:solidFill>
                  <a:srgbClr val="1B0FB9"/>
                </a:solidFill>
              </a:rPr>
              <a:t> </a:t>
            </a:r>
            <a:r>
              <a:rPr lang="en-US" sz="2800" b="1" dirty="0" err="1" smtClean="0">
                <a:solidFill>
                  <a:srgbClr val="1B0FB9"/>
                </a:solidFill>
              </a:rPr>
              <a:t>pháp</a:t>
            </a:r>
            <a:endParaRPr lang="en-US" sz="2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465392" y="5440684"/>
            <a:ext cx="5943600" cy="990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1B0FB9"/>
                </a:solidFill>
              </a:rPr>
              <a:t>Liên</a:t>
            </a:r>
            <a:r>
              <a:rPr lang="en-US" sz="2800" b="1" dirty="0" smtClean="0">
                <a:solidFill>
                  <a:srgbClr val="1B0FB9"/>
                </a:solidFill>
              </a:rPr>
              <a:t> </a:t>
            </a:r>
            <a:r>
              <a:rPr lang="en-US" sz="2800" b="1" dirty="0" err="1" smtClean="0">
                <a:solidFill>
                  <a:srgbClr val="1B0FB9"/>
                </a:solidFill>
              </a:rPr>
              <a:t>hệ</a:t>
            </a:r>
            <a:endParaRPr lang="en-US" sz="2800" b="1" dirty="0" smtClean="0">
              <a:solidFill>
                <a:srgbClr val="1B0FB9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34528" y="1363392"/>
            <a:ext cx="914400" cy="838200"/>
          </a:xfrm>
          <a:prstGeom prst="roundRect">
            <a:avLst/>
          </a:prstGeom>
          <a:solidFill>
            <a:srgbClr val="FFC000"/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1</a:t>
            </a:r>
            <a:endParaRPr lang="en-US" sz="36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502880" y="2616588"/>
            <a:ext cx="914400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2</a:t>
            </a:r>
            <a:endParaRPr lang="en-US" sz="36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565012" y="4070248"/>
            <a:ext cx="914400" cy="838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3</a:t>
            </a:r>
            <a:endParaRPr lang="en-US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579080" y="5523908"/>
            <a:ext cx="914400" cy="838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4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1905000" y="0"/>
            <a:ext cx="7239000" cy="914400"/>
          </a:xfrm>
          <a:prstGeom prst="rect">
            <a:avLst/>
          </a:prstGeom>
          <a:solidFill>
            <a:srgbClr val="FFFFFF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 eaLnBrk="0" hangingPunct="0"/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TƯ TƯỞNG LẤY </a:t>
            </a:r>
            <a:r>
              <a:rPr lang="en-US" sz="2400" b="1" i="1" dirty="0" smtClean="0">
                <a:solidFill>
                  <a:srgbClr val="C00000"/>
                </a:solidFill>
                <a:cs typeface="Times New Roman" pitchFamily="18" charset="0"/>
              </a:rPr>
              <a:t>“DÂN LÀ GỐC” </a:t>
            </a: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TRONG VĂN KIỆN ĐẠI HỘI XIII CỦA ĐẢNG CỘNG SẢN VIỆT NAM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4" name="Picture 2" descr="C:\Users\Admin\Desktop\Ảnh hội thi\tiêu đ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914400"/>
          </a:xfrm>
          <a:prstGeom prst="rect">
            <a:avLst/>
          </a:prstGeom>
          <a:noFill/>
        </p:spPr>
      </p:pic>
      <p:pic>
        <p:nvPicPr>
          <p:cNvPr id="15" name="Picture 14" descr="D:\ĐẠI HỘI XIII\ANH ĐẠI HỘI XIII CỦA ĐẢNG\1LC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796" y="1307120"/>
            <a:ext cx="1294236" cy="9615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0796" y="3960052"/>
            <a:ext cx="1310806" cy="1038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C:\Users\Admin\AppData\Roaming\Microsoft\Windows\Network Shortcuts\a29t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0796" y="2580244"/>
            <a:ext cx="1277384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2732" y="5407852"/>
            <a:ext cx="1371601" cy="1019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012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67142"/>
            <a:ext cx="2362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/>
              <a:t>Trân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trọng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cảm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ơn</a:t>
            </a:r>
            <a:r>
              <a:rPr lang="en-US" sz="6600" b="1" dirty="0" smtClean="0"/>
              <a:t>!</a:t>
            </a:r>
            <a:endParaRPr lang="en-US" sz="66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71800"/>
            <a:ext cx="4495800" cy="3886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0"/>
            <a:ext cx="51816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14068"/>
            <a:ext cx="7239000" cy="1015663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3000" b="1" dirty="0" smtClean="0">
                <a:solidFill>
                  <a:srgbClr val="FF0000"/>
                </a:solidFill>
                <a:cs typeface="Arial" pitchFamily="34" charset="0"/>
              </a:rPr>
              <a:t>CƠ SỞ HÌNH THÀNH VÀ QUÁ TRÌNH ĐƯA </a:t>
            </a:r>
          </a:p>
          <a:p>
            <a:pPr marL="514350" indent="-514350" algn="ctr"/>
            <a:r>
              <a:rPr lang="en-US" sz="3000" b="1" dirty="0" smtClean="0">
                <a:solidFill>
                  <a:srgbClr val="FF0000"/>
                </a:solidFill>
                <a:cs typeface="Arial" pitchFamily="34" charset="0"/>
              </a:rPr>
              <a:t>NỘI DUNG NÀY VÀO VĂN KIỆN</a:t>
            </a:r>
          </a:p>
        </p:txBody>
      </p:sp>
      <p:sp>
        <p:nvSpPr>
          <p:cNvPr id="10" name="Horizontal Scroll 9"/>
          <p:cNvSpPr/>
          <p:nvPr/>
        </p:nvSpPr>
        <p:spPr>
          <a:xfrm>
            <a:off x="762000" y="1524000"/>
            <a:ext cx="5943600" cy="39624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Lịch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chứng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minh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rằng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Bất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kỳ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quốc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, ở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bất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kỳ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đại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tồn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tại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lâu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dựa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72DE9"/>
                </a:solidFill>
                <a:cs typeface="Times New Roman" pitchFamily="18" charset="0"/>
              </a:rPr>
              <a:t>lấy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72DE9"/>
                </a:solidFill>
                <a:cs typeface="Times New Roman" pitchFamily="18" charset="0"/>
              </a:rPr>
              <a:t>“</a:t>
            </a:r>
            <a:r>
              <a:rPr lang="en-US" sz="2800" b="1" i="1" dirty="0" err="1" smtClean="0">
                <a:solidFill>
                  <a:srgbClr val="072DE9"/>
                </a:solidFill>
                <a:cs typeface="Times New Roman" pitchFamily="18" charset="0"/>
              </a:rPr>
              <a:t>dân</a:t>
            </a:r>
            <a:r>
              <a:rPr lang="en-US" sz="2800" b="1" i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72DE9"/>
                </a:solidFill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072DE9"/>
                </a:solidFill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72DE9"/>
                </a:solidFill>
                <a:cs typeface="Times New Roman" pitchFamily="18" charset="0"/>
              </a:rPr>
              <a:t>gốc</a:t>
            </a:r>
            <a:r>
              <a:rPr lang="en-US" sz="2800" b="1" i="1" dirty="0" smtClean="0">
                <a:solidFill>
                  <a:srgbClr val="072DE9"/>
                </a:solidFill>
                <a:cs typeface="Times New Roman" pitchFamily="18" charset="0"/>
              </a:rPr>
              <a:t>”</a:t>
            </a:r>
            <a:r>
              <a:rPr lang="en-US" sz="2800" b="1" dirty="0" smtClean="0">
                <a:solidFill>
                  <a:srgbClr val="072DE9"/>
                </a:solidFill>
                <a:cs typeface="Times New Roman" pitchFamily="18" charset="0"/>
              </a:rPr>
              <a:t>.</a:t>
            </a:r>
            <a:endParaRPr lang="en-US" sz="2800" dirty="0"/>
          </a:p>
        </p:txBody>
      </p:sp>
      <p:pic>
        <p:nvPicPr>
          <p:cNvPr id="11" name="Picture 2" descr="C:\Users\Admin\Desktop\Ảnh hội thi\tiêu đ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10386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467600" cy="861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u="sng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Triều</a:t>
            </a:r>
            <a:r>
              <a:rPr lang="en-US" sz="3600" b="1" u="sng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Trần</a:t>
            </a:r>
            <a:r>
              <a:rPr lang="en-US" sz="3600" b="1" u="sng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endParaRPr lang="en-US" sz="3600" b="1" u="sng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" name="Picture 3" descr="C:\Users\Admin\AppData\Roaming\Microsoft\Windows\Network Shortcuts\af80a338d17838266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0"/>
            <a:ext cx="666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467600" cy="861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Users\Admin\AppData\Roaming\Microsoft\Windows\Network Shortcuts\binh-ngo-dai-c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unched Tape 4"/>
          <p:cNvSpPr/>
          <p:nvPr/>
        </p:nvSpPr>
        <p:spPr>
          <a:xfrm>
            <a:off x="152400" y="3962400"/>
            <a:ext cx="8839200" cy="2667000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en-US" sz="4000" b="1" u="sng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en-US" sz="4000" b="1" u="sng" dirty="0" err="1" smtClean="0">
                <a:solidFill>
                  <a:schemeClr val="tx1"/>
                </a:solidFill>
                <a:cs typeface="Times New Roman" pitchFamily="18" charset="0"/>
              </a:rPr>
              <a:t>Triều</a:t>
            </a:r>
            <a:r>
              <a:rPr lang="en-US" sz="4000" b="1" u="sng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chemeClr val="tx1"/>
                </a:solidFill>
                <a:cs typeface="Times New Roman" pitchFamily="18" charset="0"/>
              </a:rPr>
              <a:t>Lê</a:t>
            </a:r>
            <a:endParaRPr lang="en-US" sz="4000" b="1" u="sng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               </a:t>
            </a:r>
            <a:r>
              <a:rPr lang="en-US" sz="4000" b="1" i="1" dirty="0" smtClean="0">
                <a:solidFill>
                  <a:schemeClr val="tx1"/>
                </a:solidFill>
                <a:cs typeface="Times New Roman" pitchFamily="18" charset="0"/>
              </a:rPr>
              <a:t>“</a:t>
            </a:r>
            <a:r>
              <a:rPr lang="en-US" sz="4000" b="1" i="1" dirty="0" err="1" smtClean="0">
                <a:solidFill>
                  <a:schemeClr val="tx1"/>
                </a:solidFill>
                <a:cs typeface="Times New Roman" pitchFamily="18" charset="0"/>
              </a:rPr>
              <a:t>Việc</a:t>
            </a:r>
            <a:r>
              <a:rPr lang="en-US" sz="40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cs typeface="Times New Roman" pitchFamily="18" charset="0"/>
              </a:rPr>
              <a:t>nhân</a:t>
            </a:r>
            <a:r>
              <a:rPr lang="en-US" sz="40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cs typeface="Times New Roman" pitchFamily="18" charset="0"/>
              </a:rPr>
              <a:t>nghĩa</a:t>
            </a:r>
            <a:r>
              <a:rPr lang="en-US" sz="40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cs typeface="Times New Roman" pitchFamily="18" charset="0"/>
              </a:rPr>
              <a:t>cốt</a:t>
            </a:r>
            <a:r>
              <a:rPr lang="en-US" sz="4000" b="1" i="1" dirty="0" smtClean="0">
                <a:solidFill>
                  <a:schemeClr val="tx1"/>
                </a:solidFill>
                <a:cs typeface="Times New Roman" pitchFamily="18" charset="0"/>
              </a:rPr>
              <a:t> ở </a:t>
            </a:r>
            <a:r>
              <a:rPr lang="en-US" sz="4000" b="1" i="1" dirty="0" err="1" smtClean="0">
                <a:solidFill>
                  <a:schemeClr val="tx1"/>
                </a:solidFill>
                <a:cs typeface="Times New Roman" pitchFamily="18" charset="0"/>
              </a:rPr>
              <a:t>yên</a:t>
            </a:r>
            <a:r>
              <a:rPr lang="en-US" sz="40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cs typeface="Times New Roman" pitchFamily="18" charset="0"/>
              </a:rPr>
              <a:t>dân</a:t>
            </a:r>
            <a:r>
              <a:rPr lang="en-US" sz="4000" b="1" i="1" dirty="0" smtClean="0">
                <a:solidFill>
                  <a:schemeClr val="tx1"/>
                </a:solidFill>
                <a:cs typeface="Times New Roman" pitchFamily="18" charset="0"/>
              </a:rPr>
              <a:t>”</a:t>
            </a:r>
          </a:p>
          <a:p>
            <a:pPr algn="ctr"/>
            <a:endParaRPr lang="en-US" sz="40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AppData\Roaming\Microsoft\Windows\Network Shortcuts\a29t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8915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4953000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b="1" u="sng" dirty="0" err="1" smtClean="0">
                <a:cs typeface="Times New Roman" pitchFamily="18" charset="0"/>
              </a:rPr>
              <a:t>Chủ</a:t>
            </a:r>
            <a:r>
              <a:rPr lang="en-US" sz="3200" b="1" u="sng" dirty="0" smtClean="0">
                <a:cs typeface="Times New Roman" pitchFamily="18" charset="0"/>
              </a:rPr>
              <a:t> </a:t>
            </a:r>
            <a:r>
              <a:rPr lang="en-US" sz="3200" b="1" u="sng" dirty="0" err="1" smtClean="0">
                <a:cs typeface="Times New Roman" pitchFamily="18" charset="0"/>
              </a:rPr>
              <a:t>tịch</a:t>
            </a:r>
            <a:r>
              <a:rPr lang="en-US" sz="3200" b="1" u="sng" dirty="0" smtClean="0">
                <a:cs typeface="Times New Roman" pitchFamily="18" charset="0"/>
              </a:rPr>
              <a:t> </a:t>
            </a:r>
            <a:r>
              <a:rPr lang="en-US" sz="3200" b="1" u="sng" dirty="0" err="1" smtClean="0">
                <a:cs typeface="Times New Roman" pitchFamily="18" charset="0"/>
              </a:rPr>
              <a:t>Hồ</a:t>
            </a:r>
            <a:r>
              <a:rPr lang="en-US" sz="3200" b="1" u="sng" dirty="0" smtClean="0">
                <a:cs typeface="Times New Roman" pitchFamily="18" charset="0"/>
              </a:rPr>
              <a:t> </a:t>
            </a:r>
            <a:r>
              <a:rPr lang="en-US" sz="3200" b="1" u="sng" dirty="0" err="1" smtClean="0">
                <a:cs typeface="Times New Roman" pitchFamily="18" charset="0"/>
              </a:rPr>
              <a:t>Chí</a:t>
            </a:r>
            <a:r>
              <a:rPr lang="en-US" sz="3200" b="1" u="sng" dirty="0" smtClean="0">
                <a:cs typeface="Times New Roman" pitchFamily="18" charset="0"/>
              </a:rPr>
              <a:t> Minh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“</a:t>
            </a:r>
            <a:r>
              <a:rPr 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lợi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ích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đều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dân</a:t>
            </a:r>
            <a:endParaRPr lang="en-US" sz="36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quyền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hạn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đều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FF0000"/>
                </a:solidFill>
                <a:cs typeface="Times New Roman" pitchFamily="18" charset="0"/>
              </a:rPr>
              <a:t>”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AppData\Roaming\Microsoft\Windows\Network Shortcuts\Hiến_pháp_Việt_Nam_năm_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648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ertical Scroll 4"/>
          <p:cNvSpPr/>
          <p:nvPr/>
        </p:nvSpPr>
        <p:spPr>
          <a:xfrm>
            <a:off x="4800600" y="304800"/>
            <a:ext cx="4191000" cy="62484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algn="ctr"/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Hiến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pháp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2013,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tại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Điều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4,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khi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nói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về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Đảng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Cộng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sản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Việt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Nam,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Điểm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2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viết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: “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Đảng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Cộng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sản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Việt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Nam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gắn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bó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mật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thiết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với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Nhân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dân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phục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vụ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Nhân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dân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chịu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sự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giám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sát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Nhân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dân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chịu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trách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nhiệm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trước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Nhân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dân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về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những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quyết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định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cs typeface="Times New Roman" pitchFamily="18" charset="0"/>
              </a:rPr>
              <a:t>mình</a:t>
            </a:r>
            <a:r>
              <a:rPr lang="en-US" sz="2600" b="1" dirty="0" smtClean="0">
                <a:solidFill>
                  <a:schemeClr val="tx1"/>
                </a:solidFill>
                <a:cs typeface="Times New Roman" pitchFamily="18" charset="0"/>
              </a:rPr>
              <a:t>”. </a:t>
            </a:r>
          </a:p>
          <a:p>
            <a:pPr algn="ctr"/>
            <a:endParaRPr lang="en-US" sz="2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b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137"/>
            <a:ext cx="5410200" cy="5943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Vertical Scroll 4"/>
          <p:cNvSpPr/>
          <p:nvPr/>
        </p:nvSpPr>
        <p:spPr>
          <a:xfrm>
            <a:off x="5257800" y="76200"/>
            <a:ext cx="3886200" cy="6629400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 b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“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Vận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nước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thịnh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hay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suy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mất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hay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còn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là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do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sức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mạnh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của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dân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quyết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định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;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vương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triều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nào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được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lòng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dân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cố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kết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được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nhân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tâm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thì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làm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nên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nghiệp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lớn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;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trái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lại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vương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triều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nào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ngược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lòng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dân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thì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sớm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muộn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cũng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sẽ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bị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thất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chemeClr val="tx1"/>
                </a:solidFill>
                <a:cs typeface="Times New Roman" pitchFamily="18" charset="0"/>
              </a:rPr>
              <a:t>bại</a:t>
            </a:r>
            <a:r>
              <a:rPr lang="en-US" sz="2700" b="1" i="1" dirty="0" smtClean="0">
                <a:solidFill>
                  <a:schemeClr val="tx1"/>
                </a:solidFill>
                <a:cs typeface="Times New Roman" pitchFamily="18" charset="0"/>
              </a:rPr>
              <a:t>”.</a:t>
            </a:r>
            <a:endParaRPr lang="en-US" sz="27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CAB50D-25DA-49B9-9A3B-4D82732B80A5}"/>
              </a:ext>
            </a:extLst>
          </p:cNvPr>
          <p:cNvSpPr txBox="1"/>
          <p:nvPr/>
        </p:nvSpPr>
        <p:spPr>
          <a:xfrm>
            <a:off x="-28136" y="601394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effectLst/>
                <a:latin typeface="Calibri (body)"/>
              </a:rPr>
              <a:t>GS</a:t>
            </a:r>
            <a:r>
              <a:rPr lang="en-US" b="1" dirty="0" smtClean="0">
                <a:effectLst/>
                <a:latin typeface="Calibri (body)"/>
              </a:rPr>
              <a:t>.</a:t>
            </a:r>
            <a:r>
              <a:rPr lang="vi-VN" b="1" dirty="0" smtClean="0">
                <a:effectLst/>
                <a:latin typeface="Calibri (body)"/>
              </a:rPr>
              <a:t>TS </a:t>
            </a:r>
            <a:r>
              <a:rPr lang="vi-VN" b="1" dirty="0">
                <a:effectLst/>
                <a:latin typeface="Calibri (body)"/>
              </a:rPr>
              <a:t>Nguyễn Phú Trọng, Tổng Bí thư Ban Chấp hành Trung ương Đảng Cộng sản Việt Nam </a:t>
            </a:r>
            <a:endParaRPr lang="en-US" b="1" u="sng" dirty="0">
              <a:latin typeface="Calibri (body)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ti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81600" y="4038600"/>
            <a:ext cx="39624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0" name="Oval 29"/>
          <p:cNvSpPr/>
          <p:nvPr/>
        </p:nvSpPr>
        <p:spPr>
          <a:xfrm>
            <a:off x="0" y="228600"/>
            <a:ext cx="6477000" cy="426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200" y="15240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cs typeface="Times New Roman" pitchFamily="18" charset="0"/>
              </a:rPr>
              <a:t>2. NỘI DUNG TƯ TƯỞNG LẤY </a:t>
            </a:r>
            <a:r>
              <a:rPr lang="en-US" sz="3600" b="1" i="1" dirty="0" smtClean="0">
                <a:cs typeface="Times New Roman" pitchFamily="18" charset="0"/>
              </a:rPr>
              <a:t>“DÂN LÀ GỐC” </a:t>
            </a:r>
            <a:r>
              <a:rPr lang="en-US" sz="3600" b="1" dirty="0" smtClean="0">
                <a:cs typeface="Times New Roman" pitchFamily="18" charset="0"/>
              </a:rPr>
              <a:t>TRONG VĂN KIỆN ĐẠI HỘI XIII CỦA ĐẢNG CỘNG SẢN VIỆT NAM</a:t>
            </a:r>
            <a:endParaRPr lang="en-US" sz="36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1146</TotalTime>
  <Words>733</Words>
  <Application>Microsoft Office PowerPoint</Application>
  <PresentationFormat>On-screen Show (4:3)</PresentationFormat>
  <Paragraphs>67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ThienIT</cp:lastModifiedBy>
  <cp:revision>86</cp:revision>
  <dcterms:created xsi:type="dcterms:W3CDTF">2021-08-23T00:41:25Z</dcterms:created>
  <dcterms:modified xsi:type="dcterms:W3CDTF">2021-12-06T07:19:59Z</dcterms:modified>
</cp:coreProperties>
</file>