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89" r:id="rId2"/>
    <p:sldId id="333" r:id="rId3"/>
    <p:sldId id="313" r:id="rId4"/>
    <p:sldId id="286" r:id="rId5"/>
    <p:sldId id="334" r:id="rId6"/>
    <p:sldId id="335" r:id="rId7"/>
    <p:sldId id="314" r:id="rId8"/>
    <p:sldId id="337" r:id="rId9"/>
    <p:sldId id="336" r:id="rId10"/>
    <p:sldId id="318" r:id="rId11"/>
    <p:sldId id="319" r:id="rId12"/>
    <p:sldId id="320" r:id="rId13"/>
    <p:sldId id="321" r:id="rId14"/>
    <p:sldId id="322" r:id="rId15"/>
    <p:sldId id="323" r:id="rId16"/>
    <p:sldId id="312" r:id="rId17"/>
    <p:sldId id="324" r:id="rId18"/>
    <p:sldId id="325" r:id="rId19"/>
    <p:sldId id="326" r:id="rId20"/>
    <p:sldId id="327" r:id="rId21"/>
    <p:sldId id="328" r:id="rId22"/>
    <p:sldId id="329" r:id="rId23"/>
    <p:sldId id="338" r:id="rId24"/>
    <p:sldId id="331" r:id="rId25"/>
    <p:sldId id="33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sorterViewPr>
    <p:cViewPr>
      <p:scale>
        <a:sx n="100" d="100"/>
        <a:sy n="100" d="100"/>
      </p:scale>
      <p:origin x="0" y="-8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3516A-48D5-41B1-94F2-330F1E95B19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4CED2F4-6BD9-49C4-AA5A-C28CC956C6A8}">
      <dgm:prSet phldrT="[Text]"/>
      <dgm:spPr/>
      <dgm:t>
        <a:bodyPr/>
        <a:lstStyle/>
        <a:p>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endParaRPr lang="en-US" dirty="0">
            <a:latin typeface="Times New Roman" panose="02020603050405020304" pitchFamily="18" charset="0"/>
            <a:cs typeface="Times New Roman" panose="02020603050405020304" pitchFamily="18" charset="0"/>
          </a:endParaRPr>
        </a:p>
      </dgm:t>
    </dgm:pt>
    <dgm:pt modelId="{041A14EB-445A-405C-A5D6-8000D2D4E322}" type="parTrans" cxnId="{61C2FFAF-EA74-44DA-A4E3-E32B4E38BDAB}">
      <dgm:prSet/>
      <dgm:spPr/>
      <dgm:t>
        <a:bodyPr/>
        <a:lstStyle/>
        <a:p>
          <a:endParaRPr lang="en-US"/>
        </a:p>
      </dgm:t>
    </dgm:pt>
    <dgm:pt modelId="{F5397DAC-9256-4B90-BF3C-D51AA414403E}" type="sibTrans" cxnId="{61C2FFAF-EA74-44DA-A4E3-E32B4E38BDAB}">
      <dgm:prSet/>
      <dgm:spPr/>
      <dgm:t>
        <a:bodyPr/>
        <a:lstStyle/>
        <a:p>
          <a:endParaRPr lang="en-US"/>
        </a:p>
      </dgm:t>
    </dgm:pt>
    <dgm:pt modelId="{FCA139AA-DDBC-4C86-BC91-B7379E953FC2}">
      <dgm:prSet phldrT="[Text]" custT="1"/>
      <dgm:spPr/>
      <dgm:t>
        <a:bodyPr/>
        <a:lstStyle/>
        <a:p>
          <a:pPr algn="just"/>
          <a:r>
            <a:rPr lang="en-US" sz="24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triển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chuỗi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gắn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dựng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thôn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đấu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tăng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bình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hàng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năm</a:t>
          </a:r>
          <a:r>
            <a:rPr lang="en-US" sz="2500" dirty="0">
              <a:latin typeface="Times New Roman" panose="02020603050405020304" pitchFamily="18" charset="0"/>
              <a:cs typeface="Times New Roman" panose="02020603050405020304" pitchFamily="18" charset="0"/>
            </a:rPr>
            <a:t> 3-3,5% </a:t>
          </a:r>
          <a:endParaRPr lang="en-US" sz="2500" dirty="0"/>
        </a:p>
      </dgm:t>
    </dgm:pt>
    <dgm:pt modelId="{7CA41795-AE91-464D-B209-5E4E222C73EA}" type="parTrans" cxnId="{7F028E89-4B6E-4C90-926C-9ADD893688E1}">
      <dgm:prSet/>
      <dgm:spPr/>
      <dgm:t>
        <a:bodyPr/>
        <a:lstStyle/>
        <a:p>
          <a:endParaRPr lang="en-US"/>
        </a:p>
      </dgm:t>
    </dgm:pt>
    <dgm:pt modelId="{27AB9318-8B20-4E42-BB42-BE67B65A8B1A}" type="sibTrans" cxnId="{7F028E89-4B6E-4C90-926C-9ADD893688E1}">
      <dgm:prSet/>
      <dgm:spPr/>
      <dgm:t>
        <a:bodyPr/>
        <a:lstStyle/>
        <a:p>
          <a:endParaRPr lang="en-US"/>
        </a:p>
      </dgm:t>
    </dgm:pt>
    <dgm:pt modelId="{5C60C7F8-299B-4508-9B6A-07AFFC26C5A2}">
      <dgm:prSet phldrT="[Text]"/>
      <dgm:spPr/>
      <dgm:t>
        <a:bodyPr/>
        <a:lstStyle/>
        <a:p>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endParaRPr lang="en-US" dirty="0">
            <a:latin typeface="Times New Roman" panose="02020603050405020304" pitchFamily="18" charset="0"/>
            <a:cs typeface="Times New Roman" panose="02020603050405020304" pitchFamily="18" charset="0"/>
          </a:endParaRPr>
        </a:p>
      </dgm:t>
    </dgm:pt>
    <dgm:pt modelId="{595E7ED5-D949-4C11-BD0B-0453807CDD6A}" type="parTrans" cxnId="{015AD2AD-3AA1-46BB-A5AD-7FDFD92C137A}">
      <dgm:prSet/>
      <dgm:spPr/>
      <dgm:t>
        <a:bodyPr/>
        <a:lstStyle/>
        <a:p>
          <a:endParaRPr lang="en-US"/>
        </a:p>
      </dgm:t>
    </dgm:pt>
    <dgm:pt modelId="{B52BC4DD-51EE-4495-B866-96700F176197}" type="sibTrans" cxnId="{015AD2AD-3AA1-46BB-A5AD-7FDFD92C137A}">
      <dgm:prSet/>
      <dgm:spPr/>
      <dgm:t>
        <a:bodyPr/>
        <a:lstStyle/>
        <a:p>
          <a:endParaRPr lang="en-US"/>
        </a:p>
      </dgm:t>
    </dgm:pt>
    <dgm:pt modelId="{671F6CDD-76E3-4A49-AF4B-46D86D507683}">
      <dgm:prSet phldrT="[Text]"/>
      <dgm:spPr/>
      <dgm:t>
        <a:bodyPr/>
        <a:lstStyle/>
        <a:p>
          <a:pPr algn="just"/>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tang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12-13%</a:t>
          </a:r>
        </a:p>
      </dgm:t>
    </dgm:pt>
    <dgm:pt modelId="{460D2C06-1C19-4BAB-AB61-1911492337C9}" type="parTrans" cxnId="{E279342B-B142-40BC-A33E-E5CD66102B2C}">
      <dgm:prSet/>
      <dgm:spPr/>
      <dgm:t>
        <a:bodyPr/>
        <a:lstStyle/>
        <a:p>
          <a:endParaRPr lang="en-US"/>
        </a:p>
      </dgm:t>
    </dgm:pt>
    <dgm:pt modelId="{7EACEED9-EF53-4FA6-873B-9C29A58D45BA}" type="sibTrans" cxnId="{E279342B-B142-40BC-A33E-E5CD66102B2C}">
      <dgm:prSet/>
      <dgm:spPr/>
      <dgm:t>
        <a:bodyPr/>
        <a:lstStyle/>
        <a:p>
          <a:endParaRPr lang="en-US"/>
        </a:p>
      </dgm:t>
    </dgm:pt>
    <dgm:pt modelId="{80537E0C-0EBF-43D5-95C0-7D46FA7B502D}">
      <dgm:prSet phldrT="[Text]"/>
      <dgm:spPr/>
      <dgm:t>
        <a:bodyPr/>
        <a:lstStyle/>
        <a:p>
          <a:r>
            <a:rPr lang="en-US" dirty="0" err="1">
              <a:latin typeface="Times New Roman" panose="02020603050405020304" pitchFamily="18" charset="0"/>
              <a:cs typeface="Times New Roman" panose="02020603050405020304" pitchFamily="18" charset="0"/>
            </a:rPr>
            <a:t>Thương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mại</a:t>
          </a:r>
          <a:r>
            <a:rPr lang="en-US" dirty="0">
              <a:latin typeface="Times New Roman" panose="02020603050405020304" pitchFamily="18" charset="0"/>
              <a:cs typeface="Times New Roman" panose="02020603050405020304" pitchFamily="18" charset="0"/>
            </a:rPr>
            <a:t> –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endParaRPr lang="en-US" dirty="0">
            <a:latin typeface="Times New Roman" panose="02020603050405020304" pitchFamily="18" charset="0"/>
            <a:cs typeface="Times New Roman" panose="02020603050405020304" pitchFamily="18" charset="0"/>
          </a:endParaRPr>
        </a:p>
      </dgm:t>
    </dgm:pt>
    <dgm:pt modelId="{0EF7ECC3-60D3-46F3-8785-76D01FEA7F5F}" type="parTrans" cxnId="{87D5A5C7-A33A-44ED-BF1E-4C8FBE5285D8}">
      <dgm:prSet/>
      <dgm:spPr/>
      <dgm:t>
        <a:bodyPr/>
        <a:lstStyle/>
        <a:p>
          <a:endParaRPr lang="en-US"/>
        </a:p>
      </dgm:t>
    </dgm:pt>
    <dgm:pt modelId="{4ED64340-77E7-416F-8FD7-1D99246EADFF}" type="sibTrans" cxnId="{87D5A5C7-A33A-44ED-BF1E-4C8FBE5285D8}">
      <dgm:prSet/>
      <dgm:spPr/>
      <dgm:t>
        <a:bodyPr/>
        <a:lstStyle/>
        <a:p>
          <a:endParaRPr lang="en-US"/>
        </a:p>
      </dgm:t>
    </dgm:pt>
    <dgm:pt modelId="{A329FBBF-E17E-4343-87AF-FC6DE4224E68}">
      <dgm:prSet phldrT="[Text]"/>
      <dgm:spPr/>
      <dgm:t>
        <a:bodyPr/>
        <a:lstStyle/>
        <a:p>
          <a:pPr algn="just"/>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sớm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mũi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7-7,5%</a:t>
          </a:r>
        </a:p>
      </dgm:t>
    </dgm:pt>
    <dgm:pt modelId="{CA28E283-8921-46E3-A5E7-D9F1DB1C0757}" type="parTrans" cxnId="{2CE667B7-F971-4459-9570-9DBA0D663EA0}">
      <dgm:prSet/>
      <dgm:spPr/>
      <dgm:t>
        <a:bodyPr/>
        <a:lstStyle/>
        <a:p>
          <a:endParaRPr lang="en-US"/>
        </a:p>
      </dgm:t>
    </dgm:pt>
    <dgm:pt modelId="{761D2382-C4A8-4010-BBFB-01935B42DB6E}" type="sibTrans" cxnId="{2CE667B7-F971-4459-9570-9DBA0D663EA0}">
      <dgm:prSet/>
      <dgm:spPr/>
      <dgm:t>
        <a:bodyPr/>
        <a:lstStyle/>
        <a:p>
          <a:endParaRPr lang="en-US"/>
        </a:p>
      </dgm:t>
    </dgm:pt>
    <dgm:pt modelId="{CC2028B1-677F-4DD4-B395-8A13B9486E05}" type="pres">
      <dgm:prSet presAssocID="{6243516A-48D5-41B1-94F2-330F1E95B197}" presName="Name0" presStyleCnt="0">
        <dgm:presLayoutVars>
          <dgm:dir/>
          <dgm:animLvl val="lvl"/>
          <dgm:resizeHandles val="exact"/>
        </dgm:presLayoutVars>
      </dgm:prSet>
      <dgm:spPr/>
      <dgm:t>
        <a:bodyPr/>
        <a:lstStyle/>
        <a:p>
          <a:endParaRPr lang="en-US"/>
        </a:p>
      </dgm:t>
    </dgm:pt>
    <dgm:pt modelId="{4BBE2C86-7F73-4D9B-85F9-1007FB4E79FC}" type="pres">
      <dgm:prSet presAssocID="{F4CED2F4-6BD9-49C4-AA5A-C28CC956C6A8}" presName="composite" presStyleCnt="0"/>
      <dgm:spPr/>
    </dgm:pt>
    <dgm:pt modelId="{A92D0798-1F34-4D9B-A847-9AFFE54E5871}" type="pres">
      <dgm:prSet presAssocID="{F4CED2F4-6BD9-49C4-AA5A-C28CC956C6A8}" presName="parTx" presStyleLbl="alignNode1" presStyleIdx="0" presStyleCnt="3" custLinFactNeighborX="-103" custLinFactNeighborY="-4540">
        <dgm:presLayoutVars>
          <dgm:chMax val="0"/>
          <dgm:chPref val="0"/>
          <dgm:bulletEnabled val="1"/>
        </dgm:presLayoutVars>
      </dgm:prSet>
      <dgm:spPr/>
      <dgm:t>
        <a:bodyPr/>
        <a:lstStyle/>
        <a:p>
          <a:endParaRPr lang="en-US"/>
        </a:p>
      </dgm:t>
    </dgm:pt>
    <dgm:pt modelId="{8350435A-9A27-4B9A-93EB-60C3BA0AF27C}" type="pres">
      <dgm:prSet presAssocID="{F4CED2F4-6BD9-49C4-AA5A-C28CC956C6A8}" presName="desTx" presStyleLbl="alignAccFollowNode1" presStyleIdx="0" presStyleCnt="3" custScaleX="97581" custScaleY="88670" custLinFactNeighborX="-1312" custLinFactNeighborY="-3069">
        <dgm:presLayoutVars>
          <dgm:bulletEnabled val="1"/>
        </dgm:presLayoutVars>
      </dgm:prSet>
      <dgm:spPr/>
      <dgm:t>
        <a:bodyPr/>
        <a:lstStyle/>
        <a:p>
          <a:endParaRPr lang="en-US"/>
        </a:p>
      </dgm:t>
    </dgm:pt>
    <dgm:pt modelId="{837B41AD-5BF8-4BF0-8DB2-B7F366749D93}" type="pres">
      <dgm:prSet presAssocID="{F5397DAC-9256-4B90-BF3C-D51AA414403E}" presName="space" presStyleCnt="0"/>
      <dgm:spPr/>
    </dgm:pt>
    <dgm:pt modelId="{BB4523C5-BEE0-45E7-A682-F99FCD330FEA}" type="pres">
      <dgm:prSet presAssocID="{5C60C7F8-299B-4508-9B6A-07AFFC26C5A2}" presName="composite" presStyleCnt="0"/>
      <dgm:spPr/>
    </dgm:pt>
    <dgm:pt modelId="{5150829E-90A4-4BBE-8318-63E524D1297E}" type="pres">
      <dgm:prSet presAssocID="{5C60C7F8-299B-4508-9B6A-07AFFC26C5A2}" presName="parTx" presStyleLbl="alignNode1" presStyleIdx="1" presStyleCnt="3">
        <dgm:presLayoutVars>
          <dgm:chMax val="0"/>
          <dgm:chPref val="0"/>
          <dgm:bulletEnabled val="1"/>
        </dgm:presLayoutVars>
      </dgm:prSet>
      <dgm:spPr/>
      <dgm:t>
        <a:bodyPr/>
        <a:lstStyle/>
        <a:p>
          <a:endParaRPr lang="en-US"/>
        </a:p>
      </dgm:t>
    </dgm:pt>
    <dgm:pt modelId="{C6517980-BC21-45B4-9758-98FA462E395A}" type="pres">
      <dgm:prSet presAssocID="{5C60C7F8-299B-4508-9B6A-07AFFC26C5A2}" presName="desTx" presStyleLbl="alignAccFollowNode1" presStyleIdx="1" presStyleCnt="3" custLinFactNeighborX="0" custLinFactNeighborY="1752">
        <dgm:presLayoutVars>
          <dgm:bulletEnabled val="1"/>
        </dgm:presLayoutVars>
      </dgm:prSet>
      <dgm:spPr/>
      <dgm:t>
        <a:bodyPr/>
        <a:lstStyle/>
        <a:p>
          <a:endParaRPr lang="en-US"/>
        </a:p>
      </dgm:t>
    </dgm:pt>
    <dgm:pt modelId="{76178109-3A10-49A3-BAC1-02E75B65F5EF}" type="pres">
      <dgm:prSet presAssocID="{B52BC4DD-51EE-4495-B866-96700F176197}" presName="space" presStyleCnt="0"/>
      <dgm:spPr/>
    </dgm:pt>
    <dgm:pt modelId="{F39A6109-A091-4785-84C0-A1D70E483A56}" type="pres">
      <dgm:prSet presAssocID="{80537E0C-0EBF-43D5-95C0-7D46FA7B502D}" presName="composite" presStyleCnt="0"/>
      <dgm:spPr/>
    </dgm:pt>
    <dgm:pt modelId="{D4AD6D46-1A85-403B-9363-A4E52CA755A9}" type="pres">
      <dgm:prSet presAssocID="{80537E0C-0EBF-43D5-95C0-7D46FA7B502D}" presName="parTx" presStyleLbl="alignNode1" presStyleIdx="2" presStyleCnt="3">
        <dgm:presLayoutVars>
          <dgm:chMax val="0"/>
          <dgm:chPref val="0"/>
          <dgm:bulletEnabled val="1"/>
        </dgm:presLayoutVars>
      </dgm:prSet>
      <dgm:spPr/>
      <dgm:t>
        <a:bodyPr/>
        <a:lstStyle/>
        <a:p>
          <a:endParaRPr lang="en-US"/>
        </a:p>
      </dgm:t>
    </dgm:pt>
    <dgm:pt modelId="{F111220C-44B8-476A-927D-595740CA0F62}" type="pres">
      <dgm:prSet presAssocID="{80537E0C-0EBF-43D5-95C0-7D46FA7B502D}" presName="desTx" presStyleLbl="alignAccFollowNode1" presStyleIdx="2" presStyleCnt="3">
        <dgm:presLayoutVars>
          <dgm:bulletEnabled val="1"/>
        </dgm:presLayoutVars>
      </dgm:prSet>
      <dgm:spPr/>
      <dgm:t>
        <a:bodyPr/>
        <a:lstStyle/>
        <a:p>
          <a:endParaRPr lang="en-US"/>
        </a:p>
      </dgm:t>
    </dgm:pt>
  </dgm:ptLst>
  <dgm:cxnLst>
    <dgm:cxn modelId="{7F028E89-4B6E-4C90-926C-9ADD893688E1}" srcId="{F4CED2F4-6BD9-49C4-AA5A-C28CC956C6A8}" destId="{FCA139AA-DDBC-4C86-BC91-B7379E953FC2}" srcOrd="0" destOrd="0" parTransId="{7CA41795-AE91-464D-B209-5E4E222C73EA}" sibTransId="{27AB9318-8B20-4E42-BB42-BE67B65A8B1A}"/>
    <dgm:cxn modelId="{61C2FFAF-EA74-44DA-A4E3-E32B4E38BDAB}" srcId="{6243516A-48D5-41B1-94F2-330F1E95B197}" destId="{F4CED2F4-6BD9-49C4-AA5A-C28CC956C6A8}" srcOrd="0" destOrd="0" parTransId="{041A14EB-445A-405C-A5D6-8000D2D4E322}" sibTransId="{F5397DAC-9256-4B90-BF3C-D51AA414403E}"/>
    <dgm:cxn modelId="{FB917E8F-DCDA-4182-B018-97E9D67B3E89}" type="presOf" srcId="{671F6CDD-76E3-4A49-AF4B-46D86D507683}" destId="{C6517980-BC21-45B4-9758-98FA462E395A}" srcOrd="0" destOrd="0" presId="urn:microsoft.com/office/officeart/2005/8/layout/hList1"/>
    <dgm:cxn modelId="{141EB011-574C-498D-B14F-29A4DD945D89}" type="presOf" srcId="{FCA139AA-DDBC-4C86-BC91-B7379E953FC2}" destId="{8350435A-9A27-4B9A-93EB-60C3BA0AF27C}" srcOrd="0" destOrd="0" presId="urn:microsoft.com/office/officeart/2005/8/layout/hList1"/>
    <dgm:cxn modelId="{ABDCBB90-A822-4150-9AB4-21A690F040DC}" type="presOf" srcId="{F4CED2F4-6BD9-49C4-AA5A-C28CC956C6A8}" destId="{A92D0798-1F34-4D9B-A847-9AFFE54E5871}" srcOrd="0" destOrd="0" presId="urn:microsoft.com/office/officeart/2005/8/layout/hList1"/>
    <dgm:cxn modelId="{61A4D730-08E6-4C7B-8985-C987BBCC12D4}" type="presOf" srcId="{5C60C7F8-299B-4508-9B6A-07AFFC26C5A2}" destId="{5150829E-90A4-4BBE-8318-63E524D1297E}" srcOrd="0" destOrd="0" presId="urn:microsoft.com/office/officeart/2005/8/layout/hList1"/>
    <dgm:cxn modelId="{7FFC7429-BFE8-4475-B73D-9BD63C635FC8}" type="presOf" srcId="{80537E0C-0EBF-43D5-95C0-7D46FA7B502D}" destId="{D4AD6D46-1A85-403B-9363-A4E52CA755A9}" srcOrd="0" destOrd="0" presId="urn:microsoft.com/office/officeart/2005/8/layout/hList1"/>
    <dgm:cxn modelId="{015AD2AD-3AA1-46BB-A5AD-7FDFD92C137A}" srcId="{6243516A-48D5-41B1-94F2-330F1E95B197}" destId="{5C60C7F8-299B-4508-9B6A-07AFFC26C5A2}" srcOrd="1" destOrd="0" parTransId="{595E7ED5-D949-4C11-BD0B-0453807CDD6A}" sibTransId="{B52BC4DD-51EE-4495-B866-96700F176197}"/>
    <dgm:cxn modelId="{87D5A5C7-A33A-44ED-BF1E-4C8FBE5285D8}" srcId="{6243516A-48D5-41B1-94F2-330F1E95B197}" destId="{80537E0C-0EBF-43D5-95C0-7D46FA7B502D}" srcOrd="2" destOrd="0" parTransId="{0EF7ECC3-60D3-46F3-8785-76D01FEA7F5F}" sibTransId="{4ED64340-77E7-416F-8FD7-1D99246EADFF}"/>
    <dgm:cxn modelId="{2CE667B7-F971-4459-9570-9DBA0D663EA0}" srcId="{80537E0C-0EBF-43D5-95C0-7D46FA7B502D}" destId="{A329FBBF-E17E-4343-87AF-FC6DE4224E68}" srcOrd="0" destOrd="0" parTransId="{CA28E283-8921-46E3-A5E7-D9F1DB1C0757}" sibTransId="{761D2382-C4A8-4010-BBFB-01935B42DB6E}"/>
    <dgm:cxn modelId="{C1357154-C352-4063-916D-3D0A389E53D6}" type="presOf" srcId="{6243516A-48D5-41B1-94F2-330F1E95B197}" destId="{CC2028B1-677F-4DD4-B395-8A13B9486E05}" srcOrd="0" destOrd="0" presId="urn:microsoft.com/office/officeart/2005/8/layout/hList1"/>
    <dgm:cxn modelId="{E279342B-B142-40BC-A33E-E5CD66102B2C}" srcId="{5C60C7F8-299B-4508-9B6A-07AFFC26C5A2}" destId="{671F6CDD-76E3-4A49-AF4B-46D86D507683}" srcOrd="0" destOrd="0" parTransId="{460D2C06-1C19-4BAB-AB61-1911492337C9}" sibTransId="{7EACEED9-EF53-4FA6-873B-9C29A58D45BA}"/>
    <dgm:cxn modelId="{AC9E9E46-A7ED-4433-AA4F-9C31123D2D3C}" type="presOf" srcId="{A329FBBF-E17E-4343-87AF-FC6DE4224E68}" destId="{F111220C-44B8-476A-927D-595740CA0F62}" srcOrd="0" destOrd="0" presId="urn:microsoft.com/office/officeart/2005/8/layout/hList1"/>
    <dgm:cxn modelId="{554EA12E-B600-4765-8F52-0FCE2B7EE0D1}" type="presParOf" srcId="{CC2028B1-677F-4DD4-B395-8A13B9486E05}" destId="{4BBE2C86-7F73-4D9B-85F9-1007FB4E79FC}" srcOrd="0" destOrd="0" presId="urn:microsoft.com/office/officeart/2005/8/layout/hList1"/>
    <dgm:cxn modelId="{0CD3301A-9599-4185-A56B-5A12AA9FA5EA}" type="presParOf" srcId="{4BBE2C86-7F73-4D9B-85F9-1007FB4E79FC}" destId="{A92D0798-1F34-4D9B-A847-9AFFE54E5871}" srcOrd="0" destOrd="0" presId="urn:microsoft.com/office/officeart/2005/8/layout/hList1"/>
    <dgm:cxn modelId="{62750F56-B88C-417B-97DB-DC21D2DD05F7}" type="presParOf" srcId="{4BBE2C86-7F73-4D9B-85F9-1007FB4E79FC}" destId="{8350435A-9A27-4B9A-93EB-60C3BA0AF27C}" srcOrd="1" destOrd="0" presId="urn:microsoft.com/office/officeart/2005/8/layout/hList1"/>
    <dgm:cxn modelId="{79145BE3-AA4C-4ABA-BB72-005CCA6FC000}" type="presParOf" srcId="{CC2028B1-677F-4DD4-B395-8A13B9486E05}" destId="{837B41AD-5BF8-4BF0-8DB2-B7F366749D93}" srcOrd="1" destOrd="0" presId="urn:microsoft.com/office/officeart/2005/8/layout/hList1"/>
    <dgm:cxn modelId="{69904BC4-B0C4-40FA-B2EF-D8240BECE7AC}" type="presParOf" srcId="{CC2028B1-677F-4DD4-B395-8A13B9486E05}" destId="{BB4523C5-BEE0-45E7-A682-F99FCD330FEA}" srcOrd="2" destOrd="0" presId="urn:microsoft.com/office/officeart/2005/8/layout/hList1"/>
    <dgm:cxn modelId="{B23D88E6-D275-4B51-A704-FBB6C42B69D2}" type="presParOf" srcId="{BB4523C5-BEE0-45E7-A682-F99FCD330FEA}" destId="{5150829E-90A4-4BBE-8318-63E524D1297E}" srcOrd="0" destOrd="0" presId="urn:microsoft.com/office/officeart/2005/8/layout/hList1"/>
    <dgm:cxn modelId="{BC6B9282-2394-4140-A72E-0B286C2C4426}" type="presParOf" srcId="{BB4523C5-BEE0-45E7-A682-F99FCD330FEA}" destId="{C6517980-BC21-45B4-9758-98FA462E395A}" srcOrd="1" destOrd="0" presId="urn:microsoft.com/office/officeart/2005/8/layout/hList1"/>
    <dgm:cxn modelId="{F4C97313-EED9-43A5-954C-E4B911D9601C}" type="presParOf" srcId="{CC2028B1-677F-4DD4-B395-8A13B9486E05}" destId="{76178109-3A10-49A3-BAC1-02E75B65F5EF}" srcOrd="3" destOrd="0" presId="urn:microsoft.com/office/officeart/2005/8/layout/hList1"/>
    <dgm:cxn modelId="{83F84DFD-566A-48E0-8973-F7C688FE56D0}" type="presParOf" srcId="{CC2028B1-677F-4DD4-B395-8A13B9486E05}" destId="{F39A6109-A091-4785-84C0-A1D70E483A56}" srcOrd="4" destOrd="0" presId="urn:microsoft.com/office/officeart/2005/8/layout/hList1"/>
    <dgm:cxn modelId="{25D1F844-4903-41F1-AB27-9D38D72DA9F5}" type="presParOf" srcId="{F39A6109-A091-4785-84C0-A1D70E483A56}" destId="{D4AD6D46-1A85-403B-9363-A4E52CA755A9}" srcOrd="0" destOrd="0" presId="urn:microsoft.com/office/officeart/2005/8/layout/hList1"/>
    <dgm:cxn modelId="{29BB91BA-29A1-4E07-8B1B-AD2F0621A250}" type="presParOf" srcId="{F39A6109-A091-4785-84C0-A1D70E483A56}" destId="{F111220C-44B8-476A-927D-595740CA0F6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4B25E-854E-45FF-A472-A941E6D740EA}"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270D5-7360-4AF5-8948-CCC93459762C}" type="slidenum">
              <a:rPr lang="en-US" smtClean="0"/>
              <a:t>‹#›</a:t>
            </a:fld>
            <a:endParaRPr lang="en-US"/>
          </a:p>
        </p:txBody>
      </p:sp>
    </p:spTree>
    <p:extLst>
      <p:ext uri="{BB962C8B-B14F-4D97-AF65-F5344CB8AC3E}">
        <p14:creationId xmlns:p14="http://schemas.microsoft.com/office/powerpoint/2010/main" val="321816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 name="Google Shape;69;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70" name="Google Shape;70;p1:notes"/>
          <p:cNvSpPr txBox="1">
            <a:spLocks noGrp="1"/>
          </p:cNvSpPr>
          <p:nvPr>
            <p:ph type="hdr" idx="3"/>
          </p:nvPr>
        </p:nvSpPr>
        <p:spPr>
          <a:xfrm>
            <a:off x="0" y="0"/>
            <a:ext cx="2945659" cy="49813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628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107938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191928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25066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176447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583455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052988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02749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51292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67000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89706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14629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57708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01006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29476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75039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a:spLocks noGrp="1" noRot="1" noChangeAspect="1"/>
          </p:cNvSpPr>
          <p:nvPr>
            <p:ph type="sldImg" idx="2"/>
          </p:nvPr>
        </p:nvSpPr>
        <p:spPr>
          <a:xfrm>
            <a:off x="296863" y="322263"/>
            <a:ext cx="6356350" cy="35766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4:notes"/>
          <p:cNvSpPr txBox="1">
            <a:spLocks noGrp="1"/>
          </p:cNvSpPr>
          <p:nvPr>
            <p:ph type="body" idx="1"/>
          </p:nvPr>
        </p:nvSpPr>
        <p:spPr>
          <a:xfrm>
            <a:off x="546132" y="4445877"/>
            <a:ext cx="5859326" cy="4115612"/>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347" name="Google Shape;347;p34:notes"/>
          <p:cNvSpPr txBox="1">
            <a:spLocks noGrp="1"/>
          </p:cNvSpPr>
          <p:nvPr>
            <p:ph type="sldNum" idx="12"/>
          </p:nvPr>
        </p:nvSpPr>
        <p:spPr>
          <a:xfrm>
            <a:off x="3427980" y="8451084"/>
            <a:ext cx="3011699" cy="463407"/>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14352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22918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138497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920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2417615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405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483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396186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224064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354473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910B4A-3B50-40B4-8328-026F54C2C1ED}"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247293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910B4A-3B50-40B4-8328-026F54C2C1E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29655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910B4A-3B50-40B4-8328-026F54C2C1ED}"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43034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910B4A-3B50-40B4-8328-026F54C2C1ED}"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14288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10B4A-3B50-40B4-8328-026F54C2C1ED}"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337545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910B4A-3B50-40B4-8328-026F54C2C1ED}"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A8BF5-D235-4D63-9AF7-D5C8633031CB}" type="slidenum">
              <a:rPr lang="en-US" smtClean="0"/>
              <a:t>‹#›</a:t>
            </a:fld>
            <a:endParaRPr lang="en-US"/>
          </a:p>
        </p:txBody>
      </p:sp>
    </p:spTree>
    <p:extLst>
      <p:ext uri="{BB962C8B-B14F-4D97-AF65-F5344CB8AC3E}">
        <p14:creationId xmlns:p14="http://schemas.microsoft.com/office/powerpoint/2010/main" val="56304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7A8BF5-D235-4D63-9AF7-D5C8633031CB}" type="slidenum">
              <a:rPr lang="en-US" smtClean="0"/>
              <a:t>‹#›</a:t>
            </a:fld>
            <a:endParaRPr lang="en-US"/>
          </a:p>
        </p:txBody>
      </p:sp>
      <p:sp>
        <p:nvSpPr>
          <p:cNvPr id="5" name="Date Placeholder 4"/>
          <p:cNvSpPr>
            <a:spLocks noGrp="1"/>
          </p:cNvSpPr>
          <p:nvPr>
            <p:ph type="dt" sz="half" idx="10"/>
          </p:nvPr>
        </p:nvSpPr>
        <p:spPr/>
        <p:txBody>
          <a:bodyPr/>
          <a:lstStyle/>
          <a:p>
            <a:fld id="{01910B4A-3B50-40B4-8328-026F54C2C1ED}" type="datetimeFigureOut">
              <a:rPr lang="en-US" smtClean="0"/>
              <a:t>11/2/2021</a:t>
            </a:fld>
            <a:endParaRPr lang="en-US"/>
          </a:p>
        </p:txBody>
      </p:sp>
    </p:spTree>
    <p:extLst>
      <p:ext uri="{BB962C8B-B14F-4D97-AF65-F5344CB8AC3E}">
        <p14:creationId xmlns:p14="http://schemas.microsoft.com/office/powerpoint/2010/main" val="2962415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910B4A-3B50-40B4-8328-026F54C2C1ED}" type="datetimeFigureOut">
              <a:rPr lang="en-US" smtClean="0"/>
              <a:t>11/2/2021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47A8BF5-D235-4D63-9AF7-D5C8633031CB}" type="slidenum">
              <a:rPr lang="en-US" smtClean="0"/>
              <a:t>‹#›</a:t>
            </a:fld>
            <a:endParaRPr lang="en-US"/>
          </a:p>
        </p:txBody>
      </p:sp>
    </p:spTree>
    <p:extLst>
      <p:ext uri="{BB962C8B-B14F-4D97-AF65-F5344CB8AC3E}">
        <p14:creationId xmlns:p14="http://schemas.microsoft.com/office/powerpoint/2010/main" val="8533675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F8F85"/>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Shape 71"/>
        <p:cNvGrpSpPr/>
        <p:nvPr/>
      </p:nvGrpSpPr>
      <p:grpSpPr>
        <a:xfrm>
          <a:off x="0" y="0"/>
          <a:ext cx="0" cy="0"/>
          <a:chOff x="0" y="0"/>
          <a:chExt cx="0" cy="0"/>
        </a:xfrm>
      </p:grpSpPr>
      <p:pic>
        <p:nvPicPr>
          <p:cNvPr id="72" name="Google Shape;72;p1" descr="C:\Users\NGUYENDAN\Desktop\Phong san khau\Co Dang - To Quoc.png"/>
          <p:cNvPicPr preferRelativeResize="0"/>
          <p:nvPr/>
        </p:nvPicPr>
        <p:blipFill rotWithShape="1">
          <a:blip r:embed="rId3">
            <a:alphaModFix/>
          </a:blip>
          <a:srcRect/>
          <a:stretch/>
        </p:blipFill>
        <p:spPr>
          <a:xfrm>
            <a:off x="1029229" y="136945"/>
            <a:ext cx="1430338" cy="769939"/>
          </a:xfrm>
          <a:prstGeom prst="rect">
            <a:avLst/>
          </a:prstGeom>
          <a:noFill/>
          <a:ln>
            <a:noFill/>
          </a:ln>
          <a:effectLst>
            <a:outerShdw blurRad="50800" dist="38100" dir="5400000" algn="t" rotWithShape="0">
              <a:srgbClr val="000000">
                <a:alpha val="40000"/>
              </a:srgbClr>
            </a:outerShdw>
          </a:effectLst>
        </p:spPr>
      </p:pic>
      <p:sp>
        <p:nvSpPr>
          <p:cNvPr id="75" name="Google Shape;75;p1"/>
          <p:cNvSpPr/>
          <p:nvPr/>
        </p:nvSpPr>
        <p:spPr>
          <a:xfrm>
            <a:off x="935074" y="136945"/>
            <a:ext cx="10007623" cy="2323673"/>
          </a:xfrm>
          <a:prstGeom prst="rect">
            <a:avLst/>
          </a:prstGeom>
          <a:noFill/>
          <a:ln>
            <a:noFill/>
          </a:ln>
        </p:spPr>
        <p:txBody>
          <a:bodyPr spcFirstLastPara="1" wrap="square" lIns="91425" tIns="45700" rIns="91425" bIns="45700" anchor="t" anchorCtr="0">
            <a:spAutoFit/>
          </a:bodyPr>
          <a:lstStyle/>
          <a:p>
            <a:pPr algn="ctr"/>
            <a:r>
              <a:rPr lang="en-US" sz="3000" b="1" i="0" u="none" strike="noStrike" cap="none" dirty="0">
                <a:solidFill>
                  <a:srgbClr val="0070C0"/>
                </a:solidFill>
                <a:latin typeface="Times New Roman" panose="02020603050405020304" pitchFamily="18" charset="0"/>
                <a:ea typeface="Arial"/>
                <a:cs typeface="Times New Roman" panose="02020603050405020304" pitchFamily="18" charset="0"/>
                <a:sym typeface="Arial"/>
              </a:rPr>
              <a:t> </a:t>
            </a:r>
            <a:r>
              <a:rPr lang="en-US" sz="4000" b="1" i="0" u="sng" strike="noStrike" cap="none" dirty="0" err="1" smtClean="0">
                <a:solidFill>
                  <a:srgbClr val="0070C0"/>
                </a:solidFill>
                <a:latin typeface="Times New Roman" panose="02020603050405020304" pitchFamily="18" charset="0"/>
                <a:ea typeface="Arial"/>
                <a:cs typeface="Times New Roman" panose="02020603050405020304" pitchFamily="18" charset="0"/>
                <a:sym typeface="Arial"/>
              </a:rPr>
              <a:t>Chuyên</a:t>
            </a:r>
            <a:r>
              <a:rPr lang="en-US" sz="4000" b="1" i="0" u="sng" strike="noStrike" cap="none" dirty="0" smtClean="0">
                <a:solidFill>
                  <a:srgbClr val="0070C0"/>
                </a:solidFill>
                <a:latin typeface="Times New Roman" panose="02020603050405020304" pitchFamily="18" charset="0"/>
                <a:ea typeface="Arial"/>
                <a:cs typeface="Times New Roman" panose="02020603050405020304" pitchFamily="18" charset="0"/>
                <a:sym typeface="Arial"/>
              </a:rPr>
              <a:t> </a:t>
            </a:r>
            <a:r>
              <a:rPr lang="en-US" sz="4000" b="1" u="sng" dirty="0" err="1">
                <a:solidFill>
                  <a:srgbClr val="0070C0"/>
                </a:solidFill>
                <a:latin typeface="Times New Roman" panose="02020603050405020304" pitchFamily="18" charset="0"/>
                <a:ea typeface="Arial"/>
                <a:cs typeface="Times New Roman" panose="02020603050405020304" pitchFamily="18" charset="0"/>
                <a:sym typeface="Arial"/>
              </a:rPr>
              <a:t>đề</a:t>
            </a:r>
            <a:r>
              <a:rPr lang="en-US" sz="4000" b="1" u="sng" dirty="0">
                <a:solidFill>
                  <a:srgbClr val="0070C0"/>
                </a:solidFill>
                <a:latin typeface="Times New Roman" panose="02020603050405020304" pitchFamily="18" charset="0"/>
                <a:ea typeface="Arial"/>
                <a:cs typeface="Times New Roman" panose="02020603050405020304" pitchFamily="18" charset="0"/>
                <a:sym typeface="Arial"/>
              </a:rPr>
              <a:t>:</a:t>
            </a:r>
            <a:r>
              <a:rPr lang="en-US" sz="4000" b="1" dirty="0">
                <a:solidFill>
                  <a:srgbClr val="0070C0"/>
                </a:solidFill>
                <a:latin typeface="Times New Roman" panose="02020603050405020304" pitchFamily="18" charset="0"/>
                <a:ea typeface="Arial"/>
                <a:cs typeface="Times New Roman" panose="02020603050405020304" pitchFamily="18" charset="0"/>
                <a:sym typeface="Arial"/>
              </a:rPr>
              <a:t>  </a:t>
            </a:r>
          </a:p>
          <a:p>
            <a:pPr algn="ctr"/>
            <a:r>
              <a:rPr lang="en-US" sz="3500" b="1" dirty="0" err="1">
                <a:latin typeface="Times New Roman" panose="02020603050405020304" pitchFamily="18" charset="0"/>
                <a:cs typeface="Times New Roman" panose="02020603050405020304" pitchFamily="18" charset="0"/>
              </a:rPr>
              <a:t>Phúc</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lợi</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xã</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hội</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trong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nền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kinh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tế</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thị</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trường</a:t>
            </a:r>
            <a:r>
              <a:rPr lang="en-US" sz="3500" b="1" dirty="0">
                <a:latin typeface="Times New Roman" panose="02020603050405020304" pitchFamily="18" charset="0"/>
                <a:cs typeface="Times New Roman" panose="02020603050405020304" pitchFamily="18" charset="0"/>
              </a:rPr>
              <a:t> </a:t>
            </a:r>
          </a:p>
          <a:p>
            <a:pPr algn="ctr"/>
            <a:r>
              <a:rPr lang="en-US" sz="3500" b="1" dirty="0" err="1">
                <a:latin typeface="Times New Roman" panose="02020603050405020304" pitchFamily="18" charset="0"/>
                <a:cs typeface="Times New Roman" panose="02020603050405020304" pitchFamily="18" charset="0"/>
              </a:rPr>
              <a:t>định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hướng</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xã</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hội</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chủ</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nghĩa</a:t>
            </a:r>
            <a:r>
              <a:rPr lang="en-US" sz="3500" b="1" dirty="0">
                <a:latin typeface="Times New Roman" panose="02020603050405020304" pitchFamily="18" charset="0"/>
                <a:cs typeface="Times New Roman" panose="02020603050405020304" pitchFamily="18" charset="0"/>
              </a:rPr>
              <a:t> ở </a:t>
            </a:r>
            <a:r>
              <a:rPr lang="en-US" sz="3500" b="1" dirty="0" err="1">
                <a:latin typeface="Times New Roman" panose="02020603050405020304" pitchFamily="18" charset="0"/>
                <a:cs typeface="Times New Roman" panose="02020603050405020304" pitchFamily="18" charset="0"/>
              </a:rPr>
              <a:t>nước</a:t>
            </a:r>
            <a:r>
              <a:rPr lang="en-US" sz="3500" b="1" dirty="0">
                <a:latin typeface="Times New Roman" panose="02020603050405020304" pitchFamily="18" charset="0"/>
                <a:cs typeface="Times New Roman" panose="02020603050405020304" pitchFamily="18" charset="0"/>
              </a:rPr>
              <a:t> ta </a:t>
            </a:r>
          </a:p>
          <a:p>
            <a:pPr algn="ctr"/>
            <a:r>
              <a:rPr lang="en-US" sz="3500" b="1" dirty="0" err="1">
                <a:latin typeface="Times New Roman" panose="02020603050405020304" pitchFamily="18" charset="0"/>
                <a:cs typeface="Times New Roman" panose="02020603050405020304" pitchFamily="18" charset="0"/>
              </a:rPr>
              <a:t>theo</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tinh</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thần</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Đại</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hội</a:t>
            </a:r>
            <a:r>
              <a:rPr lang="en-US" sz="3500" b="1" dirty="0">
                <a:latin typeface="Times New Roman" panose="02020603050405020304" pitchFamily="18" charset="0"/>
                <a:cs typeface="Times New Roman" panose="02020603050405020304" pitchFamily="18" charset="0"/>
              </a:rPr>
              <a:t> XIII </a:t>
            </a:r>
            <a:r>
              <a:rPr lang="en-US" sz="3500" b="1" dirty="0" err="1">
                <a:latin typeface="Times New Roman" panose="02020603050405020304" pitchFamily="18" charset="0"/>
                <a:cs typeface="Times New Roman" panose="02020603050405020304" pitchFamily="18" charset="0"/>
              </a:rPr>
              <a:t>của</a:t>
            </a:r>
            <a:r>
              <a:rPr lang="en-US" sz="3500" b="1" dirty="0">
                <a:latin typeface="Times New Roman" panose="02020603050405020304" pitchFamily="18" charset="0"/>
                <a:cs typeface="Times New Roman" panose="02020603050405020304" pitchFamily="18" charset="0"/>
              </a:rPr>
              <a:t> </a:t>
            </a:r>
            <a:r>
              <a:rPr lang="en-US" sz="3500" b="1" dirty="0" err="1">
                <a:latin typeface="Times New Roman" panose="02020603050405020304" pitchFamily="18" charset="0"/>
                <a:cs typeface="Times New Roman" panose="02020603050405020304" pitchFamily="18" charset="0"/>
              </a:rPr>
              <a:t>Đảng</a:t>
            </a:r>
            <a:r>
              <a:rPr lang="en-US" sz="3500" b="1" dirty="0" smtClean="0">
                <a:latin typeface="Times New Roman" panose="02020603050405020304" pitchFamily="18" charset="0"/>
                <a:cs typeface="Times New Roman" panose="02020603050405020304" pitchFamily="18" charset="0"/>
              </a:rPr>
              <a:t>.</a:t>
            </a:r>
            <a:endParaRPr lang="en-US" sz="35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0474411" y="296011"/>
            <a:ext cx="936572" cy="936572"/>
          </a:xfrm>
          <a:prstGeom prst="rect">
            <a:avLst/>
          </a:prstGeom>
        </p:spPr>
      </p:pic>
      <p:pic>
        <p:nvPicPr>
          <p:cNvPr id="1026" name="Picture 2" descr="D:\ĐUK CƠ QUAN &amp; DOANH NGHIỆP\ẢNH HOẠT ĐỘNG\HỘI NGHỊ\HỘI THI Bcv GIỎI 2021\IMG_87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1223" y="2777918"/>
            <a:ext cx="6090777" cy="40602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353" y="4278142"/>
            <a:ext cx="6096000" cy="954107"/>
          </a:xfrm>
          <a:prstGeom prst="rect">
            <a:avLst/>
          </a:prstGeom>
        </p:spPr>
        <p:txBody>
          <a:bodyPr>
            <a:spAutoFit/>
          </a:bodyPr>
          <a:lstStyle/>
          <a:p>
            <a:pPr lvl="0" algn="ctr"/>
            <a:r>
              <a:rPr lang="en-US" sz="2800" dirty="0" err="1" smtClean="0">
                <a:latin typeface="Times New Roman" panose="02020603050405020304" pitchFamily="18" charset="0"/>
                <a:ea typeface="Arial"/>
                <a:cs typeface="Times New Roman" panose="02020603050405020304" pitchFamily="18" charset="0"/>
                <a:sym typeface="Arial"/>
              </a:rPr>
              <a:t>Tuyên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dirty="0" err="1" smtClean="0">
                <a:latin typeface="Times New Roman" panose="02020603050405020304" pitchFamily="18" charset="0"/>
                <a:ea typeface="Arial"/>
                <a:cs typeface="Times New Roman" panose="02020603050405020304" pitchFamily="18" charset="0"/>
                <a:sym typeface="Arial"/>
              </a:rPr>
              <a:t>truyền</a:t>
            </a:r>
            <a:r>
              <a:rPr lang="en-US" sz="2800" dirty="0" smtClean="0">
                <a:latin typeface="Times New Roman" panose="02020603050405020304" pitchFamily="18" charset="0"/>
                <a:ea typeface="Arial"/>
                <a:cs typeface="Times New Roman" panose="02020603050405020304" pitchFamily="18" charset="0"/>
                <a:sym typeface="Arial"/>
              </a:rPr>
              <a:t> </a:t>
            </a:r>
            <a:r>
              <a:rPr lang="en-US" sz="2800" smtClean="0">
                <a:latin typeface="Times New Roman" panose="02020603050405020304" pitchFamily="18" charset="0"/>
                <a:ea typeface="Arial"/>
                <a:cs typeface="Times New Roman" panose="02020603050405020304" pitchFamily="18" charset="0"/>
                <a:sym typeface="Arial"/>
              </a:rPr>
              <a:t>viên</a:t>
            </a:r>
            <a:r>
              <a:rPr lang="vi-VN" sz="2800" smtClean="0">
                <a:latin typeface="Times New Roman" panose="02020603050405020304" pitchFamily="18" charset="0"/>
                <a:ea typeface="Arial"/>
                <a:cs typeface="Times New Roman" panose="02020603050405020304" pitchFamily="18" charset="0"/>
                <a:sym typeface="Arial"/>
              </a:rPr>
              <a:t>: </a:t>
            </a:r>
            <a:r>
              <a:rPr lang="vi-VN" sz="2800" dirty="0">
                <a:latin typeface="Times New Roman" panose="02020603050405020304" pitchFamily="18" charset="0"/>
                <a:ea typeface="Arial"/>
                <a:cs typeface="Times New Roman" panose="02020603050405020304" pitchFamily="18" charset="0"/>
                <a:sym typeface="Arial"/>
              </a:rPr>
              <a:t>Lê Thị Hương Liên</a:t>
            </a:r>
          </a:p>
          <a:p>
            <a:pPr lvl="0" algn="ctr"/>
            <a:r>
              <a:rPr lang="vi-VN" sz="2800" dirty="0">
                <a:latin typeface="Times New Roman" panose="02020603050405020304" pitchFamily="18" charset="0"/>
                <a:ea typeface="Arial"/>
                <a:cs typeface="Times New Roman" panose="02020603050405020304" pitchFamily="18" charset="0"/>
                <a:sym typeface="Arial"/>
              </a:rPr>
              <a:t>Đơn vị: Bảo hiểm xã hội tỉnh Quảng Trị</a:t>
            </a:r>
          </a:p>
        </p:txBody>
      </p:sp>
    </p:spTree>
    <p:extLst>
      <p:ext uri="{BB962C8B-B14F-4D97-AF65-F5344CB8AC3E}">
        <p14:creationId xmlns:p14="http://schemas.microsoft.com/office/powerpoint/2010/main" val="301947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352697" y="-377911"/>
            <a:ext cx="11443062"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dirty="0">
                <a:latin typeface="Times New Roman" panose="02020603050405020304" pitchFamily="18" charset="0"/>
                <a:cs typeface="Times New Roman" panose="02020603050405020304" pitchFamily="18" charset="0"/>
              </a:rPr>
              <a:t>NHỮNG ĐIỂM MỚI, NỔI BẬT TRONG NGHỊ QUYẾT ĐẠI HỘI XIII</a:t>
            </a:r>
          </a:p>
        </p:txBody>
      </p:sp>
      <p:sp>
        <p:nvSpPr>
          <p:cNvPr id="15" name="Google Shape;398;p41"/>
          <p:cNvSpPr txBox="1">
            <a:spLocks noGrp="1"/>
          </p:cNvSpPr>
          <p:nvPr>
            <p:ph type="body" sz="half" idx="2"/>
          </p:nvPr>
        </p:nvSpPr>
        <p:spPr>
          <a:xfrm>
            <a:off x="352697" y="1081926"/>
            <a:ext cx="11443062" cy="5788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45700" rIns="0" bIns="45700" anchor="t" anchorCtr="0">
            <a:noAutofit/>
          </a:bodyPr>
          <a:lstStyle/>
          <a:p>
            <a:pPr marL="0" lvl="0" indent="0" algn="just" rtl="0">
              <a:lnSpc>
                <a:spcPct val="100000"/>
              </a:lnSpc>
              <a:spcBef>
                <a:spcPts val="600"/>
              </a:spcBef>
              <a:spcAft>
                <a:spcPts val="600"/>
              </a:spcAft>
              <a:buSzPts val="2400"/>
              <a:buNone/>
            </a:pPr>
            <a:r>
              <a:rPr lang="en-US" sz="2500" b="1" dirty="0">
                <a:latin typeface="Times New Roman" panose="02020603050405020304" pitchFamily="18" charset="0"/>
                <a:ea typeface="Times New Roman"/>
                <a:cs typeface="Times New Roman" panose="02020603050405020304" pitchFamily="18" charset="0"/>
                <a:sym typeface="Times New Roman"/>
              </a:rPr>
              <a:t>I. MỤC TIÊU TỔNG QUÁT: </a:t>
            </a:r>
          </a:p>
          <a:p>
            <a:pPr marL="0" lvl="0" indent="0" algn="just" rtl="0">
              <a:lnSpc>
                <a:spcPct val="100000"/>
              </a:lnSpc>
              <a:spcBef>
                <a:spcPts val="600"/>
              </a:spcBef>
              <a:spcAft>
                <a:spcPts val="600"/>
              </a:spcAft>
              <a:buSzPts val="2400"/>
              <a:buNone/>
            </a:pPr>
            <a:r>
              <a:rPr lang="en-US" sz="3000" dirty="0">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Nâng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sạch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niềm</a:t>
            </a:r>
            <a:r>
              <a:rPr lang="en-US" sz="3000" dirty="0">
                <a:latin typeface="Times New Roman" panose="02020603050405020304" pitchFamily="18" charset="0"/>
                <a:cs typeface="Times New Roman" panose="02020603050405020304" pitchFamily="18" charset="0"/>
              </a:rPr>
              <a:t> tin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dậy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phồn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chí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đẩy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hóa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ổn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kỷ</a:t>
            </a:r>
            <a:r>
              <a:rPr lang="en-US" sz="3000" dirty="0">
                <a:latin typeface="Times New Roman" panose="02020603050405020304" pitchFamily="18" charset="0"/>
                <a:cs typeface="Times New Roman" panose="02020603050405020304" pitchFamily="18" charset="0"/>
              </a:rPr>
              <a:t> XXI,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trở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a:t>
            </a:r>
            <a:r>
              <a:rPr lang="en-US" sz="3000" dirty="0">
                <a:latin typeface="Times New Roman" panose="02020603050405020304" pitchFamily="18" charset="0"/>
                <a:cs typeface="Times New Roman" panose="02020603050405020304" pitchFamily="18" charset="0"/>
              </a:rPr>
              <a:t>”(Tr.35.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817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352697" y="-377911"/>
            <a:ext cx="11443062"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a:solidFill>
                  <a:srgbClr val="0070C0"/>
                </a:solidFill>
                <a:latin typeface="Times New Roman" panose="02020603050405020304" pitchFamily="18" charset="0"/>
                <a:cs typeface="Times New Roman" panose="02020603050405020304" pitchFamily="18" charset="0"/>
              </a:rPr>
              <a:t>NHỮNG ĐIỂM MỚI, NỔI BẬT TRONG NGHỊ QUYẾT ĐẠI HỘI XIII</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15" name="Google Shape;398;p41"/>
          <p:cNvSpPr txBox="1">
            <a:spLocks noGrp="1"/>
          </p:cNvSpPr>
          <p:nvPr>
            <p:ph type="body" sz="half" idx="2"/>
          </p:nvPr>
        </p:nvSpPr>
        <p:spPr>
          <a:xfrm>
            <a:off x="352697" y="1069226"/>
            <a:ext cx="4710622" cy="52299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45700" rIns="0" bIns="45700" anchor="t" anchorCtr="0">
            <a:noAutofit/>
          </a:bodyPr>
          <a:lstStyle/>
          <a:p>
            <a:pPr marL="0" indent="0" algn="just">
              <a:lnSpc>
                <a:spcPct val="100000"/>
              </a:lnSpc>
              <a:spcBef>
                <a:spcPts val="600"/>
              </a:spcBef>
              <a:spcAft>
                <a:spcPts val="600"/>
              </a:spcAft>
              <a:buSzPts val="2400"/>
              <a:buNone/>
            </a:pPr>
            <a:r>
              <a:rPr lang="en-US" sz="2300" b="1" dirty="0">
                <a:latin typeface="Times New Roman" panose="02020603050405020304" pitchFamily="18" charset="0"/>
                <a:ea typeface="Times New Roman"/>
                <a:cs typeface="Times New Roman" panose="02020603050405020304" pitchFamily="18" charset="0"/>
              </a:rPr>
              <a:t>II. MỤC TIÊU CỤ THỂ: </a:t>
            </a:r>
          </a:p>
          <a:p>
            <a:pPr algn="just">
              <a:lnSpc>
                <a:spcPct val="100000"/>
              </a:lnSpc>
              <a:spcBef>
                <a:spcPts val="600"/>
              </a:spcBef>
              <a:spcAft>
                <a:spcPts val="600"/>
              </a:spcAft>
              <a:buSzPts val="2400"/>
            </a:pPr>
            <a:r>
              <a:rPr lang="en-US" sz="2300" dirty="0" err="1">
                <a:latin typeface="Times New Roman" panose="02020603050405020304" pitchFamily="18" charset="0"/>
                <a:ea typeface="Times New Roman"/>
                <a:cs typeface="Times New Roman" panose="02020603050405020304" pitchFamily="18" charset="0"/>
                <a:sym typeface="Times New Roman"/>
              </a:rPr>
              <a:t>Đến</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năm</a:t>
            </a:r>
            <a:r>
              <a:rPr lang="en-US" sz="2300" dirty="0">
                <a:latin typeface="Times New Roman" panose="02020603050405020304" pitchFamily="18" charset="0"/>
                <a:ea typeface="Times New Roman"/>
                <a:cs typeface="Times New Roman" panose="02020603050405020304" pitchFamily="18" charset="0"/>
                <a:sym typeface="Times New Roman"/>
              </a:rPr>
              <a:t> 2025 (</a:t>
            </a:r>
            <a:r>
              <a:rPr lang="en-US" sz="2300" i="1" dirty="0" err="1">
                <a:latin typeface="Times New Roman" panose="02020603050405020304" pitchFamily="18" charset="0"/>
                <a:ea typeface="Times New Roman"/>
                <a:cs typeface="Times New Roman" panose="02020603050405020304" pitchFamily="18" charset="0"/>
                <a:sym typeface="Times New Roman"/>
              </a:rPr>
              <a:t>kỷ</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niệm</a:t>
            </a:r>
            <a:r>
              <a:rPr lang="en-US" sz="2300" i="1" dirty="0">
                <a:latin typeface="Times New Roman" panose="02020603050405020304" pitchFamily="18" charset="0"/>
                <a:ea typeface="Times New Roman"/>
                <a:cs typeface="Times New Roman" panose="02020603050405020304" pitchFamily="18" charset="0"/>
                <a:sym typeface="Times New Roman"/>
              </a:rPr>
              <a:t> 50 </a:t>
            </a:r>
            <a:r>
              <a:rPr lang="en-US" sz="2300" i="1" dirty="0" err="1">
                <a:latin typeface="Times New Roman" panose="02020603050405020304" pitchFamily="18" charset="0"/>
                <a:ea typeface="Times New Roman"/>
                <a:cs typeface="Times New Roman" panose="02020603050405020304" pitchFamily="18" charset="0"/>
                <a:sym typeface="Times New Roman"/>
              </a:rPr>
              <a:t>năm</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giải</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phóng</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hoàn</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toàn</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miền</a:t>
            </a:r>
            <a:r>
              <a:rPr lang="en-US" sz="2300" i="1" dirty="0">
                <a:latin typeface="Times New Roman" panose="02020603050405020304" pitchFamily="18" charset="0"/>
                <a:ea typeface="Times New Roman"/>
                <a:cs typeface="Times New Roman" panose="02020603050405020304" pitchFamily="18" charset="0"/>
                <a:sym typeface="Times New Roman"/>
              </a:rPr>
              <a:t> Nam, </a:t>
            </a:r>
            <a:r>
              <a:rPr lang="en-US" sz="2300" i="1" dirty="0" err="1">
                <a:latin typeface="Times New Roman" panose="02020603050405020304" pitchFamily="18" charset="0"/>
                <a:ea typeface="Times New Roman"/>
                <a:cs typeface="Times New Roman" panose="02020603050405020304" pitchFamily="18" charset="0"/>
                <a:sym typeface="Times New Roman"/>
              </a:rPr>
              <a:t>thống</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nhất</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đất</a:t>
            </a:r>
            <a:r>
              <a:rPr lang="en-US" sz="2300" i="1" dirty="0">
                <a:latin typeface="Times New Roman" panose="02020603050405020304" pitchFamily="18" charset="0"/>
                <a:ea typeface="Times New Roman"/>
                <a:cs typeface="Times New Roman" panose="02020603050405020304" pitchFamily="18" charset="0"/>
                <a:sym typeface="Times New Roman"/>
              </a:rPr>
              <a:t> </a:t>
            </a:r>
            <a:r>
              <a:rPr lang="en-US" sz="2300" i="1" dirty="0" err="1">
                <a:latin typeface="Times New Roman" panose="02020603050405020304" pitchFamily="18" charset="0"/>
                <a:ea typeface="Times New Roman"/>
                <a:cs typeface="Times New Roman" panose="02020603050405020304" pitchFamily="18" charset="0"/>
                <a:sym typeface="Times New Roman"/>
              </a:rPr>
              <a:t>nước</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là</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nước</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đang</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phát</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triển</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có</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công</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nghiệp</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theo</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hướng</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hiện</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đại</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vượt</a:t>
            </a:r>
            <a:r>
              <a:rPr lang="en-US" sz="2300" b="1" dirty="0">
                <a:latin typeface="Times New Roman" panose="02020603050405020304" pitchFamily="18" charset="0"/>
                <a:ea typeface="Times New Roman"/>
                <a:cs typeface="Times New Roman" panose="02020603050405020304" pitchFamily="18" charset="0"/>
                <a:sym typeface="Times New Roman"/>
              </a:rPr>
              <a:t> qua </a:t>
            </a:r>
            <a:r>
              <a:rPr lang="en-US" sz="2300" b="1" dirty="0" err="1">
                <a:latin typeface="Times New Roman" panose="02020603050405020304" pitchFamily="18" charset="0"/>
                <a:ea typeface="Times New Roman"/>
                <a:cs typeface="Times New Roman" panose="02020603050405020304" pitchFamily="18" charset="0"/>
                <a:sym typeface="Times New Roman"/>
              </a:rPr>
              <a:t>mức</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thu</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nhập</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trung</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bình</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thấp</a:t>
            </a:r>
            <a:r>
              <a:rPr lang="en-US" sz="2300" b="1" dirty="0">
                <a:latin typeface="Times New Roman" panose="02020603050405020304" pitchFamily="18" charset="0"/>
                <a:ea typeface="Times New Roman"/>
                <a:cs typeface="Times New Roman" panose="02020603050405020304" pitchFamily="18" charset="0"/>
                <a:sym typeface="Times New Roman"/>
              </a:rPr>
              <a:t>.</a:t>
            </a:r>
          </a:p>
          <a:p>
            <a:pPr algn="just">
              <a:lnSpc>
                <a:spcPct val="100000"/>
              </a:lnSpc>
              <a:spcBef>
                <a:spcPts val="600"/>
              </a:spcBef>
              <a:spcAft>
                <a:spcPts val="600"/>
              </a:spcAft>
              <a:buSzPts val="2400"/>
            </a:pPr>
            <a:r>
              <a:rPr lang="en-US" sz="2300" dirty="0" err="1">
                <a:latin typeface="Times New Roman" panose="02020603050405020304" pitchFamily="18" charset="0"/>
                <a:ea typeface="Times New Roman"/>
                <a:cs typeface="Times New Roman" panose="02020603050405020304" pitchFamily="18" charset="0"/>
                <a:sym typeface="Times New Roman"/>
              </a:rPr>
              <a:t>Phấn</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đấu</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đến</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năm</a:t>
            </a:r>
            <a:r>
              <a:rPr lang="en-US" sz="2300" dirty="0">
                <a:latin typeface="Times New Roman" panose="02020603050405020304" pitchFamily="18" charset="0"/>
                <a:ea typeface="Times New Roman"/>
                <a:cs typeface="Times New Roman" panose="02020603050405020304" pitchFamily="18" charset="0"/>
                <a:sym typeface="Times New Roman"/>
              </a:rPr>
              <a:t> 2030 (</a:t>
            </a:r>
            <a:r>
              <a:rPr lang="en-US" sz="2300" dirty="0" err="1">
                <a:latin typeface="Times New Roman" panose="02020603050405020304" pitchFamily="18" charset="0"/>
                <a:ea typeface="Times New Roman"/>
                <a:cs typeface="Times New Roman" panose="02020603050405020304" pitchFamily="18" charset="0"/>
                <a:sym typeface="Times New Roman"/>
              </a:rPr>
              <a:t>kỷ</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niệm</a:t>
            </a:r>
            <a:r>
              <a:rPr lang="en-US" sz="2300" dirty="0">
                <a:latin typeface="Times New Roman" panose="02020603050405020304" pitchFamily="18" charset="0"/>
                <a:ea typeface="Times New Roman"/>
                <a:cs typeface="Times New Roman" panose="02020603050405020304" pitchFamily="18" charset="0"/>
                <a:sym typeface="Times New Roman"/>
              </a:rPr>
              <a:t> 100 </a:t>
            </a:r>
            <a:r>
              <a:rPr lang="en-US" sz="2300" dirty="0" err="1">
                <a:latin typeface="Times New Roman" panose="02020603050405020304" pitchFamily="18" charset="0"/>
                <a:ea typeface="Times New Roman"/>
                <a:cs typeface="Times New Roman" panose="02020603050405020304" pitchFamily="18" charset="0"/>
                <a:sym typeface="Times New Roman"/>
              </a:rPr>
              <a:t>năm</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thành</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lập</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Đảng</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là</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nước</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đang</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phát</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triển</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có</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công</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nghiệp</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hiện</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đại</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thu</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nhập</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trung</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bình</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cao</a:t>
            </a:r>
            <a:r>
              <a:rPr lang="en-US" sz="2300" b="1" dirty="0">
                <a:latin typeface="Times New Roman" panose="02020603050405020304" pitchFamily="18" charset="0"/>
                <a:ea typeface="Times New Roman"/>
                <a:cs typeface="Times New Roman" panose="02020603050405020304" pitchFamily="18" charset="0"/>
                <a:sym typeface="Times New Roman"/>
              </a:rPr>
              <a:t>. </a:t>
            </a:r>
          </a:p>
          <a:p>
            <a:pPr algn="just">
              <a:lnSpc>
                <a:spcPct val="100000"/>
              </a:lnSpc>
              <a:spcBef>
                <a:spcPts val="600"/>
              </a:spcBef>
              <a:spcAft>
                <a:spcPts val="600"/>
              </a:spcAft>
              <a:buSzPts val="2400"/>
            </a:pPr>
            <a:r>
              <a:rPr lang="en-US" sz="2300" dirty="0" err="1">
                <a:latin typeface="Times New Roman" panose="02020603050405020304" pitchFamily="18" charset="0"/>
                <a:ea typeface="Times New Roman"/>
                <a:cs typeface="Times New Roman" panose="02020603050405020304" pitchFamily="18" charset="0"/>
                <a:sym typeface="Times New Roman"/>
              </a:rPr>
              <a:t>Phấn</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đấu</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đến</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năm</a:t>
            </a:r>
            <a:r>
              <a:rPr lang="en-US" sz="2300" dirty="0">
                <a:latin typeface="Times New Roman" panose="02020603050405020304" pitchFamily="18" charset="0"/>
                <a:ea typeface="Times New Roman"/>
                <a:cs typeface="Times New Roman" panose="02020603050405020304" pitchFamily="18" charset="0"/>
                <a:sym typeface="Times New Roman"/>
              </a:rPr>
              <a:t> 2045 (</a:t>
            </a:r>
            <a:r>
              <a:rPr lang="en-US" sz="2300" dirty="0" err="1">
                <a:latin typeface="Times New Roman" panose="02020603050405020304" pitchFamily="18" charset="0"/>
                <a:ea typeface="Times New Roman"/>
                <a:cs typeface="Times New Roman" panose="02020603050405020304" pitchFamily="18" charset="0"/>
                <a:sym typeface="Times New Roman"/>
              </a:rPr>
              <a:t>kỷ</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niệm</a:t>
            </a:r>
            <a:r>
              <a:rPr lang="en-US" sz="2300" dirty="0">
                <a:latin typeface="Times New Roman" panose="02020603050405020304" pitchFamily="18" charset="0"/>
                <a:ea typeface="Times New Roman"/>
                <a:cs typeface="Times New Roman" panose="02020603050405020304" pitchFamily="18" charset="0"/>
                <a:sym typeface="Times New Roman"/>
              </a:rPr>
              <a:t> 100 </a:t>
            </a:r>
            <a:r>
              <a:rPr lang="en-US" sz="2300" dirty="0" err="1">
                <a:latin typeface="Times New Roman" panose="02020603050405020304" pitchFamily="18" charset="0"/>
                <a:ea typeface="Times New Roman"/>
                <a:cs typeface="Times New Roman" panose="02020603050405020304" pitchFamily="18" charset="0"/>
                <a:sym typeface="Times New Roman"/>
              </a:rPr>
              <a:t>năm</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thành</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lập</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dirty="0" err="1">
                <a:latin typeface="Times New Roman" panose="02020603050405020304" pitchFamily="18" charset="0"/>
                <a:ea typeface="Times New Roman"/>
                <a:cs typeface="Times New Roman" panose="02020603050405020304" pitchFamily="18" charset="0"/>
                <a:sym typeface="Times New Roman"/>
              </a:rPr>
              <a:t>Nước</a:t>
            </a:r>
            <a:r>
              <a:rPr lang="en-US" sz="2300"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trở</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thành</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nước</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phát</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triển</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thu</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nhập</a:t>
            </a:r>
            <a:r>
              <a:rPr lang="en-US" sz="2300" b="1" dirty="0">
                <a:latin typeface="Times New Roman" panose="02020603050405020304" pitchFamily="18" charset="0"/>
                <a:ea typeface="Times New Roman"/>
                <a:cs typeface="Times New Roman" panose="02020603050405020304" pitchFamily="18" charset="0"/>
                <a:sym typeface="Times New Roman"/>
              </a:rPr>
              <a:t> </a:t>
            </a:r>
            <a:r>
              <a:rPr lang="en-US" sz="2300" b="1" dirty="0" err="1">
                <a:latin typeface="Times New Roman" panose="02020603050405020304" pitchFamily="18" charset="0"/>
                <a:ea typeface="Times New Roman"/>
                <a:cs typeface="Times New Roman" panose="02020603050405020304" pitchFamily="18" charset="0"/>
                <a:sym typeface="Times New Roman"/>
              </a:rPr>
              <a:t>cao</a:t>
            </a:r>
            <a:endParaRPr lang="en-US" sz="2300" b="1" dirty="0">
              <a:latin typeface="Times New Roman" panose="02020603050405020304" pitchFamily="18" charset="0"/>
              <a:ea typeface="Times New Roman"/>
              <a:cs typeface="Times New Roman" panose="02020603050405020304" pitchFamily="18" charset="0"/>
              <a:sym typeface="Times New Roman"/>
            </a:endParaRPr>
          </a:p>
        </p:txBody>
      </p:sp>
      <p:pic>
        <p:nvPicPr>
          <p:cNvPr id="2" name="Picture 1"/>
          <p:cNvPicPr>
            <a:picLocks noChangeAspect="1"/>
          </p:cNvPicPr>
          <p:nvPr/>
        </p:nvPicPr>
        <p:blipFill>
          <a:blip r:embed="rId3"/>
          <a:stretch>
            <a:fillRect/>
          </a:stretch>
        </p:blipFill>
        <p:spPr>
          <a:xfrm>
            <a:off x="5302169" y="1264863"/>
            <a:ext cx="6427781" cy="4838700"/>
          </a:xfrm>
          <a:prstGeom prst="rect">
            <a:avLst/>
          </a:prstGeom>
        </p:spPr>
      </p:pic>
    </p:spTree>
    <p:extLst>
      <p:ext uri="{BB962C8B-B14F-4D97-AF65-F5344CB8AC3E}">
        <p14:creationId xmlns:p14="http://schemas.microsoft.com/office/powerpoint/2010/main" val="240538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374469" y="457201"/>
            <a:ext cx="11443062" cy="80217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indent="0" algn="ctr">
              <a:lnSpc>
                <a:spcPct val="100000"/>
              </a:lnSpc>
              <a:spcBef>
                <a:spcPts val="600"/>
              </a:spcBef>
              <a:spcAft>
                <a:spcPts val="600"/>
              </a:spcAft>
              <a:buSzPts val="2400"/>
              <a:buNone/>
            </a:pPr>
            <a:r>
              <a:rPr lang="en-US" sz="2800" b="1" dirty="0">
                <a:solidFill>
                  <a:schemeClr val="accent1">
                    <a:lumMod val="75000"/>
                  </a:schemeClr>
                </a:solidFill>
                <a:latin typeface="Times New Roman" panose="02020603050405020304" pitchFamily="18" charset="0"/>
                <a:ea typeface="Times New Roman"/>
                <a:cs typeface="Times New Roman" panose="02020603050405020304" pitchFamily="18" charset="0"/>
              </a:rPr>
              <a:t>III. ĐỊNH HƯỚNG CÁC CHỈ TIÊU CHỦ YẾU VỀ PHÁT TRIỂN </a:t>
            </a:r>
          </a:p>
          <a:p>
            <a:pPr marL="0" indent="0" algn="ctr">
              <a:lnSpc>
                <a:spcPct val="100000"/>
              </a:lnSpc>
              <a:spcBef>
                <a:spcPts val="600"/>
              </a:spcBef>
              <a:spcAft>
                <a:spcPts val="600"/>
              </a:spcAft>
              <a:buSzPts val="2400"/>
              <a:buNone/>
            </a:pPr>
            <a:r>
              <a:rPr lang="en-US" sz="2800" b="1" dirty="0">
                <a:solidFill>
                  <a:schemeClr val="accent1">
                    <a:lumMod val="75000"/>
                  </a:schemeClr>
                </a:solidFill>
                <a:latin typeface="Times New Roman" panose="02020603050405020304" pitchFamily="18" charset="0"/>
                <a:ea typeface="Times New Roman"/>
                <a:cs typeface="Times New Roman" panose="02020603050405020304" pitchFamily="18" charset="0"/>
              </a:rPr>
              <a:t>KINH TẾ - XÃ HỘI</a:t>
            </a:r>
            <a:endParaRPr lang="en-US" sz="2800" b="1" dirty="0">
              <a:solidFill>
                <a:schemeClr val="accent1">
                  <a:lumMod val="75000"/>
                </a:schemeClr>
              </a:solidFill>
              <a:latin typeface="Times New Roman" panose="02020603050405020304" pitchFamily="18" charset="0"/>
              <a:ea typeface="Times New Roman"/>
              <a:cs typeface="Times New Roman" panose="02020603050405020304" pitchFamily="18" charset="0"/>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1212865993"/>
              </p:ext>
            </p:extLst>
          </p:nvPr>
        </p:nvGraphicFramePr>
        <p:xfrm>
          <a:off x="914400" y="1436914"/>
          <a:ext cx="10620103" cy="5212079"/>
        </p:xfrm>
        <a:graphic>
          <a:graphicData uri="http://schemas.openxmlformats.org/drawingml/2006/table">
            <a:tbl>
              <a:tblPr firstRow="1" firstCol="1" bandRow="1">
                <a:tableStyleId>{5C22544A-7EE6-4342-B048-85BDC9FD1C3A}</a:tableStyleId>
              </a:tblPr>
              <a:tblGrid>
                <a:gridCol w="849856">
                  <a:extLst>
                    <a:ext uri="{9D8B030D-6E8A-4147-A177-3AD203B41FA5}">
                      <a16:colId xmlns:a16="http://schemas.microsoft.com/office/drawing/2014/main" xmlns="" val="35625711"/>
                    </a:ext>
                  </a:extLst>
                </a:gridCol>
                <a:gridCol w="3900673">
                  <a:extLst>
                    <a:ext uri="{9D8B030D-6E8A-4147-A177-3AD203B41FA5}">
                      <a16:colId xmlns:a16="http://schemas.microsoft.com/office/drawing/2014/main" xmlns="" val="1151129195"/>
                    </a:ext>
                  </a:extLst>
                </a:gridCol>
                <a:gridCol w="1974058">
                  <a:extLst>
                    <a:ext uri="{9D8B030D-6E8A-4147-A177-3AD203B41FA5}">
                      <a16:colId xmlns:a16="http://schemas.microsoft.com/office/drawing/2014/main" xmlns="" val="2686958979"/>
                    </a:ext>
                  </a:extLst>
                </a:gridCol>
                <a:gridCol w="1921458">
                  <a:extLst>
                    <a:ext uri="{9D8B030D-6E8A-4147-A177-3AD203B41FA5}">
                      <a16:colId xmlns:a16="http://schemas.microsoft.com/office/drawing/2014/main" xmlns="" val="1980281420"/>
                    </a:ext>
                  </a:extLst>
                </a:gridCol>
                <a:gridCol w="1974058">
                  <a:extLst>
                    <a:ext uri="{9D8B030D-6E8A-4147-A177-3AD203B41FA5}">
                      <a16:colId xmlns:a16="http://schemas.microsoft.com/office/drawing/2014/main" xmlns="" val="3596744336"/>
                    </a:ext>
                  </a:extLst>
                </a:gridCol>
              </a:tblGrid>
              <a:tr h="920720">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TT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chủ</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yếu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Đơn vị</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Mục tiêu 5 năm 2021 – 2025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Mục tiêu 10 năm 2021 - 2030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58219734"/>
                  </a:ext>
                </a:extLst>
              </a:tr>
              <a:tr h="47385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1800" b="1" dirty="0" err="1">
                          <a:effectLst/>
                          <a:latin typeface="Times New Roman" panose="02020603050405020304" pitchFamily="18" charset="0"/>
                          <a:cs typeface="Times New Roman" panose="02020603050405020304" pitchFamily="18" charset="0"/>
                        </a:rPr>
                        <a:t>Về</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kinh</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tế</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202598208"/>
                  </a:ext>
                </a:extLst>
              </a:tr>
              <a:tr h="605963">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Tốc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trưởng</a:t>
                      </a:r>
                      <a:r>
                        <a:rPr lang="en-US" sz="1800" dirty="0">
                          <a:effectLst/>
                          <a:latin typeface="Times New Roman" panose="02020603050405020304" pitchFamily="18" charset="0"/>
                          <a:cs typeface="Times New Roman" panose="02020603050405020304" pitchFamily="18" charset="0"/>
                        </a:rPr>
                        <a:t> GDP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năm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6,5 - 7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23611501"/>
                  </a:ext>
                </a:extLst>
              </a:tr>
              <a:tr h="47385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GDP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quân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đầu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người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USD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4.700 – 5.000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7.500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85676922"/>
                  </a:ext>
                </a:extLst>
              </a:tr>
              <a:tr h="605963">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Tỷ</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trọng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nghiệp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biến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tạo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GDP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Trên 25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739995"/>
                  </a:ext>
                </a:extLst>
              </a:tr>
              <a:tr h="445930">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Tỷ trọng kinh tế số</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GDP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20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30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51851661"/>
                  </a:ext>
                </a:extLst>
              </a:tr>
              <a:tr h="473859">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Tỷ lệ đô thị hóa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45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trên 50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55572130"/>
                  </a:ext>
                </a:extLst>
              </a:tr>
              <a:tr h="605963">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Đóng góp của TFP vào tăng trưởng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45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50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75153603"/>
                  </a:ext>
                </a:extLst>
              </a:tr>
              <a:tr h="605963">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Tốc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suất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lao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hội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 năm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latin typeface="Times New Roman" panose="02020603050405020304" pitchFamily="18" charset="0"/>
                          <a:cs typeface="Times New Roman" panose="02020603050405020304" pitchFamily="18" charset="0"/>
                        </a:rPr>
                        <a:t>Trên 6,5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err="1">
                          <a:effectLst/>
                          <a:latin typeface="Times New Roman" panose="02020603050405020304" pitchFamily="18" charset="0"/>
                          <a:cs typeface="Times New Roman" panose="02020603050405020304" pitchFamily="18" charset="0"/>
                        </a:rPr>
                        <a:t>Trên</a:t>
                      </a:r>
                      <a:r>
                        <a:rPr lang="en-US" sz="1800" dirty="0">
                          <a:effectLst/>
                          <a:latin typeface="Times New Roman" panose="02020603050405020304" pitchFamily="18" charset="0"/>
                          <a:cs typeface="Times New Roman" panose="02020603050405020304" pitchFamily="18" charset="0"/>
                        </a:rPr>
                        <a:t> 6,5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12526894"/>
                  </a:ext>
                </a:extLst>
              </a:tr>
            </a:tbl>
          </a:graphicData>
        </a:graphic>
      </p:graphicFrame>
    </p:spTree>
    <p:extLst>
      <p:ext uri="{BB962C8B-B14F-4D97-AF65-F5344CB8AC3E}">
        <p14:creationId xmlns:p14="http://schemas.microsoft.com/office/powerpoint/2010/main" val="428870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352697" y="-377911"/>
            <a:ext cx="11105012"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indent="0" algn="ctr">
              <a:lnSpc>
                <a:spcPct val="100000"/>
              </a:lnSpc>
              <a:spcBef>
                <a:spcPts val="600"/>
              </a:spcBef>
              <a:spcAft>
                <a:spcPts val="600"/>
              </a:spcAft>
              <a:buSzPts val="2400"/>
              <a:buNone/>
            </a:pPr>
            <a:r>
              <a:rPr lang="en-US" sz="2800" b="1" dirty="0">
                <a:solidFill>
                  <a:schemeClr val="accent5">
                    <a:lumMod val="75000"/>
                  </a:schemeClr>
                </a:solidFill>
                <a:latin typeface="Times New Roman" panose="02020603050405020304" pitchFamily="18" charset="0"/>
                <a:ea typeface="Times New Roman"/>
                <a:cs typeface="Times New Roman" panose="02020603050405020304" pitchFamily="18" charset="0"/>
              </a:rPr>
              <a:t>III. ĐỊNH HƯỚNG CÁC CHỈ TIÊU CHỦ YẾU VỀ PHÁT TRIỂN KINH TẾ - XÃ HỘI (</a:t>
            </a:r>
            <a:r>
              <a:rPr lang="en-US" sz="2800" b="1" dirty="0" err="1">
                <a:solidFill>
                  <a:schemeClr val="accent5">
                    <a:lumMod val="75000"/>
                  </a:schemeClr>
                </a:solidFill>
                <a:latin typeface="Times New Roman" panose="02020603050405020304" pitchFamily="18" charset="0"/>
                <a:ea typeface="Times New Roman"/>
                <a:cs typeface="Times New Roman" panose="02020603050405020304" pitchFamily="18" charset="0"/>
              </a:rPr>
              <a:t>tiếp</a:t>
            </a:r>
            <a:r>
              <a:rPr lang="en-US" sz="2800" b="1" dirty="0">
                <a:solidFill>
                  <a:schemeClr val="accent5">
                    <a:lumMod val="75000"/>
                  </a:schemeClr>
                </a:solidFill>
                <a:latin typeface="Times New Roman" panose="02020603050405020304" pitchFamily="18" charset="0"/>
                <a:ea typeface="Times New Roman"/>
                <a:cs typeface="Times New Roman" panose="02020603050405020304" pitchFamily="18" charset="0"/>
              </a:rPr>
              <a:t>)</a:t>
            </a:r>
            <a:endParaRPr lang="en-US" sz="28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3911628486"/>
              </p:ext>
            </p:extLst>
          </p:nvPr>
        </p:nvGraphicFramePr>
        <p:xfrm>
          <a:off x="992778" y="1358533"/>
          <a:ext cx="10464931" cy="5001447"/>
        </p:xfrm>
        <a:graphic>
          <a:graphicData uri="http://schemas.openxmlformats.org/drawingml/2006/table">
            <a:tbl>
              <a:tblPr firstRow="1" firstCol="1" bandRow="1">
                <a:tableStyleId>{5C22544A-7EE6-4342-B048-85BDC9FD1C3A}</a:tableStyleId>
              </a:tblPr>
              <a:tblGrid>
                <a:gridCol w="837438">
                  <a:extLst>
                    <a:ext uri="{9D8B030D-6E8A-4147-A177-3AD203B41FA5}">
                      <a16:colId xmlns:a16="http://schemas.microsoft.com/office/drawing/2014/main" xmlns="" val="3264986593"/>
                    </a:ext>
                  </a:extLst>
                </a:gridCol>
                <a:gridCol w="3843680">
                  <a:extLst>
                    <a:ext uri="{9D8B030D-6E8A-4147-A177-3AD203B41FA5}">
                      <a16:colId xmlns:a16="http://schemas.microsoft.com/office/drawing/2014/main" xmlns="" val="904137529"/>
                    </a:ext>
                  </a:extLst>
                </a:gridCol>
                <a:gridCol w="1945215">
                  <a:extLst>
                    <a:ext uri="{9D8B030D-6E8A-4147-A177-3AD203B41FA5}">
                      <a16:colId xmlns:a16="http://schemas.microsoft.com/office/drawing/2014/main" xmlns="" val="3335044758"/>
                    </a:ext>
                  </a:extLst>
                </a:gridCol>
                <a:gridCol w="1893383">
                  <a:extLst>
                    <a:ext uri="{9D8B030D-6E8A-4147-A177-3AD203B41FA5}">
                      <a16:colId xmlns:a16="http://schemas.microsoft.com/office/drawing/2014/main" xmlns="" val="3744293673"/>
                    </a:ext>
                  </a:extLst>
                </a:gridCol>
                <a:gridCol w="1945215">
                  <a:extLst>
                    <a:ext uri="{9D8B030D-6E8A-4147-A177-3AD203B41FA5}">
                      <a16:colId xmlns:a16="http://schemas.microsoft.com/office/drawing/2014/main" xmlns="" val="3282595974"/>
                    </a:ext>
                  </a:extLst>
                </a:gridCol>
              </a:tblGrid>
              <a:tr h="940530">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TT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yếu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Đơn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vị</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Mục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tiêu</a:t>
                      </a:r>
                      <a:r>
                        <a:rPr lang="en-US" sz="2000" dirty="0">
                          <a:effectLst/>
                          <a:latin typeface="Times New Roman" panose="02020603050405020304" pitchFamily="18" charset="0"/>
                          <a:cs typeface="Times New Roman" panose="02020603050405020304" pitchFamily="18" charset="0"/>
                        </a:rPr>
                        <a:t> 5 </a:t>
                      </a: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2021 – 2025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Mục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tiêu</a:t>
                      </a:r>
                      <a:r>
                        <a:rPr lang="en-US" sz="2000" dirty="0">
                          <a:effectLst/>
                          <a:latin typeface="Times New Roman" panose="02020603050405020304" pitchFamily="18" charset="0"/>
                          <a:cs typeface="Times New Roman" panose="02020603050405020304" pitchFamily="18" charset="0"/>
                        </a:rPr>
                        <a:t> 10 </a:t>
                      </a: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2021 - 2030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59137618"/>
                  </a:ext>
                </a:extLst>
              </a:tr>
              <a:tr h="599184">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Về</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xã</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hội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môi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trường</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9266984"/>
                  </a:ext>
                </a:extLst>
              </a:tr>
              <a:tr h="563868">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Tuổi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thọ</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Tuổi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74,5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75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8932618"/>
                  </a:ext>
                </a:extLst>
              </a:tr>
              <a:tr h="766227">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khỏe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mạnh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đạt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thiểu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năm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67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68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50051540"/>
                  </a:ext>
                </a:extLst>
              </a:tr>
              <a:tr h="766227">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Tỷ</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qua </a:t>
                      </a:r>
                      <a:r>
                        <a:rPr lang="en-US" sz="2000" dirty="0" err="1">
                          <a:effectLst/>
                          <a:latin typeface="Times New Roman" panose="02020603050405020304" pitchFamily="18" charset="0"/>
                          <a:cs typeface="Times New Roman" panose="02020603050405020304" pitchFamily="18" charset="0"/>
                        </a:rPr>
                        <a:t>đào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28-30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35-40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33327901"/>
                  </a:ext>
                </a:extLst>
              </a:tr>
              <a:tr h="766227">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Tỷ</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trọng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nghiệp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tổng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hội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25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dưới 20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60944924"/>
                  </a:ext>
                </a:extLst>
              </a:tr>
              <a:tr h="599184">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Tỷ</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che</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42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6554367"/>
                  </a:ext>
                </a:extLst>
              </a:tr>
            </a:tbl>
          </a:graphicData>
        </a:graphic>
      </p:graphicFrame>
    </p:spTree>
    <p:extLst>
      <p:ext uri="{BB962C8B-B14F-4D97-AF65-F5344CB8AC3E}">
        <p14:creationId xmlns:p14="http://schemas.microsoft.com/office/powerpoint/2010/main" val="687115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352697" y="-377911"/>
            <a:ext cx="11443062"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dirty="0">
                <a:latin typeface="Times New Roman" panose="02020603050405020304" pitchFamily="18" charset="0"/>
                <a:cs typeface="Times New Roman" panose="02020603050405020304" pitchFamily="18" charset="0"/>
              </a:rPr>
              <a:t>NHỮNG ĐIỂM MỚI, NỔI BẬT TRONG NGHỊ QUYẾT ĐẠI HỘI XIII</a:t>
            </a:r>
          </a:p>
        </p:txBody>
      </p:sp>
      <p:sp>
        <p:nvSpPr>
          <p:cNvPr id="15" name="Google Shape;398;p41"/>
          <p:cNvSpPr txBox="1">
            <a:spLocks noGrp="1"/>
          </p:cNvSpPr>
          <p:nvPr>
            <p:ph type="body" sz="half" idx="2"/>
          </p:nvPr>
        </p:nvSpPr>
        <p:spPr>
          <a:xfrm>
            <a:off x="352697" y="1081926"/>
            <a:ext cx="11443062" cy="5788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45700" rIns="0" bIns="45700" anchor="t" anchorCtr="0">
            <a:noAutofit/>
          </a:bodyPr>
          <a:lstStyle/>
          <a:p>
            <a:pPr marL="0" lvl="0" indent="0" algn="just" rtl="0">
              <a:lnSpc>
                <a:spcPct val="100000"/>
              </a:lnSpc>
              <a:spcBef>
                <a:spcPts val="600"/>
              </a:spcBef>
              <a:spcAft>
                <a:spcPts val="600"/>
              </a:spcAft>
              <a:buSzPts val="2400"/>
              <a:buNone/>
            </a:pPr>
            <a:r>
              <a:rPr lang="en-US" sz="2200" b="1" dirty="0">
                <a:latin typeface="Times New Roman" panose="02020603050405020304" pitchFamily="18" charset="0"/>
                <a:ea typeface="Times New Roman"/>
                <a:cs typeface="Times New Roman" panose="02020603050405020304" pitchFamily="18" charset="0"/>
                <a:sym typeface="Times New Roman"/>
              </a:rPr>
              <a:t>IV. CÁC CĂN CỨ KHOA HỌC, THỰC TIỄN ĐỂ XÁC ĐỊNH CÁC MỤC TIÊU TRÊN </a:t>
            </a:r>
          </a:p>
          <a:p>
            <a:pPr marL="0" lvl="0" indent="0" algn="just" rtl="0">
              <a:lnSpc>
                <a:spcPct val="100000"/>
              </a:lnSpc>
              <a:spcBef>
                <a:spcPts val="600"/>
              </a:spcBef>
              <a:spcAft>
                <a:spcPts val="600"/>
              </a:spcAft>
              <a:buSzPts val="2400"/>
              <a:buNone/>
            </a:pPr>
            <a:r>
              <a:rPr lang="en-US" sz="2500" dirty="0">
                <a:latin typeface="Times New Roman" panose="02020603050405020304" pitchFamily="18" charset="0"/>
                <a:ea typeface="Times New Roman"/>
                <a:cs typeface="Times New Roman" panose="02020603050405020304" pitchFamily="18" charset="0"/>
                <a:sym typeface="Times New Roman"/>
              </a:rPr>
              <a:t>1. </a:t>
            </a:r>
            <a:r>
              <a:rPr lang="vi-VN" sz="2500" dirty="0">
                <a:latin typeface="Times New Roman" panose="02020603050405020304" pitchFamily="18" charset="0"/>
                <a:ea typeface="Times New Roman"/>
                <a:cs typeface="Times New Roman" panose="02020603050405020304" pitchFamily="18" charset="0"/>
                <a:sym typeface="Times New Roman"/>
              </a:rPr>
              <a:t>Xuất phát từ thực tế khách quan và yêu cầu tất yếu đối với sự nghiệp công nghiệp hóa, hiện đại hóa phát triển đất nước, thu hẹp khoảng cách phát triển, chống tụt hậu, vượt qua bẫy thu nhập trung bình</a:t>
            </a:r>
            <a:endParaRPr lang="en-US" sz="2500" dirty="0">
              <a:latin typeface="Times New Roman" panose="02020603050405020304" pitchFamily="18" charset="0"/>
              <a:ea typeface="Times New Roman"/>
              <a:cs typeface="Times New Roman" panose="02020603050405020304" pitchFamily="18" charset="0"/>
              <a:sym typeface="Times New Roman"/>
            </a:endParaRPr>
          </a:p>
          <a:p>
            <a:pPr marL="0" lvl="0" indent="0" algn="just" rtl="0">
              <a:lnSpc>
                <a:spcPct val="100000"/>
              </a:lnSpc>
              <a:spcBef>
                <a:spcPts val="600"/>
              </a:spcBef>
              <a:spcAft>
                <a:spcPts val="600"/>
              </a:spcAft>
              <a:buSzPts val="2400"/>
              <a:buNone/>
            </a:pPr>
            <a:r>
              <a:rPr lang="en-US" sz="2500" dirty="0">
                <a:latin typeface="Times New Roman" panose="02020603050405020304" pitchFamily="18" charset="0"/>
                <a:ea typeface="Times New Roman"/>
                <a:cs typeface="Times New Roman" panose="02020603050405020304" pitchFamily="18" charset="0"/>
                <a:sym typeface="Times New Roman"/>
              </a:rPr>
              <a:t>2. </a:t>
            </a:r>
            <a:r>
              <a:rPr lang="vi-VN" sz="2500" dirty="0">
                <a:latin typeface="Times New Roman" panose="02020603050405020304" pitchFamily="18" charset="0"/>
                <a:ea typeface="Times New Roman"/>
                <a:cs typeface="Times New Roman" panose="02020603050405020304" pitchFamily="18" charset="0"/>
                <a:sym typeface="Times New Roman"/>
              </a:rPr>
              <a:t>Xuất phát từ tiềm lực, lợi thế và tiềm năng rất lớn của đất nước trên các lĩnh vực </a:t>
            </a:r>
            <a:r>
              <a:rPr lang="vi-VN" sz="2500" i="1" dirty="0">
                <a:latin typeface="Times New Roman" panose="02020603050405020304" pitchFamily="18" charset="0"/>
                <a:ea typeface="Times New Roman"/>
                <a:cs typeface="Times New Roman" panose="02020603050405020304" pitchFamily="18" charset="0"/>
                <a:sym typeface="Times New Roman"/>
              </a:rPr>
              <a:t>(địa kinh tế, địa chính trị, tài nguyên, nguồn nhân lực chất lượng cao, tình hình chính trị - xã hội ổn định…)</a:t>
            </a:r>
            <a:endParaRPr lang="en-US" sz="2500" dirty="0">
              <a:latin typeface="Times New Roman" panose="02020603050405020304" pitchFamily="18" charset="0"/>
              <a:cs typeface="Times New Roman" panose="02020603050405020304" pitchFamily="18" charset="0"/>
              <a:sym typeface="Times New Roman"/>
            </a:endParaRPr>
          </a:p>
          <a:p>
            <a:pPr marL="0" lvl="0" indent="0" algn="just" rtl="0">
              <a:lnSpc>
                <a:spcPct val="100000"/>
              </a:lnSpc>
              <a:spcBef>
                <a:spcPts val="600"/>
              </a:spcBef>
              <a:spcAft>
                <a:spcPts val="600"/>
              </a:spcAft>
              <a:buSzPts val="2400"/>
              <a:buNone/>
            </a:pPr>
            <a:r>
              <a:rPr lang="en-US" sz="2500" dirty="0">
                <a:latin typeface="Times New Roman" panose="02020603050405020304" pitchFamily="18" charset="0"/>
                <a:ea typeface="Times New Roman"/>
                <a:cs typeface="Times New Roman" panose="02020603050405020304" pitchFamily="18" charset="0"/>
                <a:sym typeface="Times New Roman"/>
              </a:rPr>
              <a:t>3. </a:t>
            </a:r>
            <a:r>
              <a:rPr lang="vi-VN" sz="2500" dirty="0">
                <a:latin typeface="Times New Roman" panose="02020603050405020304" pitchFamily="18" charset="0"/>
                <a:ea typeface="Times New Roman"/>
                <a:cs typeface="Times New Roman" panose="02020603050405020304" pitchFamily="18" charset="0"/>
                <a:sym typeface="Times New Roman"/>
              </a:rPr>
              <a:t>Yếu tố chủ quan: tinh thần, ý chí quyết tâm, khát vọng vươn lên, sự đoàn kết, đồng thuận của cả hệ thống chính trị, các cấp, các ngành, cộng đồng doanh nghiệp và nhân dân cả nước dưới sự lãnh đạo của Đảng</a:t>
            </a:r>
          </a:p>
          <a:p>
            <a:pPr lvl="0" algn="just">
              <a:lnSpc>
                <a:spcPct val="100000"/>
              </a:lnSpc>
              <a:spcBef>
                <a:spcPts val="799"/>
              </a:spcBef>
              <a:buSzPts val="2000"/>
              <a:buFont typeface="Wingdings" panose="05000000000000000000" pitchFamily="2" charset="2"/>
              <a:buChar char="Ø"/>
            </a:pPr>
            <a:r>
              <a:rPr lang="vi-VN" sz="2500" i="1" dirty="0">
                <a:latin typeface="Times New Roman" panose="02020603050405020304" pitchFamily="18" charset="0"/>
                <a:ea typeface="Times New Roman"/>
                <a:cs typeface="Times New Roman" panose="02020603050405020304" pitchFamily="18" charset="0"/>
                <a:sym typeface="Times New Roman"/>
              </a:rPr>
              <a:t>Thực hiện mục tiêu này cũng chính là hiện thực hóa ước nguyện của Bác Hồ kính yêu: đưa dân tộc ta “</a:t>
            </a:r>
            <a:r>
              <a:rPr lang="vi-VN" sz="2500" b="1" i="1" u="sng" dirty="0">
                <a:latin typeface="Times New Roman" panose="02020603050405020304" pitchFamily="18" charset="0"/>
                <a:ea typeface="Times New Roman"/>
                <a:cs typeface="Times New Roman" panose="02020603050405020304" pitchFamily="18" charset="0"/>
                <a:sym typeface="Times New Roman"/>
              </a:rPr>
              <a:t>sánh vai với các cường quốc, năm châu</a:t>
            </a:r>
            <a:r>
              <a:rPr lang="vi-VN" sz="2500" i="1" dirty="0">
                <a:latin typeface="Times New Roman" panose="02020603050405020304" pitchFamily="18" charset="0"/>
                <a:ea typeface="Times New Roman"/>
                <a:cs typeface="Times New Roman" panose="02020603050405020304" pitchFamily="18" charset="0"/>
                <a:sym typeface="Times New Roman"/>
              </a:rPr>
              <a:t>”, mang lại cuộc sống hạnh phúc, ấm no cho nhân dân</a:t>
            </a:r>
            <a:endParaRPr lang="vi-VN" sz="2500" dirty="0">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97749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9072" y="260059"/>
            <a:ext cx="12192000" cy="7633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600" b="1" spc="-20" dirty="0">
                <a:latin typeface="Times New Roman" panose="02020603050405020304" pitchFamily="18" charset="0"/>
                <a:cs typeface="Times New Roman" panose="02020603050405020304" pitchFamily="18" charset="0"/>
              </a:rPr>
              <a:t>QUAN ĐIỂM VỀ PHÚC LỢI XÃ HỘI TRONG NGHỊ QUYẾT ĐẠI HỘI XIII</a:t>
            </a:r>
          </a:p>
        </p:txBody>
      </p:sp>
      <p:sp>
        <p:nvSpPr>
          <p:cNvPr id="15" name="Google Shape;398;p41"/>
          <p:cNvSpPr txBox="1">
            <a:spLocks noGrp="1"/>
          </p:cNvSpPr>
          <p:nvPr>
            <p:ph type="body" sz="half" idx="2"/>
          </p:nvPr>
        </p:nvSpPr>
        <p:spPr>
          <a:xfrm>
            <a:off x="365397" y="1488209"/>
            <a:ext cx="11293203" cy="536979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45700" rIns="0" bIns="45700" anchor="t" anchorCtr="0">
            <a:noAutofit/>
          </a:bodyPr>
          <a:lstStyle/>
          <a:p>
            <a:pPr algn="just">
              <a:lnSpc>
                <a:spcPct val="100000"/>
              </a:lnSpc>
              <a:spcBef>
                <a:spcPts val="400"/>
              </a:spcBef>
              <a:spcAft>
                <a:spcPts val="400"/>
              </a:spcAft>
              <a:buSzPts val="2400"/>
              <a:buFont typeface="Wingdings" panose="05000000000000000000" pitchFamily="2" charset="2"/>
              <a:buChar char="Ø"/>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XIII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2021-2030,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(tr. 37.TLHT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marL="0" lvl="0" indent="0" algn="just" rtl="0">
              <a:lnSpc>
                <a:spcPct val="100000"/>
              </a:lnSpc>
              <a:spcBef>
                <a:spcPts val="600"/>
              </a:spcBef>
              <a:spcAft>
                <a:spcPts val="600"/>
              </a:spcAft>
              <a:buSzPts val="2400"/>
              <a:buNone/>
            </a:pPr>
            <a:endParaRPr lang="vi-VN" sz="2800" dirty="0">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357768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1413C2-891D-4980-AAA8-BE00A161B212}"/>
              </a:ext>
            </a:extLst>
          </p:cNvPr>
          <p:cNvSpPr>
            <a:spLocks noGrp="1"/>
          </p:cNvSpPr>
          <p:nvPr>
            <p:ph type="title"/>
          </p:nvPr>
        </p:nvSpPr>
        <p:spPr>
          <a:xfrm>
            <a:off x="838200" y="13436"/>
            <a:ext cx="10515600" cy="1325563"/>
          </a:xfrm>
        </p:spPr>
        <p:txBody>
          <a:bodyPr>
            <a:normAutofit/>
          </a:bodyPr>
          <a:lstStyle/>
          <a:p>
            <a:pPr algn="ctr"/>
            <a:r>
              <a:rPr lang="en-US" sz="3000" b="1">
                <a:solidFill>
                  <a:srgbClr val="0070C0"/>
                </a:solidFill>
                <a:latin typeface="Times New Roman" panose="02020603050405020304" pitchFamily="18" charset="0"/>
                <a:cs typeface="Times New Roman" panose="02020603050405020304" pitchFamily="18" charset="0"/>
              </a:rPr>
              <a:t>KHÁI NIỆM PHÚC LỢI XÃ HỘI</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5C634264-1799-4031-BD86-FC52F3BD3B94}"/>
              </a:ext>
            </a:extLst>
          </p:cNvPr>
          <p:cNvSpPr>
            <a:spLocks noGrp="1"/>
          </p:cNvSpPr>
          <p:nvPr>
            <p:ph idx="1"/>
          </p:nvPr>
        </p:nvSpPr>
        <p:spPr>
          <a:xfrm>
            <a:off x="423036" y="1132651"/>
            <a:ext cx="10598255" cy="5605276"/>
          </a:xfrm>
        </p:spPr>
        <p:txBody>
          <a:bodyPr>
            <a:noAutofit/>
          </a:bodyPr>
          <a:lstStyle/>
          <a:p>
            <a:pPr algn="just"/>
            <a:r>
              <a:rPr lang="vi-VN" sz="2400" b="0" i="0" dirty="0">
                <a:effectLst/>
                <a:latin typeface="+mj-lt"/>
              </a:rPr>
              <a:t>Phúc lợi xã hội là một bộ phận thu nhập quốc dân được sử dụng nhằm thoả mãn những nhu cầu vật chất và tinh thần của các thành viên trong xã hội, chủ yếu được phân phối lại, ngoài phân phối theo lao động. </a:t>
            </a:r>
            <a:endParaRPr lang="en-US" sz="2400" b="0" i="0" dirty="0">
              <a:effectLst/>
              <a:latin typeface="+mj-lt"/>
            </a:endParaRPr>
          </a:p>
          <a:p>
            <a:pPr algn="just"/>
            <a:r>
              <a:rPr lang="vi-VN" sz="2400" b="0" i="0" dirty="0">
                <a:effectLst/>
                <a:latin typeface="+mj-lt"/>
              </a:rPr>
              <a:t>Phúc lợi xã hội bao gồm những chi phí xã hội như: trả tiền hưu trí, các loại trợ cấp bảo hiểm xã hội, học bổng cho học sinh, những chi phí cho học tập không mất tiền, những dịch vụ y tế, nghỉ ngơi, an dưỡng, nhà trẻ, mẫu giáo, v</a:t>
            </a:r>
            <a:r>
              <a:rPr lang="en-US" sz="2400" b="0" i="0" dirty="0">
                <a:effectLst/>
                <a:latin typeface="+mj-lt"/>
              </a:rPr>
              <a:t>v...</a:t>
            </a:r>
            <a:r>
              <a:rPr lang="vi-VN" sz="2400" b="0" i="0" dirty="0">
                <a:effectLst/>
                <a:latin typeface="+mj-lt"/>
              </a:rPr>
              <a:t>. Với nội dung như vậy, phúc lợi xã hội có mục tiêu làm giảm thiểu sự bất công bằng trong xã hội, đảm bảo cho các thành viên trong xã hội đều có thể thụ hưởng những thành quả của phát triển. </a:t>
            </a:r>
            <a:endParaRPr lang="en-US" sz="2400" b="0" i="0" dirty="0">
              <a:effectLst/>
              <a:latin typeface="+mj-lt"/>
            </a:endParaRPr>
          </a:p>
          <a:p>
            <a:pPr algn="just"/>
            <a:r>
              <a:rPr lang="vi-VN" sz="2400" b="0" i="0" dirty="0">
                <a:effectLst/>
                <a:latin typeface="+mj-lt"/>
              </a:rPr>
              <a:t>Tùy theo mức độ phát triển của các mặt kinh tế - xã hội, quỹ phúc lợi thường có ba nhóm cơ bản: tập trung của nhà nước quản lý; quỹ phúc lợi của các xí nghiệp, đơn vị kinh doanh và quỹ phúc lợi tập thể của các hợp tác xã, tập đoàn sản xuất.</a:t>
            </a:r>
            <a:endParaRPr lang="en-US" sz="2400" dirty="0">
              <a:latin typeface="+mj-lt"/>
            </a:endParaRPr>
          </a:p>
        </p:txBody>
      </p:sp>
    </p:spTree>
    <p:extLst>
      <p:ext uri="{BB962C8B-B14F-4D97-AF65-F5344CB8AC3E}">
        <p14:creationId xmlns:p14="http://schemas.microsoft.com/office/powerpoint/2010/main" val="324333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0" y="-369521"/>
            <a:ext cx="12192000" cy="13963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600" b="1" spc="-20" dirty="0">
                <a:latin typeface="Times New Roman" panose="02020603050405020304" pitchFamily="18" charset="0"/>
                <a:cs typeface="Times New Roman" panose="02020603050405020304" pitchFamily="18" charset="0"/>
              </a:rPr>
              <a:t>NHỮNG ĐIỂM MỚI VỀ PHÚC LỢI XÃ HỘI TRONG NGHỊ QUYẾT ĐẠI HỘI XIII</a:t>
            </a:r>
          </a:p>
        </p:txBody>
      </p:sp>
      <p:sp>
        <p:nvSpPr>
          <p:cNvPr id="15" name="Google Shape;398;p41"/>
          <p:cNvSpPr txBox="1">
            <a:spLocks noGrp="1"/>
          </p:cNvSpPr>
          <p:nvPr>
            <p:ph type="body" sz="half" idx="2"/>
          </p:nvPr>
        </p:nvSpPr>
        <p:spPr>
          <a:xfrm>
            <a:off x="365397" y="1018426"/>
            <a:ext cx="11443062" cy="5788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45700" rIns="0" bIns="45700" anchor="t" anchorCtr="0">
            <a:noAutofit/>
          </a:bodyPr>
          <a:lstStyle/>
          <a:p>
            <a:pPr marL="0" lvl="0" indent="0" algn="just">
              <a:lnSpc>
                <a:spcPct val="100000"/>
              </a:lnSpc>
              <a:spcBef>
                <a:spcPts val="600"/>
              </a:spcBef>
              <a:spcAft>
                <a:spcPts val="600"/>
              </a:spcAft>
              <a:buSzPts val="2400"/>
              <a:buNone/>
            </a:pPr>
            <a:r>
              <a:rPr lang="en-US" sz="3000" b="1" i="1" dirty="0" err="1">
                <a:latin typeface="Times New Roman" panose="02020603050405020304" pitchFamily="18" charset="0"/>
                <a:cs typeface="Times New Roman" panose="02020603050405020304" pitchFamily="18" charset="0"/>
              </a:rPr>
              <a:t>Cách</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tiếp</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cận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mới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về</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phúc</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lợi</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xã</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hội</a:t>
            </a:r>
            <a:r>
              <a:rPr lang="en-US" sz="3000" b="1" i="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(KTTT)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a:t>
            </a:r>
            <a:r>
              <a:rPr lang="en-US" sz="3000" dirty="0">
                <a:latin typeface="Times New Roman" panose="02020603050405020304" pitchFamily="18" charset="0"/>
                <a:cs typeface="Times New Roman" panose="02020603050405020304" pitchFamily="18" charset="0"/>
              </a:rPr>
              <a:t> (XHCN) </a:t>
            </a:r>
            <a:r>
              <a:rPr lang="en-US" sz="3000" dirty="0" err="1">
                <a:latin typeface="Times New Roman" panose="02020603050405020304" pitchFamily="18" charset="0"/>
                <a:cs typeface="Times New Roman" panose="02020603050405020304" pitchFamily="18" charset="0"/>
              </a:rPr>
              <a:t>dựa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PLXH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an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(ASXH)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hỗ</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bổ</a:t>
            </a:r>
            <a:r>
              <a:rPr lang="en-US" sz="3000" dirty="0">
                <a:latin typeface="Times New Roman" panose="02020603050405020304" pitchFamily="18" charset="0"/>
                <a:cs typeface="Times New Roman" panose="02020603050405020304" pitchFamily="18" charset="0"/>
              </a:rPr>
              <a:t> sung, </a:t>
            </a:r>
            <a:r>
              <a:rPr lang="en-US" sz="3000" dirty="0" err="1">
                <a:latin typeface="Times New Roman" panose="02020603050405020304" pitchFamily="18" charset="0"/>
                <a:cs typeface="Times New Roman" panose="02020603050405020304" pitchFamily="18" charset="0"/>
              </a:rPr>
              <a:t>liên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thông</a:t>
            </a:r>
            <a:r>
              <a:rPr lang="en-US" sz="3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Hai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con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ấm</a:t>
            </a:r>
            <a:r>
              <a:rPr lang="en-US" sz="3000" dirty="0">
                <a:latin typeface="Times New Roman" panose="02020603050405020304" pitchFamily="18" charset="0"/>
                <a:cs typeface="Times New Roman" panose="02020603050405020304" pitchFamily="18" charset="0"/>
              </a:rPr>
              <a:t> no, </a:t>
            </a:r>
            <a:r>
              <a:rPr lang="en-US" sz="3000" dirty="0" err="1">
                <a:latin typeface="Times New Roman" panose="02020603050405020304" pitchFamily="18" charset="0"/>
                <a:cs typeface="Times New Roman" panose="02020603050405020304" pitchFamily="18" charset="0"/>
              </a:rPr>
              <a:t>tự</a:t>
            </a:r>
            <a:r>
              <a:rPr lang="en-US" sz="3000" dirty="0">
                <a:latin typeface="Times New Roman" panose="02020603050405020304" pitchFamily="18" charset="0"/>
                <a:cs typeface="Times New Roman" panose="02020603050405020304" pitchFamily="18" charset="0"/>
              </a:rPr>
              <a:t> do, </a:t>
            </a:r>
            <a:r>
              <a:rPr lang="en-US" sz="3000" dirty="0" err="1">
                <a:latin typeface="Times New Roman" panose="02020603050405020304" pitchFamily="18" charset="0"/>
                <a:cs typeface="Times New Roman" panose="02020603050405020304" pitchFamily="18" charset="0"/>
              </a:rPr>
              <a:t>hạnh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đảm</a:t>
            </a:r>
            <a:r>
              <a:rPr lang="en-US" sz="3000" dirty="0">
                <a:latin typeface="Times New Roman" panose="02020603050405020304" pitchFamily="18" charset="0"/>
                <a:cs typeface="Times New Roman" panose="02020603050405020304" pitchFamily="18" charset="0"/>
              </a:rPr>
              <a:t> PLXH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nội</a:t>
            </a:r>
            <a:r>
              <a:rPr lang="en-US" sz="3000" dirty="0">
                <a:latin typeface="Times New Roman" panose="02020603050405020304" pitchFamily="18" charset="0"/>
                <a:cs typeface="Times New Roman" panose="02020603050405020304" pitchFamily="18" charset="0"/>
              </a:rPr>
              <a:t> dung </a:t>
            </a:r>
            <a:r>
              <a:rPr lang="en-US" sz="3000" dirty="0" err="1">
                <a:latin typeface="Times New Roman" panose="02020603050405020304" pitchFamily="18" charset="0"/>
                <a:cs typeface="Times New Roman" panose="02020603050405020304" pitchFamily="18" charset="0"/>
              </a:rPr>
              <a:t>cơ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Ba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cận</a:t>
            </a:r>
            <a:r>
              <a:rPr lang="en-US" sz="3000" dirty="0">
                <a:latin typeface="Times New Roman" panose="02020603050405020304" pitchFamily="18" charset="0"/>
                <a:cs typeface="Times New Roman" panose="02020603050405020304" pitchFamily="18" charset="0"/>
              </a:rPr>
              <a:t> PLXH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nền</a:t>
            </a:r>
            <a:r>
              <a:rPr lang="en-US" sz="3000" dirty="0">
                <a:latin typeface="Times New Roman" panose="02020603050405020304" pitchFamily="18" charset="0"/>
                <a:cs typeface="Times New Roman" panose="02020603050405020304" pitchFamily="18" charset="0"/>
              </a:rPr>
              <a:t> KTTT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a:t>
            </a:r>
            <a:r>
              <a:rPr lang="en-US" sz="3000" dirty="0">
                <a:latin typeface="Times New Roman" panose="02020603050405020304" pitchFamily="18" charset="0"/>
                <a:cs typeface="Times New Roman" panose="02020603050405020304" pitchFamily="18" charset="0"/>
              </a:rPr>
              <a:t> XHCN. </a:t>
            </a:r>
          </a:p>
          <a:p>
            <a:pPr algn="just">
              <a:buFont typeface="Wingdings" panose="05000000000000000000" pitchFamily="2" charset="2"/>
              <a:buChar char="Ø"/>
            </a:pP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a:t>
            </a:r>
            <a:r>
              <a:rPr lang="en-US" sz="3000" dirty="0">
                <a:latin typeface="Times New Roman" panose="02020603050405020304" pitchFamily="18" charset="0"/>
                <a:cs typeface="Times New Roman" panose="02020603050405020304" pitchFamily="18" charset="0"/>
              </a:rPr>
              <a:t> XHCN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đổi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687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 calcmode="lin" valueType="num">
                                      <p:cBhvr additive="base">
                                        <p:cTn id="3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0" y="-377911"/>
            <a:ext cx="12192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600" b="1" spc="-20" dirty="0">
                <a:latin typeface="Times New Roman" panose="02020603050405020304" pitchFamily="18" charset="0"/>
                <a:cs typeface="Times New Roman" panose="02020603050405020304" pitchFamily="18" charset="0"/>
              </a:rPr>
              <a:t>NHỮNG ĐIỂM MỚI VỀ PHÚC LỢI XÃ HỘI TRONG NGHỊ QUYẾT ĐẠI HỘI XIII</a:t>
            </a:r>
          </a:p>
        </p:txBody>
      </p:sp>
      <p:sp>
        <p:nvSpPr>
          <p:cNvPr id="15" name="Google Shape;398;p41"/>
          <p:cNvSpPr txBox="1">
            <a:spLocks noGrp="1"/>
          </p:cNvSpPr>
          <p:nvPr>
            <p:ph type="body" sz="half" idx="2"/>
          </p:nvPr>
        </p:nvSpPr>
        <p:spPr>
          <a:xfrm>
            <a:off x="365397" y="1018426"/>
            <a:ext cx="11443062" cy="5788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45700" rIns="0" bIns="45700" anchor="t" anchorCtr="0">
            <a:noAutofit/>
          </a:bodyPr>
          <a:lstStyle/>
          <a:p>
            <a:pPr marL="0" lvl="0" indent="0" algn="just">
              <a:lnSpc>
                <a:spcPct val="100000"/>
              </a:lnSpc>
              <a:spcBef>
                <a:spcPts val="600"/>
              </a:spcBef>
              <a:spcAft>
                <a:spcPts val="600"/>
              </a:spcAft>
              <a:buSzPts val="2400"/>
              <a:buNone/>
            </a:pPr>
            <a:r>
              <a:rPr lang="en-US" sz="3000" b="1" i="1">
                <a:latin typeface="Times New Roman" panose="02020603050405020304" pitchFamily="18" charset="0"/>
                <a:cs typeface="Times New Roman" panose="02020603050405020304" pitchFamily="18" charset="0"/>
              </a:rPr>
              <a:t>Tính hướng đích của PLXH</a:t>
            </a:r>
          </a:p>
          <a:p>
            <a:pPr algn="just">
              <a:lnSpc>
                <a:spcPct val="100000"/>
              </a:lnSpc>
              <a:spcBef>
                <a:spcPts val="600"/>
              </a:spcBef>
              <a:spcAft>
                <a:spcPts val="600"/>
              </a:spcAft>
              <a:buSzPts val="2400"/>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Thực hiện công bằng về phân phối kết quả sản xuất thông qua việc phân phối lại, giảm thiểu phân tầng quá lớn về thu nhập trong xã hội phát sinh từ phân phối lần đầu;</a:t>
            </a:r>
          </a:p>
          <a:p>
            <a:pPr algn="just">
              <a:lnSpc>
                <a:spcPct val="120000"/>
              </a:lnSpc>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Đảm bảo công bằng về cơ hội phát triển của mọi thành viên trong xã hội</a:t>
            </a:r>
          </a:p>
          <a:p>
            <a:pPr algn="just">
              <a:lnSpc>
                <a:spcPct val="120000"/>
              </a:lnSpc>
              <a:buFont typeface="Wingdings" panose="05000000000000000000" pitchFamily="2" charset="2"/>
              <a:buChar char="Ø"/>
            </a:pPr>
            <a:r>
              <a:rPr lang="en-US" sz="3000">
                <a:latin typeface="Times New Roman" panose="02020603050405020304" pitchFamily="18" charset="0"/>
                <a:cs typeface="Times New Roman" panose="02020603050405020304" pitchFamily="18" charset="0"/>
              </a:rPr>
              <a:t>Thúc đẩy tiến bộ xã hội khi toàn dân đều được thụ hưởng PLXH, làm cho chỉ số hạnh phúc nâng cao hơn, bình đẳng giới tốt hơn, người có thu nhập thấp không bị “nghèo hóa” do không phải chi tiêu tài chính quá lớn cho việc thụ hưởng các dịch vụ công cộng.</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37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0" y="-377911"/>
            <a:ext cx="12192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600" b="1" spc="-20" dirty="0">
                <a:latin typeface="Times New Roman" panose="02020603050405020304" pitchFamily="18" charset="0"/>
                <a:cs typeface="Times New Roman" panose="02020603050405020304" pitchFamily="18" charset="0"/>
              </a:rPr>
              <a:t>NHỮNG ĐIỂM MỚI VỀ PHÚC LỢI XÃ HỘI TRONG NGHỊ QUYẾT ĐẠI HỘI XIII</a:t>
            </a:r>
          </a:p>
        </p:txBody>
      </p:sp>
      <p:sp>
        <p:nvSpPr>
          <p:cNvPr id="15" name="Google Shape;398;p41"/>
          <p:cNvSpPr txBox="1">
            <a:spLocks noGrp="1"/>
          </p:cNvSpPr>
          <p:nvPr>
            <p:ph type="body" sz="half" idx="2"/>
          </p:nvPr>
        </p:nvSpPr>
        <p:spPr>
          <a:xfrm>
            <a:off x="365397" y="1018426"/>
            <a:ext cx="11443062" cy="5788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0" tIns="45700" rIns="0" bIns="45700" anchor="t" anchorCtr="0">
            <a:noAutofit/>
          </a:bodyPr>
          <a:lstStyle/>
          <a:p>
            <a:pPr marL="0" lvl="0" indent="0" algn="just">
              <a:lnSpc>
                <a:spcPct val="100000"/>
              </a:lnSpc>
              <a:spcBef>
                <a:spcPts val="600"/>
              </a:spcBef>
              <a:spcAft>
                <a:spcPts val="600"/>
              </a:spcAft>
              <a:buSzPts val="2400"/>
              <a:buNone/>
            </a:pP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luận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điểm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nêu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hàm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rằng</a:t>
            </a:r>
            <a:endParaRPr lang="en-US" sz="2400" b="1" i="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KTTT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PLXH; </a:t>
            </a:r>
          </a:p>
          <a:p>
            <a:pPr algn="just">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PLXH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lý</a:t>
            </a:r>
            <a:r>
              <a:rPr lang="en-US" sz="2400" dirty="0">
                <a:latin typeface="Times New Roman" panose="02020603050405020304" pitchFamily="18" charset="0"/>
                <a:cs typeface="Times New Roman" panose="02020603050405020304" pitchFamily="18" charset="0"/>
              </a:rPr>
              <a:t> ỷ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đảm</a:t>
            </a:r>
            <a:r>
              <a:rPr lang="en-US" sz="2400" dirty="0">
                <a:latin typeface="Times New Roman" panose="02020603050405020304" pitchFamily="18" charset="0"/>
                <a:cs typeface="Times New Roman" panose="02020603050405020304" pitchFamily="18" charset="0"/>
              </a:rPr>
              <a:t> PLXH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a:t>
            </a:r>
          </a:p>
          <a:p>
            <a:pPr marL="0" lvl="0" indent="0" algn="just">
              <a:lnSpc>
                <a:spcPct val="100000"/>
              </a:lnSpc>
              <a:spcBef>
                <a:spcPts val="600"/>
              </a:spcBef>
              <a:spcAft>
                <a:spcPts val="600"/>
              </a:spcAft>
              <a:buSzPts val="240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9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50" name="Google Shape;350;p34"/>
          <p:cNvSpPr txBox="1">
            <a:spLocks noGrp="1"/>
          </p:cNvSpPr>
          <p:nvPr>
            <p:ph type="title"/>
          </p:nvPr>
        </p:nvSpPr>
        <p:spPr>
          <a:xfrm>
            <a:off x="34035" y="140678"/>
            <a:ext cx="11004079" cy="63517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FF00FF"/>
              </a:buClr>
              <a:buSzPts val="3200"/>
              <a:buFont typeface="Times New Roman"/>
              <a:buNone/>
            </a:pPr>
            <a:r>
              <a:rPr lang="en-US" sz="3400" b="1" dirty="0" err="1">
                <a:solidFill>
                  <a:schemeClr val="bg2">
                    <a:lumMod val="25000"/>
                  </a:schemeClr>
                </a:solidFill>
                <a:latin typeface="Times New Roman"/>
                <a:ea typeface="Times New Roman"/>
                <a:cs typeface="Times New Roman"/>
                <a:sym typeface="Times New Roman"/>
              </a:rPr>
              <a:t>Những</a:t>
            </a:r>
            <a:r>
              <a:rPr lang="en-US" sz="3400" b="1" dirty="0">
                <a:solidFill>
                  <a:schemeClr val="bg2">
                    <a:lumMod val="25000"/>
                  </a:schemeClr>
                </a:solidFill>
                <a:latin typeface="Times New Roman"/>
                <a:ea typeface="Times New Roman"/>
                <a:cs typeface="Times New Roman"/>
                <a:sym typeface="Times New Roman"/>
              </a:rPr>
              <a:t> </a:t>
            </a:r>
            <a:r>
              <a:rPr lang="en-US" sz="3400" b="1" dirty="0" err="1">
                <a:solidFill>
                  <a:schemeClr val="bg2">
                    <a:lumMod val="25000"/>
                  </a:schemeClr>
                </a:solidFill>
                <a:latin typeface="Times New Roman"/>
                <a:ea typeface="Times New Roman"/>
                <a:cs typeface="Times New Roman"/>
                <a:sym typeface="Times New Roman"/>
              </a:rPr>
              <a:t>nội</a:t>
            </a:r>
            <a:r>
              <a:rPr lang="en-US" sz="3400" b="1" dirty="0">
                <a:solidFill>
                  <a:schemeClr val="bg2">
                    <a:lumMod val="25000"/>
                  </a:schemeClr>
                </a:solidFill>
                <a:latin typeface="Times New Roman"/>
                <a:ea typeface="Times New Roman"/>
                <a:cs typeface="Times New Roman"/>
                <a:sym typeface="Times New Roman"/>
              </a:rPr>
              <a:t> dung </a:t>
            </a:r>
            <a:r>
              <a:rPr lang="en-US" sz="3400" b="1" dirty="0" err="1">
                <a:solidFill>
                  <a:schemeClr val="bg2">
                    <a:lumMod val="25000"/>
                  </a:schemeClr>
                </a:solidFill>
                <a:latin typeface="Times New Roman"/>
                <a:ea typeface="Times New Roman"/>
                <a:cs typeface="Times New Roman"/>
                <a:sym typeface="Times New Roman"/>
              </a:rPr>
              <a:t>chính</a:t>
            </a:r>
            <a:endParaRPr sz="3400" b="1" dirty="0">
              <a:solidFill>
                <a:schemeClr val="bg2">
                  <a:lumMod val="25000"/>
                </a:schemeClr>
              </a:solidFill>
              <a:latin typeface="Times New Roman"/>
              <a:ea typeface="Times New Roman"/>
              <a:cs typeface="Times New Roman"/>
              <a:sym typeface="Times New Roman"/>
            </a:endParaRPr>
          </a:p>
        </p:txBody>
      </p:sp>
      <p:sp>
        <p:nvSpPr>
          <p:cNvPr id="349" name="Google Shape;349;p34"/>
          <p:cNvSpPr txBox="1">
            <a:spLocks noGrp="1"/>
          </p:cNvSpPr>
          <p:nvPr>
            <p:ph type="body" sz="half" idx="2"/>
          </p:nvPr>
        </p:nvSpPr>
        <p:spPr>
          <a:xfrm>
            <a:off x="265022" y="715687"/>
            <a:ext cx="11414360" cy="6026727"/>
          </a:xfrm>
          <a:prstGeom prst="rect">
            <a:avLst/>
          </a:prstGeom>
          <a:noFill/>
          <a:ln>
            <a:noFill/>
          </a:ln>
        </p:spPr>
        <p:txBody>
          <a:bodyPr spcFirstLastPara="1" wrap="square" lIns="0" tIns="45700" rIns="0" bIns="45700" anchor="t" anchorCtr="0">
            <a:noAutofit/>
          </a:bodyPr>
          <a:lstStyle/>
          <a:p>
            <a:pPr marL="117458" lvl="0" algn="just" rtl="0">
              <a:lnSpc>
                <a:spcPct val="100000"/>
              </a:lnSpc>
              <a:spcBef>
                <a:spcPts val="600"/>
              </a:spcBef>
              <a:spcAft>
                <a:spcPts val="600"/>
              </a:spcAft>
              <a:buSzPts val="2800"/>
            </a:pPr>
            <a:r>
              <a:rPr lang="en-US" sz="2200" b="1" dirty="0">
                <a:latin typeface="Times New Roman"/>
                <a:ea typeface="Times New Roman"/>
                <a:cs typeface="Times New Roman"/>
                <a:sym typeface="Times New Roman"/>
              </a:rPr>
              <a:t>I. </a:t>
            </a:r>
            <a:r>
              <a:rPr lang="en-US" sz="2200" b="1" dirty="0" err="1">
                <a:latin typeface="Times New Roman"/>
                <a:ea typeface="Times New Roman"/>
                <a:cs typeface="Times New Roman"/>
                <a:sym typeface="Times New Roman"/>
              </a:rPr>
              <a:t>Bối</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cảnh</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quốc</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tế</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và</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tình</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hình</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đất</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nước</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tại</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thời</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điểm</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diễn</a:t>
            </a:r>
            <a:r>
              <a:rPr lang="en-US" sz="2200" b="1" dirty="0">
                <a:latin typeface="Times New Roman"/>
                <a:ea typeface="Times New Roman"/>
                <a:cs typeface="Times New Roman"/>
                <a:sym typeface="Times New Roman"/>
              </a:rPr>
              <a:t> ra </a:t>
            </a:r>
            <a:r>
              <a:rPr lang="en-US" sz="2200" b="1" dirty="0" err="1">
                <a:latin typeface="Times New Roman"/>
                <a:ea typeface="Times New Roman"/>
                <a:cs typeface="Times New Roman"/>
                <a:sym typeface="Times New Roman"/>
              </a:rPr>
              <a:t>Đại</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hội</a:t>
            </a:r>
            <a:endParaRPr lang="en-US" sz="2200" b="1" dirty="0">
              <a:latin typeface="Times New Roman"/>
              <a:ea typeface="Times New Roman"/>
              <a:cs typeface="Times New Roman"/>
              <a:sym typeface="Times New Roman"/>
            </a:endParaRPr>
          </a:p>
          <a:p>
            <a:pPr marL="117458" algn="just">
              <a:lnSpc>
                <a:spcPct val="100000"/>
              </a:lnSpc>
              <a:spcBef>
                <a:spcPts val="600"/>
              </a:spcBef>
              <a:spcAft>
                <a:spcPts val="600"/>
              </a:spcAft>
              <a:buSzPts val="2800"/>
            </a:pPr>
            <a:r>
              <a:rPr lang="en-US" sz="2200" dirty="0">
                <a:latin typeface="Times New Roman"/>
                <a:ea typeface="Times New Roman"/>
                <a:cs typeface="Times New Roman"/>
                <a:sym typeface="Times New Roman"/>
              </a:rPr>
              <a:t>	1. </a:t>
            </a:r>
            <a:r>
              <a:rPr lang="en-US" sz="2200" dirty="0" err="1">
                <a:latin typeface="Times New Roman"/>
                <a:ea typeface="Times New Roman"/>
                <a:cs typeface="Times New Roman"/>
                <a:sym typeface="Times New Roman"/>
              </a:rPr>
              <a:t>Tình</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hình</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quốc</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tế</a:t>
            </a:r>
            <a:endParaRPr lang="en-US" sz="2200" dirty="0">
              <a:latin typeface="Times New Roman"/>
              <a:ea typeface="Times New Roman"/>
              <a:cs typeface="Times New Roman"/>
              <a:sym typeface="Times New Roman"/>
            </a:endParaRPr>
          </a:p>
          <a:p>
            <a:pPr marL="117458" algn="just">
              <a:lnSpc>
                <a:spcPct val="100000"/>
              </a:lnSpc>
              <a:spcBef>
                <a:spcPts val="600"/>
              </a:spcBef>
              <a:spcAft>
                <a:spcPts val="600"/>
              </a:spcAft>
              <a:buSzPts val="2800"/>
            </a:pPr>
            <a:r>
              <a:rPr lang="en-US" sz="2200" dirty="0">
                <a:latin typeface="Times New Roman"/>
                <a:ea typeface="Times New Roman"/>
                <a:cs typeface="Times New Roman"/>
                <a:sym typeface="Times New Roman"/>
              </a:rPr>
              <a:t>	2. </a:t>
            </a:r>
            <a:r>
              <a:rPr lang="en-US" sz="2200" dirty="0" err="1">
                <a:latin typeface="Times New Roman"/>
                <a:ea typeface="Times New Roman"/>
                <a:cs typeface="Times New Roman"/>
                <a:sym typeface="Times New Roman"/>
              </a:rPr>
              <a:t>Tình</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hình</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trong</a:t>
            </a:r>
            <a:r>
              <a:rPr lang="en-US" sz="2200" dirty="0">
                <a:latin typeface="Times New Roman"/>
                <a:ea typeface="Times New Roman"/>
                <a:cs typeface="Times New Roman"/>
                <a:sym typeface="Times New Roman"/>
              </a:rPr>
              <a:t> </a:t>
            </a:r>
            <a:r>
              <a:rPr lang="en-US" sz="2200" dirty="0" err="1">
                <a:latin typeface="Times New Roman"/>
                <a:ea typeface="Times New Roman"/>
                <a:cs typeface="Times New Roman"/>
                <a:sym typeface="Times New Roman"/>
              </a:rPr>
              <a:t>nước</a:t>
            </a:r>
            <a:endParaRPr lang="en-US" sz="2200" dirty="0">
              <a:latin typeface="Times New Roman"/>
              <a:ea typeface="Times New Roman"/>
              <a:cs typeface="Times New Roman"/>
              <a:sym typeface="Times New Roman"/>
            </a:endParaRPr>
          </a:p>
          <a:p>
            <a:pPr marL="117458" algn="just">
              <a:lnSpc>
                <a:spcPct val="100000"/>
              </a:lnSpc>
              <a:spcBef>
                <a:spcPts val="600"/>
              </a:spcBef>
              <a:spcAft>
                <a:spcPts val="600"/>
              </a:spcAft>
              <a:buSzPts val="2800"/>
            </a:pPr>
            <a:r>
              <a:rPr lang="en-US" sz="2200" b="1" dirty="0">
                <a:latin typeface="Times New Roman"/>
                <a:ea typeface="Times New Roman"/>
                <a:cs typeface="Times New Roman"/>
              </a:rPr>
              <a:t>II. </a:t>
            </a:r>
            <a:r>
              <a:rPr lang="en-US" sz="2200" b="1" dirty="0" err="1">
                <a:latin typeface="Times New Roman"/>
                <a:ea typeface="Times New Roman"/>
                <a:cs typeface="Times New Roman"/>
              </a:rPr>
              <a:t>Những</a:t>
            </a:r>
            <a:r>
              <a:rPr lang="en-US" sz="2200" b="1" dirty="0">
                <a:latin typeface="Times New Roman"/>
                <a:ea typeface="Times New Roman"/>
                <a:cs typeface="Times New Roman"/>
              </a:rPr>
              <a:t> </a:t>
            </a:r>
            <a:r>
              <a:rPr lang="en-US" sz="2200" b="1" dirty="0" err="1">
                <a:latin typeface="Times New Roman"/>
                <a:ea typeface="Times New Roman"/>
                <a:cs typeface="Times New Roman"/>
              </a:rPr>
              <a:t>điểm</a:t>
            </a:r>
            <a:r>
              <a:rPr lang="en-US" sz="2200" b="1" dirty="0">
                <a:latin typeface="Times New Roman"/>
                <a:ea typeface="Times New Roman"/>
                <a:cs typeface="Times New Roman"/>
              </a:rPr>
              <a:t> </a:t>
            </a:r>
            <a:r>
              <a:rPr lang="en-US" sz="2200" b="1" dirty="0" err="1">
                <a:latin typeface="Times New Roman"/>
                <a:ea typeface="Times New Roman"/>
                <a:cs typeface="Times New Roman"/>
              </a:rPr>
              <a:t>mới</a:t>
            </a:r>
            <a:r>
              <a:rPr lang="en-US" sz="2200" b="1" dirty="0">
                <a:latin typeface="Times New Roman"/>
                <a:ea typeface="Times New Roman"/>
                <a:cs typeface="Times New Roman"/>
              </a:rPr>
              <a:t>, </a:t>
            </a:r>
            <a:r>
              <a:rPr lang="en-US" sz="2200" b="1" dirty="0" err="1">
                <a:latin typeface="Times New Roman"/>
                <a:ea typeface="Times New Roman"/>
                <a:cs typeface="Times New Roman"/>
              </a:rPr>
              <a:t>nổi</a:t>
            </a:r>
            <a:r>
              <a:rPr lang="en-US" sz="2200" b="1" dirty="0">
                <a:latin typeface="Times New Roman"/>
                <a:ea typeface="Times New Roman"/>
                <a:cs typeface="Times New Roman"/>
              </a:rPr>
              <a:t> </a:t>
            </a:r>
            <a:r>
              <a:rPr lang="en-US" sz="2200" b="1" dirty="0" err="1">
                <a:latin typeface="Times New Roman"/>
                <a:ea typeface="Times New Roman"/>
                <a:cs typeface="Times New Roman"/>
              </a:rPr>
              <a:t>bật</a:t>
            </a:r>
            <a:r>
              <a:rPr lang="en-US" sz="2200" b="1" dirty="0">
                <a:latin typeface="Times New Roman"/>
                <a:ea typeface="Times New Roman"/>
                <a:cs typeface="Times New Roman"/>
              </a:rPr>
              <a:t> </a:t>
            </a:r>
            <a:r>
              <a:rPr lang="en-US" sz="2200" b="1" dirty="0" err="1">
                <a:latin typeface="Times New Roman"/>
                <a:ea typeface="Times New Roman"/>
                <a:cs typeface="Times New Roman"/>
              </a:rPr>
              <a:t>trong</a:t>
            </a:r>
            <a:r>
              <a:rPr lang="en-US" sz="2200" b="1" dirty="0">
                <a:latin typeface="Times New Roman"/>
                <a:ea typeface="Times New Roman"/>
                <a:cs typeface="Times New Roman"/>
              </a:rPr>
              <a:t> </a:t>
            </a:r>
            <a:r>
              <a:rPr lang="en-US" sz="2200" b="1" dirty="0" err="1">
                <a:latin typeface="Times New Roman"/>
                <a:ea typeface="Times New Roman"/>
                <a:cs typeface="Times New Roman"/>
              </a:rPr>
              <a:t>Nghị</a:t>
            </a:r>
            <a:r>
              <a:rPr lang="en-US" sz="2200" b="1" dirty="0">
                <a:latin typeface="Times New Roman"/>
                <a:ea typeface="Times New Roman"/>
                <a:cs typeface="Times New Roman"/>
              </a:rPr>
              <a:t> </a:t>
            </a:r>
            <a:r>
              <a:rPr lang="en-US" sz="2200" b="1" dirty="0" err="1">
                <a:latin typeface="Times New Roman"/>
                <a:ea typeface="Times New Roman"/>
                <a:cs typeface="Times New Roman"/>
              </a:rPr>
              <a:t>quyết</a:t>
            </a:r>
            <a:r>
              <a:rPr lang="en-US" sz="2200" b="1" dirty="0">
                <a:latin typeface="Times New Roman"/>
                <a:ea typeface="Times New Roman"/>
                <a:cs typeface="Times New Roman"/>
              </a:rPr>
              <a:t> </a:t>
            </a:r>
            <a:r>
              <a:rPr lang="en-US" sz="2200" b="1" dirty="0" err="1">
                <a:latin typeface="Times New Roman"/>
                <a:ea typeface="Times New Roman"/>
                <a:cs typeface="Times New Roman"/>
              </a:rPr>
              <a:t>Đại</a:t>
            </a:r>
            <a:r>
              <a:rPr lang="en-US" sz="2200" b="1" dirty="0">
                <a:latin typeface="Times New Roman"/>
                <a:ea typeface="Times New Roman"/>
                <a:cs typeface="Times New Roman"/>
              </a:rPr>
              <a:t> </a:t>
            </a:r>
            <a:r>
              <a:rPr lang="en-US" sz="2200" b="1" dirty="0" err="1">
                <a:latin typeface="Times New Roman"/>
                <a:ea typeface="Times New Roman"/>
                <a:cs typeface="Times New Roman"/>
              </a:rPr>
              <a:t>hội</a:t>
            </a:r>
            <a:r>
              <a:rPr lang="en-US" sz="2200" b="1" dirty="0">
                <a:latin typeface="Times New Roman"/>
                <a:ea typeface="Times New Roman"/>
                <a:cs typeface="Times New Roman"/>
              </a:rPr>
              <a:t> XIII</a:t>
            </a:r>
          </a:p>
          <a:p>
            <a:pPr lvl="1" fontAlgn="base">
              <a:spcBef>
                <a:spcPts val="600"/>
              </a:spcBef>
              <a:spcAft>
                <a:spcPts val="600"/>
              </a:spcAft>
            </a:pPr>
            <a:r>
              <a:rPr lang="en-US" sz="2200" dirty="0">
                <a:latin typeface="Times New Roman"/>
                <a:ea typeface="Times New Roman"/>
                <a:cs typeface="Times New Roman"/>
              </a:rPr>
              <a:t>1.  </a:t>
            </a:r>
            <a:r>
              <a:rPr lang="en-US" sz="2200" dirty="0" err="1">
                <a:latin typeface="Times New Roman"/>
                <a:ea typeface="Times New Roman"/>
                <a:cs typeface="Times New Roman"/>
              </a:rPr>
              <a:t>Mục</a:t>
            </a:r>
            <a:r>
              <a:rPr lang="en-US" sz="2200" dirty="0">
                <a:latin typeface="Times New Roman"/>
                <a:ea typeface="Times New Roman"/>
                <a:cs typeface="Times New Roman"/>
              </a:rPr>
              <a:t> </a:t>
            </a:r>
            <a:r>
              <a:rPr lang="en-US" sz="2200" dirty="0" err="1">
                <a:latin typeface="Times New Roman"/>
                <a:ea typeface="Times New Roman"/>
                <a:cs typeface="Times New Roman"/>
              </a:rPr>
              <a:t>tiêu</a:t>
            </a:r>
            <a:r>
              <a:rPr lang="en-US" sz="2200" dirty="0">
                <a:latin typeface="Times New Roman"/>
                <a:ea typeface="Times New Roman"/>
                <a:cs typeface="Times New Roman"/>
              </a:rPr>
              <a:t> </a:t>
            </a:r>
            <a:r>
              <a:rPr lang="en-US" sz="2200" dirty="0" err="1">
                <a:latin typeface="Times New Roman"/>
                <a:ea typeface="Times New Roman"/>
                <a:cs typeface="Times New Roman"/>
              </a:rPr>
              <a:t>tổng</a:t>
            </a:r>
            <a:r>
              <a:rPr lang="en-US" sz="2200" dirty="0">
                <a:latin typeface="Times New Roman"/>
                <a:ea typeface="Times New Roman"/>
                <a:cs typeface="Times New Roman"/>
              </a:rPr>
              <a:t> </a:t>
            </a:r>
            <a:r>
              <a:rPr lang="en-US" sz="2200" dirty="0" err="1">
                <a:latin typeface="Times New Roman"/>
                <a:ea typeface="Times New Roman"/>
                <a:cs typeface="Times New Roman"/>
              </a:rPr>
              <a:t>quát</a:t>
            </a:r>
            <a:endParaRPr lang="en-US" sz="2200" dirty="0">
              <a:latin typeface="Times New Roman"/>
              <a:ea typeface="Times New Roman"/>
              <a:cs typeface="Times New Roman"/>
            </a:endParaRPr>
          </a:p>
          <a:p>
            <a:pPr lvl="1" fontAlgn="base">
              <a:spcBef>
                <a:spcPts val="600"/>
              </a:spcBef>
              <a:spcAft>
                <a:spcPts val="600"/>
              </a:spcAft>
            </a:pPr>
            <a:r>
              <a:rPr lang="en-US" sz="2200" dirty="0">
                <a:latin typeface="Times New Roman"/>
                <a:ea typeface="Times New Roman"/>
                <a:cs typeface="Times New Roman"/>
              </a:rPr>
              <a:t>2.  </a:t>
            </a:r>
            <a:r>
              <a:rPr lang="en-US" sz="2200" dirty="0" err="1">
                <a:latin typeface="Times New Roman"/>
                <a:ea typeface="Times New Roman"/>
                <a:cs typeface="Times New Roman"/>
              </a:rPr>
              <a:t>Mục</a:t>
            </a:r>
            <a:r>
              <a:rPr lang="en-US" sz="2200" dirty="0">
                <a:latin typeface="Times New Roman"/>
                <a:ea typeface="Times New Roman"/>
                <a:cs typeface="Times New Roman"/>
              </a:rPr>
              <a:t> </a:t>
            </a:r>
            <a:r>
              <a:rPr lang="en-US" sz="2200" dirty="0" err="1">
                <a:latin typeface="Times New Roman"/>
                <a:ea typeface="Times New Roman"/>
                <a:cs typeface="Times New Roman"/>
              </a:rPr>
              <a:t>tiêu</a:t>
            </a:r>
            <a:r>
              <a:rPr lang="en-US" sz="2200" dirty="0">
                <a:latin typeface="Times New Roman"/>
                <a:ea typeface="Times New Roman"/>
                <a:cs typeface="Times New Roman"/>
              </a:rPr>
              <a:t> </a:t>
            </a:r>
            <a:r>
              <a:rPr lang="en-US" sz="2200" dirty="0" err="1">
                <a:latin typeface="Times New Roman"/>
                <a:ea typeface="Times New Roman"/>
                <a:cs typeface="Times New Roman"/>
              </a:rPr>
              <a:t>cụ</a:t>
            </a:r>
            <a:r>
              <a:rPr lang="en-US" sz="2200" dirty="0">
                <a:latin typeface="Times New Roman"/>
                <a:ea typeface="Times New Roman"/>
                <a:cs typeface="Times New Roman"/>
              </a:rPr>
              <a:t> </a:t>
            </a:r>
            <a:r>
              <a:rPr lang="en-US" sz="2200" dirty="0" err="1">
                <a:latin typeface="Times New Roman"/>
                <a:ea typeface="Times New Roman"/>
                <a:cs typeface="Times New Roman"/>
              </a:rPr>
              <a:t>thể</a:t>
            </a:r>
            <a:endParaRPr lang="en-US" sz="2200" dirty="0">
              <a:latin typeface="Times New Roman"/>
              <a:ea typeface="Times New Roman"/>
              <a:cs typeface="Times New Roman"/>
            </a:endParaRPr>
          </a:p>
          <a:p>
            <a:pPr lvl="1" fontAlgn="base">
              <a:spcBef>
                <a:spcPts val="600"/>
              </a:spcBef>
              <a:spcAft>
                <a:spcPts val="600"/>
              </a:spcAft>
            </a:pPr>
            <a:r>
              <a:rPr lang="en-US" sz="2200" dirty="0">
                <a:latin typeface="Times New Roman"/>
                <a:ea typeface="Times New Roman"/>
                <a:cs typeface="Times New Roman"/>
              </a:rPr>
              <a:t>3. </a:t>
            </a:r>
            <a:r>
              <a:rPr lang="en-US" sz="2200" dirty="0" err="1">
                <a:latin typeface="Times New Roman"/>
                <a:ea typeface="Times New Roman"/>
                <a:cs typeface="Times New Roman"/>
              </a:rPr>
              <a:t>Định</a:t>
            </a:r>
            <a:r>
              <a:rPr lang="en-US" sz="2200" dirty="0">
                <a:latin typeface="Times New Roman"/>
                <a:ea typeface="Times New Roman"/>
                <a:cs typeface="Times New Roman"/>
              </a:rPr>
              <a:t> </a:t>
            </a:r>
            <a:r>
              <a:rPr lang="en-US" sz="2200" dirty="0" err="1">
                <a:latin typeface="Times New Roman"/>
                <a:ea typeface="Times New Roman"/>
                <a:cs typeface="Times New Roman"/>
              </a:rPr>
              <a:t>hướng</a:t>
            </a:r>
            <a:r>
              <a:rPr lang="en-US" sz="2200" dirty="0">
                <a:latin typeface="Times New Roman"/>
                <a:ea typeface="Times New Roman"/>
                <a:cs typeface="Times New Roman"/>
              </a:rPr>
              <a:t> </a:t>
            </a:r>
            <a:r>
              <a:rPr lang="en-US" sz="2200" dirty="0" err="1">
                <a:latin typeface="Times New Roman"/>
                <a:ea typeface="Times New Roman"/>
                <a:cs typeface="Times New Roman"/>
              </a:rPr>
              <a:t>các</a:t>
            </a:r>
            <a:r>
              <a:rPr lang="en-US" sz="2200" dirty="0">
                <a:latin typeface="Times New Roman"/>
                <a:ea typeface="Times New Roman"/>
                <a:cs typeface="Times New Roman"/>
              </a:rPr>
              <a:t> </a:t>
            </a:r>
            <a:r>
              <a:rPr lang="en-US" sz="2200" dirty="0" err="1">
                <a:latin typeface="Times New Roman"/>
                <a:ea typeface="Times New Roman"/>
                <a:cs typeface="Times New Roman"/>
              </a:rPr>
              <a:t>chỉ</a:t>
            </a:r>
            <a:r>
              <a:rPr lang="en-US" sz="2200" dirty="0">
                <a:latin typeface="Times New Roman"/>
                <a:ea typeface="Times New Roman"/>
                <a:cs typeface="Times New Roman"/>
              </a:rPr>
              <a:t> </a:t>
            </a:r>
            <a:r>
              <a:rPr lang="en-US" sz="2200" dirty="0" err="1">
                <a:latin typeface="Times New Roman"/>
                <a:ea typeface="Times New Roman"/>
                <a:cs typeface="Times New Roman"/>
              </a:rPr>
              <a:t>tiêu</a:t>
            </a:r>
            <a:r>
              <a:rPr lang="en-US" sz="2200" dirty="0">
                <a:latin typeface="Times New Roman"/>
                <a:ea typeface="Times New Roman"/>
                <a:cs typeface="Times New Roman"/>
              </a:rPr>
              <a:t> </a:t>
            </a:r>
            <a:r>
              <a:rPr lang="en-US" sz="2200" dirty="0" err="1">
                <a:latin typeface="Times New Roman"/>
                <a:ea typeface="Times New Roman"/>
                <a:cs typeface="Times New Roman"/>
              </a:rPr>
              <a:t>chủ</a:t>
            </a:r>
            <a:r>
              <a:rPr lang="en-US" sz="2200" dirty="0">
                <a:latin typeface="Times New Roman"/>
                <a:ea typeface="Times New Roman"/>
                <a:cs typeface="Times New Roman"/>
              </a:rPr>
              <a:t> </a:t>
            </a:r>
            <a:r>
              <a:rPr lang="en-US" sz="2200" dirty="0" err="1">
                <a:latin typeface="Times New Roman"/>
                <a:ea typeface="Times New Roman"/>
                <a:cs typeface="Times New Roman"/>
              </a:rPr>
              <a:t>yếu</a:t>
            </a:r>
            <a:r>
              <a:rPr lang="en-US" sz="2200" dirty="0">
                <a:latin typeface="Times New Roman"/>
                <a:ea typeface="Times New Roman"/>
                <a:cs typeface="Times New Roman"/>
              </a:rPr>
              <a:t> </a:t>
            </a:r>
            <a:r>
              <a:rPr lang="en-US" sz="2200" dirty="0" err="1">
                <a:latin typeface="Times New Roman"/>
                <a:ea typeface="Times New Roman"/>
                <a:cs typeface="Times New Roman"/>
              </a:rPr>
              <a:t>về</a:t>
            </a:r>
            <a:r>
              <a:rPr lang="en-US" sz="2200" dirty="0">
                <a:latin typeface="Times New Roman"/>
                <a:ea typeface="Times New Roman"/>
                <a:cs typeface="Times New Roman"/>
              </a:rPr>
              <a:t> </a:t>
            </a:r>
            <a:r>
              <a:rPr lang="en-US" sz="2200" dirty="0" err="1">
                <a:latin typeface="Times New Roman"/>
                <a:ea typeface="Times New Roman"/>
                <a:cs typeface="Times New Roman"/>
              </a:rPr>
              <a:t>phát</a:t>
            </a:r>
            <a:r>
              <a:rPr lang="en-US" sz="2200" dirty="0">
                <a:latin typeface="Times New Roman"/>
                <a:ea typeface="Times New Roman"/>
                <a:cs typeface="Times New Roman"/>
              </a:rPr>
              <a:t> </a:t>
            </a:r>
            <a:r>
              <a:rPr lang="en-US" sz="2200" dirty="0" err="1">
                <a:latin typeface="Times New Roman"/>
                <a:ea typeface="Times New Roman"/>
                <a:cs typeface="Times New Roman"/>
              </a:rPr>
              <a:t>triển</a:t>
            </a:r>
            <a:r>
              <a:rPr lang="en-US" sz="2200" dirty="0">
                <a:latin typeface="Times New Roman"/>
                <a:ea typeface="Times New Roman"/>
                <a:cs typeface="Times New Roman"/>
              </a:rPr>
              <a:t> </a:t>
            </a:r>
            <a:r>
              <a:rPr lang="en-US" sz="2200" dirty="0" err="1">
                <a:latin typeface="Times New Roman"/>
                <a:ea typeface="Times New Roman"/>
                <a:cs typeface="Times New Roman"/>
              </a:rPr>
              <a:t>kinh</a:t>
            </a:r>
            <a:r>
              <a:rPr lang="en-US" sz="2200" dirty="0">
                <a:latin typeface="Times New Roman"/>
                <a:ea typeface="Times New Roman"/>
                <a:cs typeface="Times New Roman"/>
              </a:rPr>
              <a:t> </a:t>
            </a:r>
            <a:r>
              <a:rPr lang="en-US" sz="2200" dirty="0" err="1">
                <a:latin typeface="Times New Roman"/>
                <a:ea typeface="Times New Roman"/>
                <a:cs typeface="Times New Roman"/>
              </a:rPr>
              <a:t>tế</a:t>
            </a:r>
            <a:r>
              <a:rPr lang="en-US" sz="2200" dirty="0">
                <a:latin typeface="Times New Roman"/>
                <a:ea typeface="Times New Roman"/>
                <a:cs typeface="Times New Roman"/>
              </a:rPr>
              <a:t> - </a:t>
            </a:r>
            <a:r>
              <a:rPr lang="en-US" sz="2200" dirty="0" err="1">
                <a:latin typeface="Times New Roman"/>
                <a:ea typeface="Times New Roman"/>
                <a:cs typeface="Times New Roman"/>
              </a:rPr>
              <a:t>xã</a:t>
            </a:r>
            <a:r>
              <a:rPr lang="en-US" sz="2200" dirty="0">
                <a:latin typeface="Times New Roman"/>
                <a:ea typeface="Times New Roman"/>
                <a:cs typeface="Times New Roman"/>
              </a:rPr>
              <a:t> </a:t>
            </a:r>
            <a:r>
              <a:rPr lang="en-US" sz="2200" dirty="0" err="1">
                <a:latin typeface="Times New Roman"/>
                <a:ea typeface="Times New Roman"/>
                <a:cs typeface="Times New Roman"/>
              </a:rPr>
              <a:t>hội</a:t>
            </a:r>
            <a:r>
              <a:rPr lang="en-US" sz="2200" dirty="0">
                <a:latin typeface="Times New Roman"/>
                <a:ea typeface="Times New Roman"/>
                <a:cs typeface="Times New Roman"/>
              </a:rPr>
              <a:t> 5 </a:t>
            </a:r>
            <a:r>
              <a:rPr lang="en-US" sz="2200" dirty="0" err="1">
                <a:latin typeface="Times New Roman"/>
                <a:ea typeface="Times New Roman"/>
                <a:cs typeface="Times New Roman"/>
              </a:rPr>
              <a:t>năm</a:t>
            </a:r>
            <a:r>
              <a:rPr lang="en-US" sz="2200" dirty="0">
                <a:latin typeface="Times New Roman"/>
                <a:ea typeface="Times New Roman"/>
                <a:cs typeface="Times New Roman"/>
              </a:rPr>
              <a:t> </a:t>
            </a:r>
            <a:r>
              <a:rPr lang="en-US" sz="2200" dirty="0" err="1">
                <a:latin typeface="Times New Roman"/>
                <a:ea typeface="Times New Roman"/>
                <a:cs typeface="Times New Roman"/>
              </a:rPr>
              <a:t>giai</a:t>
            </a:r>
            <a:r>
              <a:rPr lang="en-US" sz="2200" dirty="0">
                <a:latin typeface="Times New Roman"/>
                <a:ea typeface="Times New Roman"/>
                <a:cs typeface="Times New Roman"/>
              </a:rPr>
              <a:t> </a:t>
            </a:r>
            <a:r>
              <a:rPr lang="en-US" sz="2200" dirty="0" err="1">
                <a:latin typeface="Times New Roman"/>
                <a:ea typeface="Times New Roman"/>
                <a:cs typeface="Times New Roman"/>
              </a:rPr>
              <a:t>đoạn</a:t>
            </a:r>
            <a:r>
              <a:rPr lang="en-US" sz="2200" dirty="0">
                <a:latin typeface="Times New Roman"/>
                <a:ea typeface="Times New Roman"/>
                <a:cs typeface="Times New Roman"/>
              </a:rPr>
              <a:t> 2021 - 2025</a:t>
            </a:r>
            <a:endParaRPr lang="en-US" sz="2200" dirty="0">
              <a:latin typeface="Times New Roman"/>
              <a:ea typeface="Times New Roman"/>
              <a:cs typeface="Times New Roman"/>
              <a:sym typeface="Times New Roman"/>
            </a:endParaRPr>
          </a:p>
          <a:p>
            <a:pPr marL="117458" lvl="0" algn="just">
              <a:lnSpc>
                <a:spcPct val="100000"/>
              </a:lnSpc>
              <a:spcBef>
                <a:spcPts val="600"/>
              </a:spcBef>
              <a:spcAft>
                <a:spcPts val="600"/>
              </a:spcAft>
              <a:buSzPts val="2800"/>
            </a:pPr>
            <a:r>
              <a:rPr lang="en-US" sz="2200" b="1" dirty="0">
                <a:latin typeface="Times New Roman"/>
                <a:ea typeface="Times New Roman"/>
                <a:cs typeface="Times New Roman"/>
              </a:rPr>
              <a:t>III. Quan </a:t>
            </a:r>
            <a:r>
              <a:rPr lang="en-US" sz="2200" b="1" dirty="0" err="1">
                <a:latin typeface="Times New Roman"/>
                <a:ea typeface="Times New Roman"/>
                <a:cs typeface="Times New Roman"/>
              </a:rPr>
              <a:t>điểm</a:t>
            </a:r>
            <a:r>
              <a:rPr lang="en-US" sz="2200" b="1" dirty="0">
                <a:latin typeface="Times New Roman"/>
                <a:ea typeface="Times New Roman"/>
                <a:cs typeface="Times New Roman"/>
              </a:rPr>
              <a:t> </a:t>
            </a:r>
            <a:r>
              <a:rPr lang="en-US" sz="2200" b="1" dirty="0" err="1">
                <a:latin typeface="Times New Roman"/>
                <a:ea typeface="Times New Roman"/>
                <a:cs typeface="Times New Roman"/>
              </a:rPr>
              <a:t>về</a:t>
            </a:r>
            <a:r>
              <a:rPr lang="en-US" sz="2200" b="1" dirty="0">
                <a:latin typeface="Times New Roman"/>
                <a:ea typeface="Times New Roman"/>
                <a:cs typeface="Times New Roman"/>
              </a:rPr>
              <a:t> </a:t>
            </a:r>
            <a:r>
              <a:rPr lang="en-US" sz="2200" b="1" dirty="0" err="1">
                <a:latin typeface="Times New Roman"/>
                <a:ea typeface="Times New Roman"/>
                <a:cs typeface="Times New Roman"/>
              </a:rPr>
              <a:t>phúc</a:t>
            </a:r>
            <a:r>
              <a:rPr lang="en-US" sz="2200" b="1" dirty="0">
                <a:latin typeface="Times New Roman"/>
                <a:ea typeface="Times New Roman"/>
                <a:cs typeface="Times New Roman"/>
              </a:rPr>
              <a:t> </a:t>
            </a:r>
            <a:r>
              <a:rPr lang="en-US" sz="2200" b="1" dirty="0" err="1">
                <a:latin typeface="Times New Roman"/>
                <a:ea typeface="Times New Roman"/>
                <a:cs typeface="Times New Roman"/>
              </a:rPr>
              <a:t>lợi</a:t>
            </a:r>
            <a:r>
              <a:rPr lang="en-US" sz="2200" b="1" dirty="0">
                <a:latin typeface="Times New Roman"/>
                <a:ea typeface="Times New Roman"/>
                <a:cs typeface="Times New Roman"/>
              </a:rPr>
              <a:t> </a:t>
            </a:r>
            <a:r>
              <a:rPr lang="en-US" sz="2200" b="1" dirty="0" err="1">
                <a:latin typeface="Times New Roman"/>
                <a:ea typeface="Times New Roman"/>
                <a:cs typeface="Times New Roman"/>
              </a:rPr>
              <a:t>xã</a:t>
            </a:r>
            <a:r>
              <a:rPr lang="en-US" sz="2200" b="1" dirty="0">
                <a:latin typeface="Times New Roman"/>
                <a:ea typeface="Times New Roman"/>
                <a:cs typeface="Times New Roman"/>
              </a:rPr>
              <a:t> </a:t>
            </a:r>
            <a:r>
              <a:rPr lang="en-US" sz="2200" b="1" dirty="0" err="1">
                <a:latin typeface="Times New Roman"/>
                <a:ea typeface="Times New Roman"/>
                <a:cs typeface="Times New Roman"/>
              </a:rPr>
              <a:t>hội</a:t>
            </a:r>
            <a:r>
              <a:rPr lang="en-US" sz="2200" b="1" dirty="0">
                <a:latin typeface="Times New Roman"/>
                <a:ea typeface="Times New Roman"/>
                <a:cs typeface="Times New Roman"/>
              </a:rPr>
              <a:t> </a:t>
            </a:r>
            <a:r>
              <a:rPr lang="en-US" sz="2200" b="1" dirty="0" err="1">
                <a:latin typeface="Times New Roman"/>
                <a:ea typeface="Times New Roman"/>
                <a:cs typeface="Times New Roman"/>
              </a:rPr>
              <a:t>trong</a:t>
            </a:r>
            <a:r>
              <a:rPr lang="en-US" sz="2200" b="1" dirty="0">
                <a:latin typeface="Times New Roman"/>
                <a:ea typeface="Times New Roman"/>
                <a:cs typeface="Times New Roman"/>
              </a:rPr>
              <a:t> </a:t>
            </a:r>
            <a:r>
              <a:rPr lang="en-US" sz="2200" b="1" dirty="0" err="1">
                <a:latin typeface="Times New Roman"/>
                <a:ea typeface="Times New Roman"/>
                <a:cs typeface="Times New Roman"/>
              </a:rPr>
              <a:t>Nghị</a:t>
            </a:r>
            <a:r>
              <a:rPr lang="en-US" sz="2200" b="1" dirty="0">
                <a:latin typeface="Times New Roman"/>
                <a:ea typeface="Times New Roman"/>
                <a:cs typeface="Times New Roman"/>
              </a:rPr>
              <a:t> </a:t>
            </a:r>
            <a:r>
              <a:rPr lang="en-US" sz="2200" b="1" dirty="0" err="1">
                <a:latin typeface="Times New Roman"/>
                <a:ea typeface="Times New Roman"/>
                <a:cs typeface="Times New Roman"/>
              </a:rPr>
              <a:t>quyết</a:t>
            </a:r>
            <a:r>
              <a:rPr lang="en-US" sz="2200" b="1" dirty="0">
                <a:latin typeface="Times New Roman"/>
                <a:ea typeface="Times New Roman"/>
                <a:cs typeface="Times New Roman"/>
              </a:rPr>
              <a:t> </a:t>
            </a:r>
            <a:r>
              <a:rPr lang="en-US" sz="2200" b="1" dirty="0" err="1">
                <a:latin typeface="Times New Roman"/>
                <a:ea typeface="Times New Roman"/>
                <a:cs typeface="Times New Roman"/>
              </a:rPr>
              <a:t>Đại</a:t>
            </a:r>
            <a:r>
              <a:rPr lang="en-US" sz="2200" b="1" dirty="0">
                <a:latin typeface="Times New Roman"/>
                <a:ea typeface="Times New Roman"/>
                <a:cs typeface="Times New Roman"/>
              </a:rPr>
              <a:t> </a:t>
            </a:r>
            <a:r>
              <a:rPr lang="en-US" sz="2200" b="1" dirty="0" err="1">
                <a:latin typeface="Times New Roman"/>
                <a:ea typeface="Times New Roman"/>
                <a:cs typeface="Times New Roman"/>
              </a:rPr>
              <a:t>hội</a:t>
            </a:r>
            <a:r>
              <a:rPr lang="en-US" sz="2200" b="1" dirty="0">
                <a:latin typeface="Times New Roman"/>
                <a:ea typeface="Times New Roman"/>
                <a:cs typeface="Times New Roman"/>
              </a:rPr>
              <a:t> XIII </a:t>
            </a:r>
          </a:p>
          <a:p>
            <a:pPr marL="117458" lvl="0" algn="just">
              <a:lnSpc>
                <a:spcPct val="100000"/>
              </a:lnSpc>
              <a:spcBef>
                <a:spcPts val="600"/>
              </a:spcBef>
              <a:spcAft>
                <a:spcPts val="600"/>
              </a:spcAft>
              <a:buSzPts val="2800"/>
            </a:pPr>
            <a:r>
              <a:rPr lang="en-US" sz="2200" dirty="0">
                <a:latin typeface="Times New Roman"/>
                <a:ea typeface="Times New Roman"/>
                <a:cs typeface="Times New Roman"/>
              </a:rPr>
              <a:t>	</a:t>
            </a:r>
            <a:r>
              <a:rPr lang="en-US" sz="2200" dirty="0" err="1">
                <a:latin typeface="Times New Roman"/>
                <a:ea typeface="Times New Roman"/>
                <a:cs typeface="Times New Roman"/>
              </a:rPr>
              <a:t>Khái</a:t>
            </a:r>
            <a:r>
              <a:rPr lang="en-US" sz="2200" dirty="0">
                <a:latin typeface="Times New Roman"/>
                <a:ea typeface="Times New Roman"/>
                <a:cs typeface="Times New Roman"/>
              </a:rPr>
              <a:t> </a:t>
            </a:r>
            <a:r>
              <a:rPr lang="en-US" sz="2200" dirty="0" err="1">
                <a:latin typeface="Times New Roman"/>
                <a:ea typeface="Times New Roman"/>
                <a:cs typeface="Times New Roman"/>
              </a:rPr>
              <a:t>niệm</a:t>
            </a:r>
            <a:r>
              <a:rPr lang="en-US" sz="2200" dirty="0">
                <a:latin typeface="Times New Roman"/>
                <a:ea typeface="Times New Roman"/>
                <a:cs typeface="Times New Roman"/>
              </a:rPr>
              <a:t> </a:t>
            </a:r>
            <a:r>
              <a:rPr lang="en-US" sz="2200" dirty="0" err="1">
                <a:latin typeface="Times New Roman"/>
                <a:ea typeface="Times New Roman"/>
                <a:cs typeface="Times New Roman"/>
              </a:rPr>
              <a:t>về</a:t>
            </a:r>
            <a:r>
              <a:rPr lang="en-US" sz="2200" dirty="0">
                <a:latin typeface="Times New Roman"/>
                <a:ea typeface="Times New Roman"/>
                <a:cs typeface="Times New Roman"/>
              </a:rPr>
              <a:t> </a:t>
            </a:r>
            <a:r>
              <a:rPr lang="en-US" sz="2200" dirty="0" err="1">
                <a:latin typeface="Times New Roman"/>
                <a:ea typeface="Times New Roman"/>
                <a:cs typeface="Times New Roman"/>
              </a:rPr>
              <a:t>Phúc</a:t>
            </a:r>
            <a:r>
              <a:rPr lang="en-US" sz="2200" dirty="0">
                <a:latin typeface="Times New Roman"/>
                <a:ea typeface="Times New Roman"/>
                <a:cs typeface="Times New Roman"/>
              </a:rPr>
              <a:t> </a:t>
            </a:r>
            <a:r>
              <a:rPr lang="en-US" sz="2200" dirty="0" err="1">
                <a:latin typeface="Times New Roman"/>
                <a:ea typeface="Times New Roman"/>
                <a:cs typeface="Times New Roman"/>
              </a:rPr>
              <a:t>lợi</a:t>
            </a:r>
            <a:r>
              <a:rPr lang="en-US" sz="2200" dirty="0">
                <a:latin typeface="Times New Roman"/>
                <a:ea typeface="Times New Roman"/>
                <a:cs typeface="Times New Roman"/>
              </a:rPr>
              <a:t> </a:t>
            </a:r>
            <a:r>
              <a:rPr lang="en-US" sz="2200" dirty="0" err="1">
                <a:latin typeface="Times New Roman"/>
                <a:ea typeface="Times New Roman"/>
                <a:cs typeface="Times New Roman"/>
              </a:rPr>
              <a:t>xã</a:t>
            </a:r>
            <a:r>
              <a:rPr lang="en-US" sz="2200" dirty="0">
                <a:latin typeface="Times New Roman"/>
                <a:ea typeface="Times New Roman"/>
                <a:cs typeface="Times New Roman"/>
              </a:rPr>
              <a:t> </a:t>
            </a:r>
            <a:r>
              <a:rPr lang="en-US" sz="2200" dirty="0" err="1">
                <a:latin typeface="Times New Roman"/>
                <a:ea typeface="Times New Roman"/>
                <a:cs typeface="Times New Roman"/>
              </a:rPr>
              <a:t>hội</a:t>
            </a:r>
            <a:endParaRPr lang="en-US" sz="2200" dirty="0">
              <a:latin typeface="Times New Roman"/>
              <a:ea typeface="Times New Roman"/>
              <a:cs typeface="Times New Roman"/>
            </a:endParaRPr>
          </a:p>
          <a:p>
            <a:pPr marL="117458" lvl="0" algn="just">
              <a:lnSpc>
                <a:spcPct val="100000"/>
              </a:lnSpc>
              <a:spcBef>
                <a:spcPts val="600"/>
              </a:spcBef>
              <a:spcAft>
                <a:spcPts val="600"/>
              </a:spcAft>
              <a:buSzPts val="2800"/>
            </a:pPr>
            <a:r>
              <a:rPr lang="en-US" sz="2200" dirty="0">
                <a:latin typeface="Times New Roman"/>
                <a:ea typeface="Times New Roman"/>
                <a:cs typeface="Times New Roman"/>
              </a:rPr>
              <a:t>	</a:t>
            </a:r>
            <a:r>
              <a:rPr lang="en-US" sz="2200" dirty="0" err="1">
                <a:latin typeface="Times New Roman"/>
                <a:ea typeface="Times New Roman"/>
                <a:cs typeface="Times New Roman"/>
              </a:rPr>
              <a:t>Những</a:t>
            </a:r>
            <a:r>
              <a:rPr lang="en-US" sz="2200" dirty="0">
                <a:latin typeface="Times New Roman"/>
                <a:ea typeface="Times New Roman"/>
                <a:cs typeface="Times New Roman"/>
              </a:rPr>
              <a:t> </a:t>
            </a:r>
            <a:r>
              <a:rPr lang="en-US" sz="2200" dirty="0" err="1">
                <a:latin typeface="Times New Roman"/>
                <a:ea typeface="Times New Roman"/>
                <a:cs typeface="Times New Roman"/>
              </a:rPr>
              <a:t>điểm</a:t>
            </a:r>
            <a:r>
              <a:rPr lang="en-US" sz="2200" dirty="0">
                <a:latin typeface="Times New Roman"/>
                <a:ea typeface="Times New Roman"/>
                <a:cs typeface="Times New Roman"/>
              </a:rPr>
              <a:t> </a:t>
            </a:r>
            <a:r>
              <a:rPr lang="en-US" sz="2200" dirty="0" err="1">
                <a:latin typeface="Times New Roman"/>
                <a:ea typeface="Times New Roman"/>
                <a:cs typeface="Times New Roman"/>
              </a:rPr>
              <a:t>mới</a:t>
            </a:r>
            <a:r>
              <a:rPr lang="en-US" sz="2200" dirty="0">
                <a:latin typeface="Times New Roman"/>
                <a:ea typeface="Times New Roman"/>
                <a:cs typeface="Times New Roman"/>
              </a:rPr>
              <a:t> </a:t>
            </a:r>
            <a:r>
              <a:rPr lang="en-US" sz="2200" dirty="0" err="1">
                <a:latin typeface="Times New Roman"/>
                <a:ea typeface="Times New Roman"/>
                <a:cs typeface="Times New Roman"/>
              </a:rPr>
              <a:t>về</a:t>
            </a:r>
            <a:r>
              <a:rPr lang="en-US" sz="2200" dirty="0">
                <a:latin typeface="Times New Roman"/>
                <a:ea typeface="Times New Roman"/>
                <a:cs typeface="Times New Roman"/>
              </a:rPr>
              <a:t> PLXH </a:t>
            </a:r>
            <a:r>
              <a:rPr lang="en-US" sz="2200" dirty="0" err="1">
                <a:latin typeface="Times New Roman"/>
                <a:ea typeface="Times New Roman"/>
                <a:cs typeface="Times New Roman"/>
              </a:rPr>
              <a:t>trong</a:t>
            </a:r>
            <a:r>
              <a:rPr lang="en-US" sz="2200" dirty="0">
                <a:latin typeface="Times New Roman"/>
                <a:ea typeface="Times New Roman"/>
                <a:cs typeface="Times New Roman"/>
              </a:rPr>
              <a:t> </a:t>
            </a:r>
            <a:r>
              <a:rPr lang="en-US" sz="2200" dirty="0" err="1">
                <a:latin typeface="Times New Roman"/>
                <a:ea typeface="Times New Roman"/>
                <a:cs typeface="Times New Roman"/>
              </a:rPr>
              <a:t>Nghị</a:t>
            </a:r>
            <a:r>
              <a:rPr lang="en-US" sz="2200" dirty="0">
                <a:latin typeface="Times New Roman"/>
                <a:ea typeface="Times New Roman"/>
                <a:cs typeface="Times New Roman"/>
              </a:rPr>
              <a:t> </a:t>
            </a:r>
            <a:r>
              <a:rPr lang="en-US" sz="2200" dirty="0" err="1">
                <a:latin typeface="Times New Roman"/>
                <a:ea typeface="Times New Roman"/>
                <a:cs typeface="Times New Roman"/>
              </a:rPr>
              <a:t>quyết</a:t>
            </a:r>
            <a:r>
              <a:rPr lang="en-US" sz="2200" dirty="0">
                <a:latin typeface="Times New Roman"/>
                <a:ea typeface="Times New Roman"/>
                <a:cs typeface="Times New Roman"/>
              </a:rPr>
              <a:t> </a:t>
            </a:r>
            <a:r>
              <a:rPr lang="en-US" sz="2200" dirty="0" err="1">
                <a:latin typeface="Times New Roman"/>
                <a:ea typeface="Times New Roman"/>
                <a:cs typeface="Times New Roman"/>
              </a:rPr>
              <a:t>Đại</a:t>
            </a:r>
            <a:r>
              <a:rPr lang="en-US" sz="2200" dirty="0">
                <a:latin typeface="Times New Roman"/>
                <a:ea typeface="Times New Roman"/>
                <a:cs typeface="Times New Roman"/>
              </a:rPr>
              <a:t> </a:t>
            </a:r>
            <a:r>
              <a:rPr lang="en-US" sz="2200" dirty="0" err="1">
                <a:latin typeface="Times New Roman"/>
                <a:ea typeface="Times New Roman"/>
                <a:cs typeface="Times New Roman"/>
              </a:rPr>
              <a:t>hội</a:t>
            </a:r>
            <a:r>
              <a:rPr lang="en-US" sz="2200" dirty="0">
                <a:latin typeface="Times New Roman"/>
                <a:ea typeface="Times New Roman"/>
                <a:cs typeface="Times New Roman"/>
              </a:rPr>
              <a:t> XIII</a:t>
            </a:r>
          </a:p>
          <a:p>
            <a:pPr marL="117458" lvl="0" algn="just">
              <a:lnSpc>
                <a:spcPct val="100000"/>
              </a:lnSpc>
              <a:spcBef>
                <a:spcPts val="600"/>
              </a:spcBef>
              <a:spcAft>
                <a:spcPts val="600"/>
              </a:spcAft>
              <a:buSzPts val="2800"/>
            </a:pPr>
            <a:r>
              <a:rPr lang="en-US" sz="2200" b="1" dirty="0">
                <a:latin typeface="Times New Roman"/>
                <a:ea typeface="Times New Roman"/>
                <a:cs typeface="Times New Roman"/>
                <a:sym typeface="Times New Roman"/>
              </a:rPr>
              <a:t>IV. </a:t>
            </a:r>
            <a:r>
              <a:rPr lang="en-US" sz="2200" b="1" dirty="0" err="1">
                <a:latin typeface="Times New Roman"/>
                <a:ea typeface="Times New Roman"/>
                <a:cs typeface="Times New Roman"/>
                <a:sym typeface="Times New Roman"/>
              </a:rPr>
              <a:t>Sự</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cần</a:t>
            </a:r>
            <a:r>
              <a:rPr lang="en-US" sz="2200" b="1" dirty="0">
                <a:latin typeface="Times New Roman"/>
                <a:ea typeface="Times New Roman"/>
                <a:cs typeface="Times New Roman"/>
                <a:sym typeface="Times New Roman"/>
              </a:rPr>
              <a:t> </a:t>
            </a:r>
            <a:r>
              <a:rPr lang="en-US" sz="2200" b="1" dirty="0" err="1">
                <a:latin typeface="Times New Roman"/>
                <a:ea typeface="Times New Roman"/>
                <a:cs typeface="Times New Roman"/>
                <a:sym typeface="Times New Roman"/>
              </a:rPr>
              <a:t>thiết</a:t>
            </a:r>
            <a:r>
              <a:rPr lang="en-US" sz="2200" b="1" dirty="0">
                <a:latin typeface="Times New Roman"/>
                <a:ea typeface="Times New Roman"/>
                <a:cs typeface="Times New Roman"/>
                <a:sym typeface="Times New Roman"/>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quyết</a:t>
            </a:r>
            <a:r>
              <a:rPr lang="en-US" sz="2400" b="1" dirty="0">
                <a:latin typeface="Times New Roman" panose="02020603050405020304" pitchFamily="18" charset="0"/>
                <a:cs typeface="Times New Roman" panose="02020603050405020304" pitchFamily="18" charset="0"/>
              </a:rPr>
              <a:t> XIII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Đảng</a:t>
            </a:r>
            <a:endParaRPr sz="22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5885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25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0" y="-377911"/>
            <a:ext cx="12192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dirty="0">
                <a:latin typeface="Times New Roman" panose="02020603050405020304" pitchFamily="18" charset="0"/>
                <a:cs typeface="Times New Roman" panose="02020603050405020304" pitchFamily="18" charset="0"/>
              </a:rPr>
              <a:t>NGHỊ QUYẾT ĐẠI HỘI ĐẢNG BỘ TỈNH QUẢNG TRỊ LẦN THỨ XVII</a:t>
            </a:r>
            <a:endParaRPr lang="en-US" sz="2600" b="1" spc="-20"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5456897" y="5188729"/>
            <a:ext cx="6265203" cy="1427971"/>
          </a:xfrm>
        </p:spPr>
        <p:txBody>
          <a:bodyPr anchor="ctr">
            <a:normAutofit/>
          </a:bodyPr>
          <a:lstStyle/>
          <a:p>
            <a:pPr algn="just"/>
            <a:endParaRPr lang="en-US" sz="2000" dirty="0"/>
          </a:p>
        </p:txBody>
      </p:sp>
      <p:pic>
        <p:nvPicPr>
          <p:cNvPr id="1026" name="Picture 2">
            <a:extLst>
              <a:ext uri="{FF2B5EF4-FFF2-40B4-BE49-F238E27FC236}">
                <a16:creationId xmlns:a16="http://schemas.microsoft.com/office/drawing/2014/main" xmlns="" id="{D1BC0EAF-C60E-4E85-BF8F-B4125238CE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08167" y="1179699"/>
            <a:ext cx="6627524" cy="465999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xmlns="" id="{23F63999-0850-4305-845D-6D425AF43D3E}"/>
              </a:ext>
            </a:extLst>
          </p:cNvPr>
          <p:cNvSpPr txBox="1">
            <a:spLocks/>
          </p:cNvSpPr>
          <p:nvPr/>
        </p:nvSpPr>
        <p:spPr>
          <a:xfrm>
            <a:off x="381000" y="1179699"/>
            <a:ext cx="4457700" cy="5437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just"/>
            <a:r>
              <a:rPr lang="en-US" sz="3000" b="1" i="1" dirty="0" err="1">
                <a:latin typeface="Times New Roman" panose="02020603050405020304" pitchFamily="18" charset="0"/>
                <a:cs typeface="Times New Roman" panose="02020603050405020304" pitchFamily="18" charset="0"/>
              </a:rPr>
              <a:t>Mục</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tiêu</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tổng</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quát</a:t>
            </a:r>
            <a:r>
              <a:rPr lang="en-US" sz="3000" b="1" i="1" dirty="0">
                <a:latin typeface="Times New Roman" panose="02020603050405020304" pitchFamily="18" charset="0"/>
                <a:cs typeface="Times New Roman" panose="02020603050405020304" pitchFamily="18" charset="0"/>
              </a:rPr>
              <a:t>: </a:t>
            </a:r>
          </a:p>
          <a:p>
            <a:pPr marL="0" indent="0" algn="just">
              <a:buFont typeface="Arial" panose="020B0604020202020204" pitchFamily="34" charset="0"/>
              <a:buNone/>
            </a:pPr>
            <a:r>
              <a:rPr lang="en-US" sz="3000" dirty="0" err="1">
                <a:latin typeface="Times New Roman" panose="02020603050405020304" pitchFamily="18" charset="0"/>
                <a:cs typeface="Times New Roman" panose="02020603050405020304" pitchFamily="18" charset="0"/>
              </a:rPr>
              <a:t>Phấn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trưởng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theo</a:t>
            </a:r>
            <a:r>
              <a:rPr lang="en-US" sz="3000" dirty="0">
                <a:latin typeface="Times New Roman" panose="02020603050405020304" pitchFamily="18" charset="0"/>
                <a:cs typeface="Times New Roman" panose="02020603050405020304" pitchFamily="18" charset="0"/>
              </a:rPr>
              <a:t> GRDP)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2021 - 2025 </a:t>
            </a:r>
            <a:r>
              <a:rPr lang="en-US" sz="3000" dirty="0" err="1">
                <a:latin typeface="Times New Roman" panose="02020603050405020304" pitchFamily="18" charset="0"/>
                <a:cs typeface="Times New Roman" panose="02020603050405020304" pitchFamily="18" charset="0"/>
              </a:rPr>
              <a:t>đạt</a:t>
            </a:r>
            <a:r>
              <a:rPr lang="en-US" sz="3000" dirty="0">
                <a:latin typeface="Times New Roman" panose="02020603050405020304" pitchFamily="18" charset="0"/>
                <a:cs typeface="Times New Roman" panose="02020603050405020304" pitchFamily="18" charset="0"/>
              </a:rPr>
              <a:t> 7,5 - 8%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đoạn</a:t>
            </a:r>
            <a:r>
              <a:rPr lang="en-US" sz="3000" dirty="0">
                <a:latin typeface="Times New Roman" panose="02020603050405020304" pitchFamily="18" charset="0"/>
                <a:cs typeface="Times New Roman" panose="02020603050405020304" pitchFamily="18" charset="0"/>
              </a:rPr>
              <a:t> 2026 - 2030 </a:t>
            </a:r>
            <a:r>
              <a:rPr lang="en-US" sz="3000" dirty="0" err="1">
                <a:latin typeface="Times New Roman" panose="02020603050405020304" pitchFamily="18" charset="0"/>
                <a:cs typeface="Times New Roman" panose="02020603050405020304" pitchFamily="18" charset="0"/>
              </a:rPr>
              <a:t>đạt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8%,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2025 </a:t>
            </a:r>
            <a:r>
              <a:rPr lang="en-US" sz="3000" dirty="0" err="1">
                <a:latin typeface="Times New Roman" panose="02020603050405020304" pitchFamily="18" charset="0"/>
                <a:cs typeface="Times New Roman" panose="02020603050405020304" pitchFamily="18" charset="0"/>
              </a:rPr>
              <a:t>Quảng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tỉnh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nhóm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2030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nhóm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tỉnh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945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0" y="-377911"/>
            <a:ext cx="12192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dirty="0">
                <a:latin typeface="Times New Roman" panose="02020603050405020304" pitchFamily="18" charset="0"/>
                <a:cs typeface="Times New Roman" panose="02020603050405020304" pitchFamily="18" charset="0"/>
              </a:rPr>
              <a:t>NGHỊ QUYẾT ĐẠI HỘI ĐẢNG BỘ TỈNH QUẢNG TRỊ LẦN THỨ XVII</a:t>
            </a:r>
            <a:endParaRPr lang="en-US" sz="2600" b="1" spc="-2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23F63999-0850-4305-845D-6D425AF43D3E}"/>
              </a:ext>
            </a:extLst>
          </p:cNvPr>
          <p:cNvSpPr txBox="1">
            <a:spLocks/>
          </p:cNvSpPr>
          <p:nvPr/>
        </p:nvSpPr>
        <p:spPr>
          <a:xfrm>
            <a:off x="431800" y="1255898"/>
            <a:ext cx="11442700" cy="5398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just"/>
            <a:r>
              <a:rPr lang="en-US" sz="2800" b="1" i="1">
                <a:latin typeface="Times New Roman" panose="02020603050405020304" pitchFamily="18" charset="0"/>
                <a:cs typeface="Times New Roman" panose="02020603050405020304" pitchFamily="18" charset="0"/>
              </a:rPr>
              <a:t>Mục tiêu phát triển của tỉnh</a:t>
            </a:r>
            <a:endParaRPr lang="en-US" sz="3000" dirty="0">
              <a:latin typeface="Times New Roman" panose="02020603050405020304" pitchFamily="18" charset="0"/>
              <a:cs typeface="Times New Roman" panose="02020603050405020304" pitchFamily="18" charset="0"/>
            </a:endParaRPr>
          </a:p>
        </p:txBody>
      </p:sp>
      <p:graphicFrame>
        <p:nvGraphicFramePr>
          <p:cNvPr id="9" name="Content Placeholder 3">
            <a:extLst>
              <a:ext uri="{FF2B5EF4-FFF2-40B4-BE49-F238E27FC236}">
                <a16:creationId xmlns:a16="http://schemas.microsoft.com/office/drawing/2014/main" xmlns="" id="{1A3572A7-AD00-4D23-82FF-FC3EDA7B6EC5}"/>
              </a:ext>
            </a:extLst>
          </p:cNvPr>
          <p:cNvGraphicFramePr>
            <a:graphicFrameLocks noGrp="1"/>
          </p:cNvGraphicFramePr>
          <p:nvPr>
            <p:ph idx="1"/>
            <p:extLst>
              <p:ext uri="{D42A27DB-BD31-4B8C-83A1-F6EECF244321}">
                <p14:modId xmlns:p14="http://schemas.microsoft.com/office/powerpoint/2010/main" val="906068160"/>
              </p:ext>
            </p:extLst>
          </p:nvPr>
        </p:nvGraphicFramePr>
        <p:xfrm>
          <a:off x="762000" y="19272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14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0" y="-377911"/>
            <a:ext cx="12192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dirty="0">
                <a:solidFill>
                  <a:schemeClr val="accent5">
                    <a:lumMod val="75000"/>
                  </a:schemeClr>
                </a:solidFill>
                <a:latin typeface="Times New Roman" panose="02020603050405020304" pitchFamily="18" charset="0"/>
                <a:cs typeface="Times New Roman" panose="02020603050405020304" pitchFamily="18" charset="0"/>
              </a:rPr>
              <a:t>NGHỊ QUYẾT ĐẠI HỘI ĐẢNG BỘ TỈNH QUẢNG TRỊ LẦN THỨ XVII</a:t>
            </a:r>
            <a:endParaRPr lang="en-US" sz="2600" b="1" spc="-2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23F63999-0850-4305-845D-6D425AF43D3E}"/>
              </a:ext>
            </a:extLst>
          </p:cNvPr>
          <p:cNvSpPr txBox="1">
            <a:spLocks/>
          </p:cNvSpPr>
          <p:nvPr/>
        </p:nvSpPr>
        <p:spPr>
          <a:xfrm>
            <a:off x="431800" y="1255898"/>
            <a:ext cx="11442700" cy="53989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quyết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nghèo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sách</a:t>
            </a:r>
            <a:r>
              <a:rPr lang="en-US" sz="2800" b="1" i="1" dirty="0">
                <a:latin typeface="Times New Roman" panose="02020603050405020304" pitchFamily="18" charset="0"/>
                <a:cs typeface="Times New Roman" panose="02020603050405020304" pitchFamily="18" charset="0"/>
              </a:rPr>
              <a:t> an </a:t>
            </a:r>
            <a:r>
              <a:rPr lang="en-US" sz="2800" b="1" i="1" dirty="0" err="1">
                <a:latin typeface="Times New Roman" panose="02020603050405020304" pitchFamily="18" charset="0"/>
                <a:cs typeface="Times New Roman" panose="02020603050405020304" pitchFamily="18" charset="0"/>
              </a:rPr>
              <a:t>sinh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endParaRPr lang="en-US" sz="2800" b="1" i="1" dirty="0">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tiêu</a:t>
            </a:r>
            <a:r>
              <a:rPr lang="en-US" sz="2800" b="1"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2021 - 2030.</a:t>
            </a:r>
          </a:p>
          <a:p>
            <a:pPr algn="just"/>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trọng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p>
          <a:p>
            <a:pPr algn="just">
              <a:buFontTx/>
              <a:buChar char="-"/>
            </a:pP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algn="just">
              <a:buFontTx/>
              <a:buChar char="-"/>
            </a:pP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2021 - 2030.</a:t>
            </a:r>
          </a:p>
          <a:p>
            <a:pPr algn="just">
              <a:buFontTx/>
              <a:buChar char="-"/>
            </a:pP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a:p>
            <a:pPr algn="just"/>
            <a:endParaRPr lang="en-US" sz="3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1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54B17-8F6B-4453-86BF-691C344F61C1}"/>
              </a:ext>
            </a:extLst>
          </p:cNvPr>
          <p:cNvSpPr>
            <a:spLocks noGrp="1"/>
          </p:cNvSpPr>
          <p:nvPr>
            <p:ph type="title"/>
          </p:nvPr>
        </p:nvSpPr>
        <p:spPr>
          <a:xfrm>
            <a:off x="6096000" y="5660700"/>
            <a:ext cx="5771721" cy="959042"/>
          </a:xfrm>
        </p:spPr>
        <p:txBody>
          <a:bodyPr>
            <a:normAutofit fontScale="90000"/>
          </a:bodyPr>
          <a:lstStyle/>
          <a:p>
            <a:pPr algn="just"/>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Võ</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Thưởng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tuyến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toàn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quốc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cứu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học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tập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triệt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Nghị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quyết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hội</a:t>
            </a:r>
            <a:r>
              <a:rPr lang="en-US" sz="2000" dirty="0">
                <a:solidFill>
                  <a:schemeClr val="tx1"/>
                </a:solidFill>
                <a:latin typeface="Times New Roman" panose="02020603050405020304" pitchFamily="18" charset="0"/>
                <a:cs typeface="Times New Roman" panose="02020603050405020304" pitchFamily="18" charset="0"/>
              </a:rPr>
              <a:t> XIII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ngày</a:t>
            </a:r>
            <a:r>
              <a:rPr lang="en-US" sz="2000" dirty="0">
                <a:solidFill>
                  <a:schemeClr val="tx1"/>
                </a:solidFill>
                <a:latin typeface="Times New Roman" panose="02020603050405020304" pitchFamily="18" charset="0"/>
                <a:cs typeface="Times New Roman" panose="02020603050405020304" pitchFamily="18" charset="0"/>
              </a:rPr>
              <a:t> 27/3/2021</a:t>
            </a:r>
            <a:endParaRPr lang="en-US" sz="2000" dirty="0">
              <a:solidFill>
                <a:schemeClr val="tx1"/>
              </a:solidFill>
            </a:endParaRPr>
          </a:p>
        </p:txBody>
      </p:sp>
      <p:pic>
        <p:nvPicPr>
          <p:cNvPr id="5" name="Content Placeholder 3">
            <a:extLst>
              <a:ext uri="{FF2B5EF4-FFF2-40B4-BE49-F238E27FC236}">
                <a16:creationId xmlns:a16="http://schemas.microsoft.com/office/drawing/2014/main" xmlns="" id="{F19231A8-D980-493B-AF5A-51DAE19423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9" y="1385358"/>
            <a:ext cx="5687291" cy="4368873"/>
          </a:xfrm>
        </p:spPr>
      </p:pic>
      <p:sp>
        <p:nvSpPr>
          <p:cNvPr id="4" name="Text Placeholder 3">
            <a:extLst>
              <a:ext uri="{FF2B5EF4-FFF2-40B4-BE49-F238E27FC236}">
                <a16:creationId xmlns:a16="http://schemas.microsoft.com/office/drawing/2014/main" xmlns="" id="{2845E4F2-D361-455F-AB44-C5B16FDA24D4}"/>
              </a:ext>
            </a:extLst>
          </p:cNvPr>
          <p:cNvSpPr>
            <a:spLocks noGrp="1"/>
          </p:cNvSpPr>
          <p:nvPr>
            <p:ph type="body" sz="half" idx="2"/>
          </p:nvPr>
        </p:nvSpPr>
        <p:spPr>
          <a:xfrm>
            <a:off x="477983" y="1191296"/>
            <a:ext cx="4937584" cy="5190186"/>
          </a:xfrm>
        </p:spPr>
        <p:txBody>
          <a:bodyPr>
            <a:noAutofit/>
          </a:bodyPr>
          <a:lstStyle/>
          <a:p>
            <a:pPr algn="just">
              <a:lnSpc>
                <a:spcPct val="120000"/>
              </a:lnSpc>
            </a:pP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Thưởng</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Ban </a:t>
            </a:r>
            <a:r>
              <a:rPr lang="en-US" sz="2000" dirty="0" err="1">
                <a:latin typeface="Times New Roman" panose="02020603050405020304" pitchFamily="18" charset="0"/>
                <a:cs typeface="Times New Roman" panose="02020603050405020304" pitchFamily="18" charset="0"/>
              </a:rPr>
              <a:t>Bí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cứu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truyền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XIII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sớm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Nghị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nhuần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10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20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tâm</a:t>
            </a:r>
            <a:r>
              <a:rPr lang="en-US" sz="2000" dirty="0">
                <a:latin typeface="Times New Roman" panose="02020603050405020304" pitchFamily="18" charset="0"/>
                <a:cs typeface="Times New Roman" panose="02020603050405020304" pitchFamily="18" charset="0"/>
              </a:rPr>
              <a:t> 30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giàu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XIII.</a:t>
            </a:r>
          </a:p>
        </p:txBody>
      </p:sp>
      <p:sp>
        <p:nvSpPr>
          <p:cNvPr id="9" name="Title 1">
            <a:extLst>
              <a:ext uri="{FF2B5EF4-FFF2-40B4-BE49-F238E27FC236}">
                <a16:creationId xmlns:a16="http://schemas.microsoft.com/office/drawing/2014/main" xmlns="" id="{4C2A7320-3969-40FD-98EA-22F13DA733CB}"/>
              </a:ext>
            </a:extLst>
          </p:cNvPr>
          <p:cNvSpPr txBox="1">
            <a:spLocks/>
          </p:cNvSpPr>
          <p:nvPr/>
        </p:nvSpPr>
        <p:spPr>
          <a:xfrm>
            <a:off x="1094704" y="0"/>
            <a:ext cx="10232264" cy="83025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200" b="1" spc="-20" dirty="0">
                <a:solidFill>
                  <a:srgbClr val="0070C0"/>
                </a:solidFill>
                <a:latin typeface="Times New Roman" panose="02020603050405020304" pitchFamily="18" charset="0"/>
                <a:cs typeface="Times New Roman" panose="02020603050405020304" pitchFamily="18" charset="0"/>
              </a:rPr>
              <a:t>SỰ CẦN THIẾT TRONG HỌC TẬP, NGHIÊN CỨU, TUYÊN TRUYỀN</a:t>
            </a:r>
          </a:p>
          <a:p>
            <a:pPr algn="ctr"/>
            <a:r>
              <a:rPr lang="en-US" sz="2200" b="1" spc="-20" dirty="0">
                <a:solidFill>
                  <a:srgbClr val="0070C0"/>
                </a:solidFill>
                <a:latin typeface="Times New Roman" panose="02020603050405020304" pitchFamily="18" charset="0"/>
                <a:cs typeface="Times New Roman" panose="02020603050405020304" pitchFamily="18" charset="0"/>
              </a:rPr>
              <a:t>CÁC NỘI DUNG CỦA NGHỊ QUYẾT XIII CỦA ĐẢNG</a:t>
            </a:r>
          </a:p>
        </p:txBody>
      </p:sp>
    </p:spTree>
    <p:extLst>
      <p:ext uri="{BB962C8B-B14F-4D97-AF65-F5344CB8AC3E}">
        <p14:creationId xmlns:p14="http://schemas.microsoft.com/office/powerpoint/2010/main" val="4113866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6" name="Title 1">
            <a:extLst>
              <a:ext uri="{FF2B5EF4-FFF2-40B4-BE49-F238E27FC236}">
                <a16:creationId xmlns:a16="http://schemas.microsoft.com/office/drawing/2014/main" xmlns="" id="{681413C2-891D-4980-AAA8-BE00A161B212}"/>
              </a:ext>
            </a:extLst>
          </p:cNvPr>
          <p:cNvSpPr txBox="1">
            <a:spLocks/>
          </p:cNvSpPr>
          <p:nvPr/>
        </p:nvSpPr>
        <p:spPr>
          <a:xfrm>
            <a:off x="0" y="-149311"/>
            <a:ext cx="121920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600" b="1" spc="-20">
                <a:solidFill>
                  <a:srgbClr val="0070C0"/>
                </a:solidFill>
                <a:latin typeface="Times New Roman" panose="02020603050405020304" pitchFamily="18" charset="0"/>
                <a:cs typeface="Times New Roman" panose="02020603050405020304" pitchFamily="18" charset="0"/>
              </a:rPr>
              <a:t>SỰ CẦN THIẾT TRONG HỌC TẬP, NGHIÊN CỨU, TUYÊN TRUYỀN</a:t>
            </a:r>
          </a:p>
          <a:p>
            <a:pPr algn="ctr"/>
            <a:r>
              <a:rPr lang="en-US" sz="2600" b="1" spc="-20">
                <a:solidFill>
                  <a:srgbClr val="0070C0"/>
                </a:solidFill>
                <a:latin typeface="Times New Roman" panose="02020603050405020304" pitchFamily="18" charset="0"/>
                <a:cs typeface="Times New Roman" panose="02020603050405020304" pitchFamily="18" charset="0"/>
              </a:rPr>
              <a:t>CÁC NỘI DUNG CỦA NGHỊ QUYẾT XIII CỦA ĐẢNG</a:t>
            </a:r>
            <a:endParaRPr lang="en-US" sz="2600" b="1" spc="-20" dirty="0">
              <a:solidFill>
                <a:srgbClr val="0070C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23F63999-0850-4305-845D-6D425AF43D3E}"/>
              </a:ext>
            </a:extLst>
          </p:cNvPr>
          <p:cNvSpPr txBox="1">
            <a:spLocks/>
          </p:cNvSpPr>
          <p:nvPr/>
        </p:nvSpPr>
        <p:spPr>
          <a:xfrm>
            <a:off x="431800" y="1357498"/>
            <a:ext cx="11442700" cy="53989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just"/>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XIII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Việt</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xã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tới</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chặn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lùi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tạc</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546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DA793AB3-4293-49C7-A4D9-0ED06055B5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3969" y="487815"/>
            <a:ext cx="10457546" cy="5882369"/>
          </a:xfrm>
        </p:spPr>
      </p:pic>
    </p:spTree>
    <p:extLst>
      <p:ext uri="{BB962C8B-B14F-4D97-AF65-F5344CB8AC3E}">
        <p14:creationId xmlns:p14="http://schemas.microsoft.com/office/powerpoint/2010/main" val="565799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301" y="1198319"/>
            <a:ext cx="6642450" cy="4609049"/>
          </a:xfrm>
          <a:prstGeom prst="rect">
            <a:avLst/>
          </a:prstGeom>
          <a:noFill/>
        </p:spPr>
      </p:pic>
      <p:sp>
        <p:nvSpPr>
          <p:cNvPr id="5" name="Title 1">
            <a:extLst>
              <a:ext uri="{FF2B5EF4-FFF2-40B4-BE49-F238E27FC236}">
                <a16:creationId xmlns:a16="http://schemas.microsoft.com/office/drawing/2014/main" xmlns="" id="{681413C2-891D-4980-AAA8-BE00A161B212}"/>
              </a:ext>
            </a:extLst>
          </p:cNvPr>
          <p:cNvSpPr>
            <a:spLocks noGrp="1"/>
          </p:cNvSpPr>
          <p:nvPr>
            <p:ph type="title"/>
          </p:nvPr>
        </p:nvSpPr>
        <p:spPr>
          <a:xfrm>
            <a:off x="838200" y="13436"/>
            <a:ext cx="10515600" cy="1325563"/>
          </a:xfrm>
        </p:spPr>
        <p:txBody>
          <a:bodyPr>
            <a:normAutofit/>
          </a:bodyPr>
          <a:lstStyle/>
          <a:p>
            <a:pPr algn="ctr"/>
            <a:r>
              <a:rPr lang="en-US" sz="3000" b="1">
                <a:solidFill>
                  <a:srgbClr val="0070C0"/>
                </a:solidFill>
                <a:latin typeface="Times New Roman" panose="02020603050405020304" pitchFamily="18" charset="0"/>
                <a:cs typeface="Times New Roman" panose="02020603050405020304" pitchFamily="18" charset="0"/>
              </a:rPr>
              <a:t>ĐẠI HỘI ĐẠI BIỂU TOÀN QUỐC LẦN THỨ XIII</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7" name="Google Shape;349;p34"/>
          <p:cNvSpPr txBox="1">
            <a:spLocks/>
          </p:cNvSpPr>
          <p:nvPr/>
        </p:nvSpPr>
        <p:spPr>
          <a:xfrm>
            <a:off x="838200" y="5915986"/>
            <a:ext cx="12040357" cy="692453"/>
          </a:xfrm>
          <a:prstGeom prst="rect">
            <a:avLst/>
          </a:prstGeom>
          <a:noFill/>
          <a:ln>
            <a:noFill/>
          </a:ln>
        </p:spPr>
        <p:txBody>
          <a:bodyPr spcFirstLastPara="1" wrap="square" lIns="0" tIns="45700" rIns="0"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58" indent="0" algn="just">
              <a:lnSpc>
                <a:spcPct val="100000"/>
              </a:lnSpc>
              <a:spcBef>
                <a:spcPts val="600"/>
              </a:spcBef>
              <a:spcAft>
                <a:spcPts val="600"/>
              </a:spcAft>
              <a:buSzPts val="2800"/>
              <a:buNone/>
            </a:pPr>
            <a:r>
              <a:rPr lang="en-US" sz="2500">
                <a:latin typeface="Times New Roman" panose="02020603050405020304" pitchFamily="18" charset="0"/>
                <a:cs typeface="Times New Roman" panose="02020603050405020304" pitchFamily="18" charset="0"/>
              </a:rPr>
              <a:t>Khai mạc sáng ngày 26/01/2021 tại Trung tâm Hội nghị quốc gia, Thủ đô Hà Nội</a:t>
            </a:r>
            <a:endParaRPr lang="vi-VN" sz="2500" dirty="0">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141422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4"/>
          <p:cNvSpPr txBox="1">
            <a:spLocks noGrp="1"/>
          </p:cNvSpPr>
          <p:nvPr>
            <p:ph type="body" sz="half" idx="2"/>
          </p:nvPr>
        </p:nvSpPr>
        <p:spPr>
          <a:xfrm>
            <a:off x="455730" y="1023134"/>
            <a:ext cx="11202157" cy="5521357"/>
          </a:xfrm>
          <a:prstGeom prst="rect">
            <a:avLst/>
          </a:prstGeom>
          <a:noFill/>
          <a:ln>
            <a:noFill/>
          </a:ln>
        </p:spPr>
        <p:txBody>
          <a:bodyPr spcFirstLastPara="1" wrap="square" lIns="0" tIns="45700" rIns="0" bIns="45700" anchor="t" anchorCtr="0">
            <a:noAutofit/>
          </a:bodyPr>
          <a:lstStyle/>
          <a:p>
            <a:pPr marL="117458" algn="just">
              <a:lnSpc>
                <a:spcPct val="100000"/>
              </a:lnSpc>
              <a:spcBef>
                <a:spcPts val="600"/>
              </a:spcBef>
              <a:spcAft>
                <a:spcPts val="600"/>
              </a:spcAft>
              <a:buSzPts val="2800"/>
            </a:pPr>
            <a:r>
              <a:rPr lang="en-US" sz="22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I. TÌNH HÌNH QUỐC TẾ</a:t>
            </a:r>
          </a:p>
          <a:p>
            <a:pPr lvl="0" algn="just">
              <a:lnSpc>
                <a:spcPct val="100000"/>
              </a:lnSpc>
              <a:spcBef>
                <a:spcPts val="600"/>
              </a:spcBef>
              <a:spcAft>
                <a:spcPts val="600"/>
              </a:spcAft>
              <a:buSzPts val="2000"/>
            </a:pPr>
            <a:r>
              <a:rPr lang="en-US" sz="2200" dirty="0">
                <a:latin typeface="Times New Roman" panose="02020603050405020304" pitchFamily="18" charset="0"/>
                <a:ea typeface="Times New Roman"/>
                <a:cs typeface="Times New Roman" panose="02020603050405020304" pitchFamily="18" charset="0"/>
                <a:sym typeface="Times New Roman"/>
              </a:rPr>
              <a:t>  1. </a:t>
            </a:r>
            <a:r>
              <a:rPr lang="vi-VN" sz="2200" dirty="0">
                <a:latin typeface="Times New Roman" panose="02020603050405020304" pitchFamily="18" charset="0"/>
                <a:ea typeface="Times New Roman"/>
                <a:cs typeface="Times New Roman" panose="02020603050405020304" pitchFamily="18" charset="0"/>
                <a:sym typeface="Times New Roman"/>
              </a:rPr>
              <a:t>Hoà bình, hợp tác, liên kết và phát triển vẫn là xu thế lớn nhưng cạnh tranh chiến lược giữa các nước lớn rất phức tạp</a:t>
            </a:r>
          </a:p>
          <a:p>
            <a:pPr marL="690465" lvl="1" indent="-285709" algn="just">
              <a:lnSpc>
                <a:spcPct val="100000"/>
              </a:lnSpc>
              <a:spcBef>
                <a:spcPts val="600"/>
              </a:spcBef>
              <a:spcAft>
                <a:spcPts val="600"/>
              </a:spcAft>
              <a:buSzPts val="1900"/>
              <a:buFont typeface="Noto Sans Symbols"/>
              <a:buChar char="▪"/>
            </a:pPr>
            <a:r>
              <a:rPr lang="vi-VN" sz="2200" i="1" dirty="0">
                <a:latin typeface="Times New Roman" panose="02020603050405020304" pitchFamily="18" charset="0"/>
                <a:ea typeface="Times New Roman"/>
                <a:cs typeface="Times New Roman" panose="02020603050405020304" pitchFamily="18" charset="0"/>
                <a:sym typeface="Times New Roman"/>
              </a:rPr>
              <a:t>Sự điều chỉnh chính sách, quan hệ đối ngoại của các nước lớn trong khu vực, thế giới</a:t>
            </a:r>
          </a:p>
          <a:p>
            <a:pPr marL="690465" lvl="1" indent="-285709" algn="just">
              <a:lnSpc>
                <a:spcPct val="100000"/>
              </a:lnSpc>
              <a:spcBef>
                <a:spcPts val="600"/>
              </a:spcBef>
              <a:spcAft>
                <a:spcPts val="600"/>
              </a:spcAft>
              <a:buSzPts val="1900"/>
              <a:buFont typeface="Noto Sans Symbols"/>
              <a:buChar char="▪"/>
            </a:pPr>
            <a:r>
              <a:rPr lang="vi-VN" sz="2200" i="1" dirty="0">
                <a:latin typeface="Times New Roman" panose="02020603050405020304" pitchFamily="18" charset="0"/>
                <a:ea typeface="Times New Roman"/>
                <a:cs typeface="Times New Roman" panose="02020603050405020304" pitchFamily="18" charset="0"/>
                <a:sym typeface="Times New Roman"/>
              </a:rPr>
              <a:t>Đại dịch Covid-19 tiếp tục diễn biến phức tạp, tác động, ảnh hưởng có khả năng kéo dài</a:t>
            </a:r>
            <a:endParaRPr lang="vi-VN" sz="2200" dirty="0">
              <a:latin typeface="Times New Roman" panose="02020603050405020304" pitchFamily="18" charset="0"/>
              <a:cs typeface="Times New Roman" panose="02020603050405020304" pitchFamily="18" charset="0"/>
            </a:endParaRPr>
          </a:p>
          <a:p>
            <a:pPr marL="690465" lvl="1" indent="-285709" algn="just">
              <a:lnSpc>
                <a:spcPct val="100000"/>
              </a:lnSpc>
              <a:spcBef>
                <a:spcPts val="600"/>
              </a:spcBef>
              <a:spcAft>
                <a:spcPts val="600"/>
              </a:spcAft>
              <a:buSzPts val="1900"/>
              <a:buFont typeface="Noto Sans Symbols"/>
              <a:buChar char="▪"/>
            </a:pPr>
            <a:r>
              <a:rPr lang="vi-VN" sz="2200" i="1" dirty="0">
                <a:latin typeface="Times New Roman" panose="02020603050405020304" pitchFamily="18" charset="0"/>
                <a:ea typeface="Times New Roman"/>
                <a:cs typeface="Times New Roman" panose="02020603050405020304" pitchFamily="18" charset="0"/>
                <a:sym typeface="Times New Roman"/>
              </a:rPr>
              <a:t>Tăng trưởng kinh tế thế giới và thương mại, đầu tư quốc tế có xu hướng giảm; nợ công và rủi ro trên thị trường tài chính, tiền tệ quốc tế gia t</a:t>
            </a:r>
            <a:r>
              <a:rPr lang="en-US" sz="2200" i="1" dirty="0" err="1">
                <a:latin typeface="Times New Roman" panose="02020603050405020304" pitchFamily="18" charset="0"/>
                <a:ea typeface="Times New Roman"/>
                <a:cs typeface="Times New Roman" panose="02020603050405020304" pitchFamily="18" charset="0"/>
                <a:sym typeface="Times New Roman"/>
              </a:rPr>
              <a:t>ăng</a:t>
            </a:r>
            <a:endParaRPr lang="en-US" sz="2200" i="1" dirty="0">
              <a:latin typeface="Times New Roman" panose="02020603050405020304" pitchFamily="18" charset="0"/>
              <a:ea typeface="Times New Roman"/>
              <a:cs typeface="Times New Roman" panose="02020603050405020304" pitchFamily="18" charset="0"/>
              <a:sym typeface="Times New Roman"/>
            </a:endParaRPr>
          </a:p>
          <a:p>
            <a:pPr marL="690465" lvl="1" indent="-285709" algn="just">
              <a:lnSpc>
                <a:spcPct val="100000"/>
              </a:lnSpc>
              <a:spcBef>
                <a:spcPts val="600"/>
              </a:spcBef>
              <a:spcAft>
                <a:spcPts val="600"/>
              </a:spcAft>
              <a:buSzPts val="1900"/>
              <a:buFont typeface="Noto Sans Symbols"/>
              <a:buChar char="▪"/>
            </a:pPr>
            <a:endParaRPr lang="vi-VN" sz="2200" i="1" dirty="0">
              <a:latin typeface="Times New Roman" panose="02020603050405020304" pitchFamily="18" charset="0"/>
              <a:ea typeface="Times New Roman"/>
              <a:cs typeface="Times New Roman" panose="02020603050405020304" pitchFamily="18" charset="0"/>
              <a:sym typeface="Times New Roman"/>
            </a:endParaRPr>
          </a:p>
          <a:p>
            <a:pPr lvl="0" algn="just">
              <a:lnSpc>
                <a:spcPct val="100000"/>
              </a:lnSpc>
              <a:spcBef>
                <a:spcPts val="600"/>
              </a:spcBef>
              <a:spcAft>
                <a:spcPts val="600"/>
              </a:spcAft>
              <a:buSzPts val="2000"/>
            </a:pPr>
            <a:r>
              <a:rPr lang="en-US" sz="2200" dirty="0">
                <a:latin typeface="Times New Roman" panose="02020603050405020304" pitchFamily="18" charset="0"/>
                <a:ea typeface="Times New Roman"/>
                <a:cs typeface="Times New Roman" panose="02020603050405020304" pitchFamily="18" charset="0"/>
                <a:sym typeface="Times New Roman"/>
              </a:rPr>
              <a:t>  </a:t>
            </a:r>
            <a:endParaRPr lang="vi-VN" sz="2200" dirty="0">
              <a:latin typeface="Times New Roman" panose="02020603050405020304" pitchFamily="18" charset="0"/>
              <a:ea typeface="Times New Roman"/>
              <a:cs typeface="Times New Roman" panose="02020603050405020304" pitchFamily="18" charset="0"/>
              <a:sym typeface="Times New Roman"/>
            </a:endParaRPr>
          </a:p>
        </p:txBody>
      </p:sp>
      <p:sp>
        <p:nvSpPr>
          <p:cNvPr id="6" name="Title 1">
            <a:extLst>
              <a:ext uri="{FF2B5EF4-FFF2-40B4-BE49-F238E27FC236}">
                <a16:creationId xmlns:a16="http://schemas.microsoft.com/office/drawing/2014/main" xmlns="" id="{681413C2-891D-4980-AAA8-BE00A161B212}"/>
              </a:ext>
            </a:extLst>
          </p:cNvPr>
          <p:cNvSpPr txBox="1">
            <a:spLocks/>
          </p:cNvSpPr>
          <p:nvPr/>
        </p:nvSpPr>
        <p:spPr>
          <a:xfrm>
            <a:off x="838198" y="-377911"/>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000" b="1">
                <a:solidFill>
                  <a:srgbClr val="0070C0"/>
                </a:solidFill>
                <a:latin typeface="Times New Roman" panose="02020603050405020304" pitchFamily="18" charset="0"/>
                <a:cs typeface="Times New Roman" panose="02020603050405020304" pitchFamily="18" charset="0"/>
              </a:rPr>
              <a:t>BỐI CẢNH QUỐC TẾ VÀ TÌNH HÌNH TRONG NƯỚC</a:t>
            </a:r>
            <a:endParaRPr lang="en-US" sz="3000" b="1" dirty="0">
              <a:solidFill>
                <a:srgbClr val="0070C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19561226-667F-44E6-8405-A64D43A80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113" y="4141101"/>
            <a:ext cx="3961413" cy="2668408"/>
          </a:xfrm>
          <a:prstGeom prst="rect">
            <a:avLst/>
          </a:prstGeom>
        </p:spPr>
      </p:pic>
      <p:pic>
        <p:nvPicPr>
          <p:cNvPr id="11" name="Picture 10">
            <a:extLst>
              <a:ext uri="{FF2B5EF4-FFF2-40B4-BE49-F238E27FC236}">
                <a16:creationId xmlns:a16="http://schemas.microsoft.com/office/drawing/2014/main" xmlns="" id="{165FD946-8A7D-4A6D-93A6-DA045FFFBA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5090" y="4052454"/>
            <a:ext cx="3498273" cy="2819400"/>
          </a:xfrm>
          <a:prstGeom prst="rect">
            <a:avLst/>
          </a:prstGeom>
        </p:spPr>
      </p:pic>
    </p:spTree>
    <p:extLst>
      <p:ext uri="{BB962C8B-B14F-4D97-AF65-F5344CB8AC3E}">
        <p14:creationId xmlns:p14="http://schemas.microsoft.com/office/powerpoint/2010/main" val="6333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animEffect transition="in" filter="fade">
                                      <p:cBhvr>
                                        <p:cTn id="7" dur="250"/>
                                        <p:tgtEl>
                                          <p:spTgt spid="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9">
                                            <p:txEl>
                                              <p:pRg st="1" end="1"/>
                                            </p:txEl>
                                          </p:spTgt>
                                        </p:tgtEl>
                                        <p:attrNameLst>
                                          <p:attrName>style.visibility</p:attrName>
                                        </p:attrNameLst>
                                      </p:cBhvr>
                                      <p:to>
                                        <p:strVal val="visible"/>
                                      </p:to>
                                    </p:set>
                                    <p:animEffect transition="in" filter="fade">
                                      <p:cBhvr>
                                        <p:cTn id="12" dur="250"/>
                                        <p:tgtEl>
                                          <p:spTgt spid="34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animEffect transition="in" filter="fade">
                                      <p:cBhvr>
                                        <p:cTn id="15" dur="250"/>
                                        <p:tgtEl>
                                          <p:spTgt spid="34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9">
                                            <p:txEl>
                                              <p:pRg st="3" end="3"/>
                                            </p:txEl>
                                          </p:spTgt>
                                        </p:tgtEl>
                                        <p:attrNameLst>
                                          <p:attrName>style.visibility</p:attrName>
                                        </p:attrNameLst>
                                      </p:cBhvr>
                                      <p:to>
                                        <p:strVal val="visible"/>
                                      </p:to>
                                    </p:set>
                                    <p:animEffect transition="in" filter="fade">
                                      <p:cBhvr>
                                        <p:cTn id="18" dur="250"/>
                                        <p:tgtEl>
                                          <p:spTgt spid="34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9">
                                            <p:txEl>
                                              <p:pRg st="4" end="4"/>
                                            </p:txEl>
                                          </p:spTgt>
                                        </p:tgtEl>
                                        <p:attrNameLst>
                                          <p:attrName>style.visibility</p:attrName>
                                        </p:attrNameLst>
                                      </p:cBhvr>
                                      <p:to>
                                        <p:strVal val="visible"/>
                                      </p:to>
                                    </p:set>
                                    <p:animEffect transition="in" filter="fade">
                                      <p:cBhvr>
                                        <p:cTn id="21" dur="250"/>
                                        <p:tgtEl>
                                          <p:spTgt spid="34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9">
                                            <p:txEl>
                                              <p:pRg st="6" end="6"/>
                                            </p:txEl>
                                          </p:spTgt>
                                        </p:tgtEl>
                                        <p:attrNameLst>
                                          <p:attrName>style.visibility</p:attrName>
                                        </p:attrNameLst>
                                      </p:cBhvr>
                                      <p:to>
                                        <p:strVal val="visible"/>
                                      </p:to>
                                    </p:set>
                                    <p:animEffect transition="in" filter="fade">
                                      <p:cBhvr>
                                        <p:cTn id="26" dur="250"/>
                                        <p:tgtEl>
                                          <p:spTgt spid="3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65126"/>
            <a:ext cx="10515600" cy="784406"/>
          </a:xfrm>
        </p:spPr>
        <p:txBody>
          <a:bodyPr/>
          <a:lstStyle/>
          <a:p>
            <a:pPr algn="ctr"/>
            <a:r>
              <a:rPr lang="en-US" sz="3400" b="1" dirty="0">
                <a:solidFill>
                  <a:schemeClr val="accent5">
                    <a:lumMod val="75000"/>
                  </a:schemeClr>
                </a:solidFill>
                <a:latin typeface="Times New Roman" panose="02020603050405020304" pitchFamily="18" charset="0"/>
                <a:cs typeface="Times New Roman" panose="02020603050405020304" pitchFamily="18" charset="0"/>
              </a:rPr>
              <a:t>I. TÌNH HÌNH QUỐC TẾ (</a:t>
            </a:r>
            <a:r>
              <a:rPr lang="en-US" sz="3400" b="1" dirty="0" err="1">
                <a:solidFill>
                  <a:schemeClr val="accent5">
                    <a:lumMod val="75000"/>
                  </a:schemeClr>
                </a:solidFill>
                <a:latin typeface="Times New Roman" panose="02020603050405020304" pitchFamily="18" charset="0"/>
                <a:cs typeface="Times New Roman" panose="02020603050405020304" pitchFamily="18" charset="0"/>
              </a:rPr>
              <a:t>tiếp</a:t>
            </a:r>
            <a:r>
              <a:rPr lang="en-US" sz="3400" b="1" dirty="0">
                <a:solidFill>
                  <a:schemeClr val="accent5">
                    <a:lumMod val="75000"/>
                  </a:schemeClr>
                </a:solidFill>
                <a:latin typeface="Times New Roman" panose="02020603050405020304" pitchFamily="18" charset="0"/>
                <a:cs typeface="Times New Roman" panose="02020603050405020304" pitchFamily="18" charset="0"/>
              </a:rPr>
              <a:t>)</a:t>
            </a:r>
          </a:p>
        </p:txBody>
      </p:sp>
      <p:sp>
        <p:nvSpPr>
          <p:cNvPr id="6" name="Content Placeholder 5"/>
          <p:cNvSpPr>
            <a:spLocks noGrp="1"/>
          </p:cNvSpPr>
          <p:nvPr>
            <p:ph sz="half" idx="2"/>
          </p:nvPr>
        </p:nvSpPr>
        <p:spPr>
          <a:xfrm>
            <a:off x="397193" y="2248111"/>
            <a:ext cx="5157787" cy="3684588"/>
          </a:xfrm>
        </p:spPr>
        <p:txBody>
          <a:bodyPr>
            <a:normAutofit/>
          </a:bodyPr>
          <a:lstStyle/>
          <a:p>
            <a:pPr marL="0" lvl="0" indent="0" algn="just">
              <a:buNone/>
            </a:pPr>
            <a:r>
              <a:rPr lang="en-US" sz="2400" dirty="0">
                <a:latin typeface="Times New Roman"/>
                <a:ea typeface="Times New Roman"/>
                <a:cs typeface="Times New Roman"/>
                <a:sym typeface="Times New Roman"/>
              </a:rPr>
              <a:t>2. </a:t>
            </a:r>
            <a:r>
              <a:rPr lang="vi-VN" sz="2400" dirty="0">
                <a:latin typeface="Times New Roman"/>
                <a:ea typeface="Times New Roman"/>
                <a:cs typeface="Times New Roman"/>
                <a:sym typeface="Times New Roman"/>
              </a:rPr>
              <a:t>Khoa học, công nghệ, đổi mới sáng tạo và Cách mạng công nghiệp lần thứ tư đang diễn biến rất nhanh, đột phá, tác động sâu rộng và đa chiều trên phạm vi toàn cầu</a:t>
            </a:r>
            <a:endParaRPr lang="en-US" sz="2400" dirty="0">
              <a:latin typeface="Times New Roman"/>
              <a:ea typeface="Times New Roman"/>
              <a:cs typeface="Times New Roman"/>
              <a:sym typeface="Times New Roman"/>
            </a:endParaRPr>
          </a:p>
          <a:p>
            <a:pPr marL="0" lvl="0" indent="0" algn="just">
              <a:buNone/>
            </a:pPr>
            <a:endParaRPr lang="en-US" sz="2400" dirty="0">
              <a:latin typeface="Times New Roman"/>
              <a:ea typeface="Times New Roman"/>
              <a:cs typeface="Times New Roman"/>
              <a:sym typeface="Times New Roman"/>
            </a:endParaRPr>
          </a:p>
          <a:p>
            <a:pPr marL="0" lvl="0" indent="0" algn="just">
              <a:buNone/>
            </a:pPr>
            <a:endParaRPr lang="vi-VN" sz="2400" dirty="0">
              <a:latin typeface="Times New Roman"/>
              <a:ea typeface="Times New Roman"/>
              <a:cs typeface="Times New Roman"/>
              <a:sym typeface="Times New Roman"/>
            </a:endParaRPr>
          </a:p>
          <a:p>
            <a:pPr marL="0" indent="0" algn="just">
              <a:buNone/>
            </a:pPr>
            <a:endParaRPr lang="en-US" sz="2400" dirty="0"/>
          </a:p>
        </p:txBody>
      </p:sp>
      <p:pic>
        <p:nvPicPr>
          <p:cNvPr id="15" name="Content Placeholder 1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60720" y="1681162"/>
            <a:ext cx="6178731" cy="4251537"/>
          </a:xfrm>
        </p:spPr>
      </p:pic>
      <p:sp>
        <p:nvSpPr>
          <p:cNvPr id="7" name="AutoShape 2" descr="Tác động của cuộc Cách mạng Khoa học - Kỹ thuật (KHKT) hiện đ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ác động của cuộc Cách mạng Khoa học - Kỹ thuật (KHKT) hiện đạ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858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7469"/>
          </a:xfrm>
        </p:spPr>
        <p:txBody>
          <a:bodyPr>
            <a:normAutofit/>
          </a:bodyPr>
          <a:lstStyle/>
          <a:p>
            <a:pPr algn="ctr"/>
            <a:r>
              <a:rPr lang="en-US" sz="3400" b="1" dirty="0">
                <a:solidFill>
                  <a:schemeClr val="accent5">
                    <a:lumMod val="75000"/>
                  </a:schemeClr>
                </a:solidFill>
                <a:latin typeface="Times New Roman" panose="02020603050405020304" pitchFamily="18" charset="0"/>
                <a:cs typeface="Times New Roman" panose="02020603050405020304" pitchFamily="18" charset="0"/>
              </a:rPr>
              <a:t>I. TÌNH HÌNH QUỐC TẾ (</a:t>
            </a:r>
            <a:r>
              <a:rPr lang="en-US" sz="3400" b="1" dirty="0" err="1">
                <a:solidFill>
                  <a:schemeClr val="accent5">
                    <a:lumMod val="75000"/>
                  </a:schemeClr>
                </a:solidFill>
                <a:latin typeface="Times New Roman" panose="02020603050405020304" pitchFamily="18" charset="0"/>
                <a:cs typeface="Times New Roman" panose="02020603050405020304" pitchFamily="18" charset="0"/>
              </a:rPr>
              <a:t>tiếp</a:t>
            </a:r>
            <a:r>
              <a:rPr lang="en-US" sz="3400" b="1" dirty="0">
                <a:solidFill>
                  <a:schemeClr val="accent5">
                    <a:lumMod val="75000"/>
                  </a:schemeClr>
                </a:solidFill>
                <a:latin typeface="Times New Roman" panose="02020603050405020304" pitchFamily="18" charset="0"/>
                <a:cs typeface="Times New Roman" panose="02020603050405020304" pitchFamily="18" charset="0"/>
              </a:rPr>
              <a:t>)</a:t>
            </a:r>
            <a:endParaRPr lang="en-US" sz="3400" dirty="0">
              <a:solidFill>
                <a:schemeClr val="accent5">
                  <a:lumMod val="75000"/>
                </a:schemeClr>
              </a:solidFill>
            </a:endParaRPr>
          </a:p>
        </p:txBody>
      </p:sp>
      <p:sp>
        <p:nvSpPr>
          <p:cNvPr id="3" name="Content Placeholder 2"/>
          <p:cNvSpPr>
            <a:spLocks noGrp="1"/>
          </p:cNvSpPr>
          <p:nvPr>
            <p:ph idx="1"/>
          </p:nvPr>
        </p:nvSpPr>
        <p:spPr>
          <a:xfrm>
            <a:off x="677334" y="1808018"/>
            <a:ext cx="10357812" cy="4240271"/>
          </a:xfrm>
        </p:spPr>
        <p:txBody>
          <a:bodyPr>
            <a:normAutofit/>
          </a:bodyPr>
          <a:lstStyle/>
          <a:p>
            <a:pPr marL="0" lvl="0" indent="0" algn="just">
              <a:lnSpc>
                <a:spcPct val="100000"/>
              </a:lnSpc>
              <a:spcBef>
                <a:spcPts val="600"/>
              </a:spcBef>
              <a:spcAft>
                <a:spcPts val="600"/>
              </a:spcAft>
              <a:buSzPts val="2000"/>
              <a:buNone/>
            </a:pPr>
            <a:r>
              <a:rPr lang="en-US" sz="2600" dirty="0">
                <a:latin typeface="Times New Roman" panose="02020603050405020304" pitchFamily="18" charset="0"/>
                <a:ea typeface="Times New Roman"/>
                <a:cs typeface="Times New Roman" panose="02020603050405020304" pitchFamily="18" charset="0"/>
                <a:sym typeface="Times New Roman"/>
              </a:rPr>
              <a:t>3. </a:t>
            </a:r>
            <a:r>
              <a:rPr lang="vi-VN" sz="2600" dirty="0">
                <a:latin typeface="Times New Roman" panose="02020603050405020304" pitchFamily="18" charset="0"/>
                <a:ea typeface="Times New Roman"/>
                <a:cs typeface="Times New Roman" panose="02020603050405020304" pitchFamily="18" charset="0"/>
                <a:sym typeface="Times New Roman"/>
              </a:rPr>
              <a:t>Những vấn đề an ninh phi truyền thống ngày càng đa dạng, phức tạp, tác động mạnh mẽ, đặt ra nhiều thách thức rất lớn </a:t>
            </a:r>
            <a:r>
              <a:rPr lang="vi-VN" sz="2600" i="1" dirty="0">
                <a:latin typeface="Times New Roman" panose="02020603050405020304" pitchFamily="18" charset="0"/>
                <a:ea typeface="Times New Roman"/>
                <a:cs typeface="Times New Roman" panose="02020603050405020304" pitchFamily="18" charset="0"/>
                <a:sym typeface="Times New Roman"/>
              </a:rPr>
              <a:t>(thiên tai, dịch bệnh, biến đổi khí hậu, an ninh mạng…)</a:t>
            </a:r>
            <a:endParaRPr lang="en-US" sz="2600" i="1" dirty="0">
              <a:latin typeface="Times New Roman" panose="02020603050405020304" pitchFamily="18" charset="0"/>
              <a:ea typeface="Times New Roman"/>
              <a:cs typeface="Times New Roman" panose="02020603050405020304" pitchFamily="18" charset="0"/>
              <a:sym typeface="Times New Roman"/>
            </a:endParaRPr>
          </a:p>
          <a:p>
            <a:pPr marL="0" lvl="0" indent="0" algn="just">
              <a:lnSpc>
                <a:spcPct val="100000"/>
              </a:lnSpc>
              <a:spcBef>
                <a:spcPts val="600"/>
              </a:spcBef>
              <a:spcAft>
                <a:spcPts val="600"/>
              </a:spcAft>
              <a:buSzPts val="2000"/>
              <a:buNone/>
            </a:pPr>
            <a:endParaRPr lang="vi-VN" sz="2600" i="1" dirty="0">
              <a:latin typeface="Times New Roman" panose="02020603050405020304" pitchFamily="18" charset="0"/>
              <a:ea typeface="Times New Roman"/>
              <a:cs typeface="Times New Roman" panose="02020603050405020304" pitchFamily="18" charset="0"/>
              <a:sym typeface="Times New Roman"/>
            </a:endParaRPr>
          </a:p>
          <a:p>
            <a:pPr marL="0" lvl="0" indent="0" algn="just">
              <a:lnSpc>
                <a:spcPct val="100000"/>
              </a:lnSpc>
              <a:spcBef>
                <a:spcPts val="600"/>
              </a:spcBef>
              <a:spcAft>
                <a:spcPts val="600"/>
              </a:spcAft>
              <a:buSzPts val="2000"/>
              <a:buNone/>
            </a:pPr>
            <a:r>
              <a:rPr lang="en-US" sz="2600" dirty="0">
                <a:latin typeface="Times New Roman" panose="02020603050405020304" pitchFamily="18" charset="0"/>
                <a:ea typeface="Times New Roman"/>
                <a:cs typeface="Times New Roman" panose="02020603050405020304" pitchFamily="18" charset="0"/>
                <a:sym typeface="Times New Roman"/>
              </a:rPr>
              <a:t>4. </a:t>
            </a:r>
            <a:r>
              <a:rPr lang="vi-VN" sz="2600" dirty="0">
                <a:latin typeface="Times New Roman" panose="02020603050405020304" pitchFamily="18" charset="0"/>
                <a:ea typeface="Times New Roman"/>
                <a:cs typeface="Times New Roman" panose="02020603050405020304" pitchFamily="18" charset="0"/>
                <a:sym typeface="Times New Roman"/>
              </a:rPr>
              <a:t>Tình hình khu vực diễn biến ngày càng phức tạp, khó lường, đe doạ nghiêm trọng đến hoà bình, ổn định của khu vực</a:t>
            </a:r>
          </a:p>
          <a:p>
            <a:endParaRPr lang="en-US" sz="2600" dirty="0"/>
          </a:p>
        </p:txBody>
      </p:sp>
    </p:spTree>
    <p:extLst>
      <p:ext uri="{BB962C8B-B14F-4D97-AF65-F5344CB8AC3E}">
        <p14:creationId xmlns:p14="http://schemas.microsoft.com/office/powerpoint/2010/main" val="287014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92731" y="263493"/>
            <a:ext cx="5503326" cy="6331013"/>
          </a:xfrm>
        </p:spPr>
      </p:pic>
      <p:sp>
        <p:nvSpPr>
          <p:cNvPr id="349" name="Google Shape;349;p34"/>
          <p:cNvSpPr txBox="1">
            <a:spLocks noGrp="1"/>
          </p:cNvSpPr>
          <p:nvPr>
            <p:ph type="body" sz="half" idx="2"/>
          </p:nvPr>
        </p:nvSpPr>
        <p:spPr>
          <a:xfrm>
            <a:off x="195943" y="1575253"/>
            <a:ext cx="4859383" cy="4881563"/>
          </a:xfrm>
          <a:prstGeom prst="rect">
            <a:avLst/>
          </a:prstGeom>
          <a:noFill/>
          <a:ln>
            <a:noFill/>
          </a:ln>
        </p:spPr>
        <p:txBody>
          <a:bodyPr spcFirstLastPara="1" wrap="square" lIns="0" tIns="45700" rIns="0" bIns="45700" anchor="t" anchorCtr="0">
            <a:noAutofit/>
          </a:bodyPr>
          <a:lstStyle/>
          <a:p>
            <a:pPr marL="117458" algn="just">
              <a:lnSpc>
                <a:spcPct val="100000"/>
              </a:lnSpc>
              <a:spcBef>
                <a:spcPts val="600"/>
              </a:spcBef>
              <a:spcAft>
                <a:spcPts val="600"/>
              </a:spcAft>
              <a:buSzPts val="2800"/>
            </a:pPr>
            <a:r>
              <a:rPr lang="en-US" sz="2200" dirty="0">
                <a:latin typeface="Times New Roman" panose="02020603050405020304" pitchFamily="18" charset="0"/>
                <a:ea typeface="Times New Roman"/>
                <a:cs typeface="Times New Roman" panose="02020603050405020304" pitchFamily="18" charset="0"/>
                <a:sym typeface="Times New Roman"/>
              </a:rPr>
              <a:t>1. </a:t>
            </a:r>
            <a:r>
              <a:rPr lang="vi-VN" sz="2200" dirty="0">
                <a:latin typeface="Times New Roman" panose="02020603050405020304" pitchFamily="18" charset="0"/>
                <a:ea typeface="Times New Roman"/>
                <a:cs typeface="Times New Roman" panose="02020603050405020304" pitchFamily="18" charset="0"/>
                <a:sym typeface="Times New Roman"/>
              </a:rPr>
              <a:t>Sau 35 năm đổi mới, đất nước ta đã đạt được những thành tựu to lớn, có ý nghĩa lịch sử</a:t>
            </a:r>
          </a:p>
          <a:p>
            <a:pPr marL="636498" lvl="1" indent="-231741" algn="just">
              <a:lnSpc>
                <a:spcPct val="100000"/>
              </a:lnSpc>
              <a:spcBef>
                <a:spcPts val="1198"/>
              </a:spcBef>
              <a:buSzPts val="1900"/>
              <a:buFont typeface="Noto Sans Symbols"/>
              <a:buChar char="▪"/>
            </a:pPr>
            <a:r>
              <a:rPr lang="vi-VN" sz="2200" dirty="0">
                <a:latin typeface="Times New Roman" panose="02020603050405020304" pitchFamily="18" charset="0"/>
                <a:ea typeface="Times New Roman"/>
                <a:cs typeface="Times New Roman" panose="02020603050405020304" pitchFamily="18" charset="0"/>
                <a:sym typeface="Times New Roman"/>
              </a:rPr>
              <a:t>Thế và lực của nước ta đã lớn mạnh hơn nhiều; quy mô, tiềm lực, sức cạnh tranh của nền kinh tế được nâng lên</a:t>
            </a:r>
          </a:p>
          <a:p>
            <a:pPr marL="636498" lvl="1" indent="-231741" algn="just">
              <a:lnSpc>
                <a:spcPct val="100000"/>
              </a:lnSpc>
              <a:spcBef>
                <a:spcPts val="1198"/>
              </a:spcBef>
              <a:buSzPts val="1900"/>
              <a:buFont typeface="Noto Sans Symbols"/>
              <a:buChar char="▪"/>
            </a:pPr>
            <a:r>
              <a:rPr lang="vi-VN" sz="2200" spc="-40" dirty="0">
                <a:latin typeface="Times New Roman" panose="02020603050405020304" pitchFamily="18" charset="0"/>
                <a:ea typeface="Times New Roman"/>
                <a:cs typeface="Times New Roman" panose="02020603050405020304" pitchFamily="18" charset="0"/>
                <a:sym typeface="Times New Roman"/>
              </a:rPr>
              <a:t>Các cấp, các ngành có nhiều kinh nghiệm quý trong thực tiễn công tác lãnh đạo, chỉ đạo điều hành</a:t>
            </a:r>
            <a:endParaRPr lang="en-US" sz="2200" spc="-40" dirty="0">
              <a:latin typeface="Times New Roman" panose="02020603050405020304" pitchFamily="18" charset="0"/>
              <a:ea typeface="Times New Roman"/>
              <a:cs typeface="Times New Roman" panose="02020603050405020304" pitchFamily="18" charset="0"/>
              <a:sym typeface="Times New Roman"/>
            </a:endParaRPr>
          </a:p>
          <a:p>
            <a:pPr marL="636498" lvl="1" indent="-231741" algn="just">
              <a:lnSpc>
                <a:spcPct val="100000"/>
              </a:lnSpc>
              <a:spcBef>
                <a:spcPts val="1198"/>
              </a:spcBef>
              <a:buSzPts val="1900"/>
              <a:buFont typeface="Noto Sans Symbols"/>
              <a:buChar char="▪"/>
            </a:pPr>
            <a:endParaRPr lang="vi-VN" sz="2200" spc="-40" dirty="0">
              <a:latin typeface="Times New Roman" panose="02020603050405020304" pitchFamily="18" charset="0"/>
              <a:ea typeface="Times New Roman"/>
              <a:cs typeface="Times New Roman" panose="02020603050405020304" pitchFamily="18" charset="0"/>
              <a:sym typeface="Times New Roman"/>
            </a:endParaRPr>
          </a:p>
          <a:p>
            <a:pPr lvl="0" algn="just">
              <a:lnSpc>
                <a:spcPct val="100000"/>
              </a:lnSpc>
              <a:spcBef>
                <a:spcPts val="1198"/>
              </a:spcBef>
              <a:buSzPts val="2000"/>
            </a:pPr>
            <a:r>
              <a:rPr lang="en-US" sz="2200" dirty="0">
                <a:latin typeface="Times New Roman" panose="02020603050405020304" pitchFamily="18" charset="0"/>
                <a:ea typeface="Times New Roman"/>
                <a:cs typeface="Times New Roman" panose="02020603050405020304" pitchFamily="18" charset="0"/>
                <a:sym typeface="Times New Roman"/>
              </a:rPr>
              <a:t> </a:t>
            </a:r>
            <a:endParaRPr lang="en-US" sz="2200" b="1" dirty="0">
              <a:latin typeface="Times New Roman"/>
              <a:ea typeface="Times New Roman"/>
              <a:cs typeface="Times New Roman"/>
              <a:sym typeface="Times New Roman"/>
            </a:endParaRPr>
          </a:p>
        </p:txBody>
      </p:sp>
      <p:sp>
        <p:nvSpPr>
          <p:cNvPr id="6" name="Title 1">
            <a:extLst>
              <a:ext uri="{FF2B5EF4-FFF2-40B4-BE49-F238E27FC236}">
                <a16:creationId xmlns:a16="http://schemas.microsoft.com/office/drawing/2014/main" xmlns="" id="{681413C2-891D-4980-AAA8-BE00A161B212}"/>
              </a:ext>
            </a:extLst>
          </p:cNvPr>
          <p:cNvSpPr txBox="1">
            <a:spLocks/>
          </p:cNvSpPr>
          <p:nvPr/>
        </p:nvSpPr>
        <p:spPr>
          <a:xfrm>
            <a:off x="195943" y="-377911"/>
            <a:ext cx="6570617"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117458" algn="just">
              <a:lnSpc>
                <a:spcPct val="100000"/>
              </a:lnSpc>
              <a:spcBef>
                <a:spcPts val="600"/>
              </a:spcBef>
              <a:spcAft>
                <a:spcPts val="600"/>
              </a:spcAft>
              <a:buSzPts val="2800"/>
            </a:pPr>
            <a:r>
              <a:rPr lang="en-US"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II. TÌNH HÌNH TRONG NƯỚC</a:t>
            </a:r>
          </a:p>
        </p:txBody>
      </p:sp>
    </p:spTree>
    <p:extLst>
      <p:ext uri="{BB962C8B-B14F-4D97-AF65-F5344CB8AC3E}">
        <p14:creationId xmlns:p14="http://schemas.microsoft.com/office/powerpoint/2010/main" val="173609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animEffect transition="in" filter="fade">
                                      <p:cBhvr>
                                        <p:cTn id="7" dur="250"/>
                                        <p:tgtEl>
                                          <p:spTgt spid="3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9">
                                            <p:txEl>
                                              <p:pRg st="1" end="1"/>
                                            </p:txEl>
                                          </p:spTgt>
                                        </p:tgtEl>
                                        <p:attrNameLst>
                                          <p:attrName>style.visibility</p:attrName>
                                        </p:attrNameLst>
                                      </p:cBhvr>
                                      <p:to>
                                        <p:strVal val="visible"/>
                                      </p:to>
                                    </p:set>
                                    <p:animEffect transition="in" filter="fade">
                                      <p:cBhvr>
                                        <p:cTn id="10" dur="250"/>
                                        <p:tgtEl>
                                          <p:spTgt spid="34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9">
                                            <p:txEl>
                                              <p:pRg st="2" end="2"/>
                                            </p:txEl>
                                          </p:spTgt>
                                        </p:tgtEl>
                                        <p:attrNameLst>
                                          <p:attrName>style.visibility</p:attrName>
                                        </p:attrNameLst>
                                      </p:cBhvr>
                                      <p:to>
                                        <p:strVal val="visible"/>
                                      </p:to>
                                    </p:set>
                                    <p:animEffect transition="in" filter="fade">
                                      <p:cBhvr>
                                        <p:cTn id="13" dur="250"/>
                                        <p:tgtEl>
                                          <p:spTgt spid="34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9">
                                            <p:txEl>
                                              <p:pRg st="4" end="4"/>
                                            </p:txEl>
                                          </p:spTgt>
                                        </p:tgtEl>
                                        <p:attrNameLst>
                                          <p:attrName>style.visibility</p:attrName>
                                        </p:attrNameLst>
                                      </p:cBhvr>
                                      <p:to>
                                        <p:strVal val="visible"/>
                                      </p:to>
                                    </p:set>
                                    <p:animEffect transition="in" filter="fade">
                                      <p:cBhvr>
                                        <p:cTn id="18" dur="250"/>
                                        <p:tgtEl>
                                          <p:spTgt spid="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B98422-3857-41E0-843E-92E739EEEE12}"/>
              </a:ext>
            </a:extLst>
          </p:cNvPr>
          <p:cNvSpPr>
            <a:spLocks noGrp="1"/>
          </p:cNvSpPr>
          <p:nvPr>
            <p:ph type="title"/>
          </p:nvPr>
        </p:nvSpPr>
        <p:spPr/>
        <p:txBody>
          <a:bodyPr>
            <a:normAutofit/>
          </a:bodyPr>
          <a:lstStyle/>
          <a:p>
            <a:pPr algn="ctr"/>
            <a:r>
              <a:rPr lang="en-US" sz="30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II. TÌNH HÌNH TRONG NƯỚC (</a:t>
            </a:r>
            <a:r>
              <a:rPr lang="en-US" sz="3000" b="1" dirty="0" err="1">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tiếp</a:t>
            </a:r>
            <a:r>
              <a:rPr lang="en-US" sz="30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 </a:t>
            </a:r>
            <a:r>
              <a:rPr lang="en-US" sz="3000" b="1" dirty="0" err="1">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theo</a:t>
            </a:r>
            <a:r>
              <a:rPr lang="en-US" sz="30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a:t>
            </a:r>
            <a:endParaRPr lang="en-US" sz="3000"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62149" y="1499462"/>
            <a:ext cx="10313988" cy="5135562"/>
          </a:xfrm>
        </p:spPr>
      </p:pic>
    </p:spTree>
    <p:extLst>
      <p:ext uri="{BB962C8B-B14F-4D97-AF65-F5344CB8AC3E}">
        <p14:creationId xmlns:p14="http://schemas.microsoft.com/office/powerpoint/2010/main" val="41662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34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II. TÌNH HÌNH TRONG NƯỚC (</a:t>
            </a:r>
            <a:r>
              <a:rPr lang="en-US" sz="3400" b="1" dirty="0" err="1">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tiếp</a:t>
            </a:r>
            <a:r>
              <a:rPr lang="en-US" sz="34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 </a:t>
            </a:r>
            <a:r>
              <a:rPr lang="en-US" sz="3000" b="1" dirty="0" err="1">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theo</a:t>
            </a:r>
            <a:r>
              <a:rPr lang="en-US" sz="34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Times New Roman"/>
              </a:rPr>
              <a:t>)</a:t>
            </a:r>
            <a:r>
              <a:rPr lang="en-US" sz="3400" b="1" dirty="0">
                <a:latin typeface="Times New Roman" panose="02020603050405020304" pitchFamily="18" charset="0"/>
                <a:ea typeface="Times New Roman"/>
                <a:cs typeface="Times New Roman" panose="02020603050405020304" pitchFamily="18" charset="0"/>
                <a:sym typeface="Times New Roman"/>
              </a:rPr>
              <a:t/>
            </a:r>
            <a:br>
              <a:rPr lang="en-US" sz="3400" b="1" dirty="0">
                <a:latin typeface="Times New Roman" panose="02020603050405020304" pitchFamily="18" charset="0"/>
                <a:ea typeface="Times New Roman"/>
                <a:cs typeface="Times New Roman" panose="02020603050405020304" pitchFamily="18" charset="0"/>
                <a:sym typeface="Times New Roman"/>
              </a:rPr>
            </a:br>
            <a:endParaRPr lang="en-US" sz="3400" dirty="0"/>
          </a:p>
        </p:txBody>
      </p:sp>
      <p:sp>
        <p:nvSpPr>
          <p:cNvPr id="6" name="Content Placeholder 5"/>
          <p:cNvSpPr>
            <a:spLocks noGrp="1"/>
          </p:cNvSpPr>
          <p:nvPr>
            <p:ph idx="1"/>
          </p:nvPr>
        </p:nvSpPr>
        <p:spPr>
          <a:xfrm>
            <a:off x="733698" y="1329236"/>
            <a:ext cx="10515600" cy="4509861"/>
          </a:xfrm>
        </p:spPr>
        <p:txBody>
          <a:bodyPr>
            <a:noAutofit/>
          </a:bodyPr>
          <a:lstStyle/>
          <a:p>
            <a:pPr marL="0" lvl="0" indent="0" algn="just">
              <a:lnSpc>
                <a:spcPct val="100000"/>
              </a:lnSpc>
              <a:spcBef>
                <a:spcPts val="1198"/>
              </a:spcBef>
              <a:buSzPts val="2000"/>
              <a:buNone/>
            </a:pPr>
            <a:r>
              <a:rPr lang="en-US" sz="2400" dirty="0">
                <a:latin typeface="Times New Roman" panose="02020603050405020304" pitchFamily="18" charset="0"/>
                <a:ea typeface="Times New Roman"/>
                <a:cs typeface="Times New Roman" panose="02020603050405020304" pitchFamily="18" charset="0"/>
                <a:sym typeface="Times New Roman"/>
              </a:rPr>
              <a:t>2. </a:t>
            </a:r>
            <a:r>
              <a:rPr lang="vi-VN" sz="2400" dirty="0">
                <a:latin typeface="Times New Roman" panose="02020603050405020304" pitchFamily="18" charset="0"/>
                <a:ea typeface="Times New Roman"/>
                <a:cs typeface="Times New Roman" panose="02020603050405020304" pitchFamily="18" charset="0"/>
                <a:sym typeface="Times New Roman"/>
              </a:rPr>
              <a:t>Tuy nhiên, nền kinh tế vẫn còn những tồn tại, hạn chế và tiềm ẩn nhiều rủi ro</a:t>
            </a:r>
          </a:p>
          <a:p>
            <a:pPr marL="636498" lvl="1" indent="-231741" algn="just">
              <a:lnSpc>
                <a:spcPct val="100000"/>
              </a:lnSpc>
              <a:spcBef>
                <a:spcPts val="1198"/>
              </a:spcBef>
              <a:buSzPts val="1900"/>
              <a:buFont typeface="Noto Sans Symbols"/>
              <a:buChar char="▪"/>
            </a:pPr>
            <a:r>
              <a:rPr lang="vi-VN" sz="2000" dirty="0">
                <a:latin typeface="Times New Roman" panose="02020603050405020304" pitchFamily="18" charset="0"/>
                <a:ea typeface="Times New Roman"/>
                <a:cs typeface="Times New Roman" panose="02020603050405020304" pitchFamily="18" charset="0"/>
                <a:sym typeface="Times New Roman"/>
              </a:rPr>
              <a:t>Trình độ khoa học, công nghệ, năng suất, chất lượng, hiệu quả và sức cạnh tranh còn thấp</a:t>
            </a:r>
            <a:endParaRPr lang="vi-VN" sz="2000" dirty="0">
              <a:latin typeface="Times New Roman" panose="02020603050405020304" pitchFamily="18" charset="0"/>
              <a:cs typeface="Times New Roman" panose="02020603050405020304" pitchFamily="18" charset="0"/>
            </a:endParaRPr>
          </a:p>
          <a:p>
            <a:pPr marL="636498" lvl="1" indent="-231741" algn="just">
              <a:lnSpc>
                <a:spcPct val="100000"/>
              </a:lnSpc>
              <a:spcBef>
                <a:spcPts val="1198"/>
              </a:spcBef>
              <a:buSzPts val="1900"/>
              <a:buFont typeface="Noto Sans Symbols"/>
              <a:buChar char="▪"/>
            </a:pPr>
            <a:r>
              <a:rPr lang="vi-VN" sz="2000" dirty="0">
                <a:latin typeface="Times New Roman" panose="02020603050405020304" pitchFamily="18" charset="0"/>
                <a:ea typeface="Times New Roman"/>
                <a:cs typeface="Times New Roman" panose="02020603050405020304" pitchFamily="18" charset="0"/>
                <a:sym typeface="Times New Roman"/>
              </a:rPr>
              <a:t>Tăng trưởng GDP có xu hướng chững lại, nguy cơ rơi vào bẫy thu nhập trung bình và tụt hậu</a:t>
            </a:r>
          </a:p>
          <a:p>
            <a:pPr marL="636498" lvl="1" indent="-231741" algn="just">
              <a:lnSpc>
                <a:spcPct val="100000"/>
              </a:lnSpc>
              <a:spcBef>
                <a:spcPts val="1198"/>
              </a:spcBef>
              <a:buSzPts val="1900"/>
              <a:buFont typeface="Noto Sans Symbols"/>
              <a:buChar char="▪"/>
            </a:pPr>
            <a:r>
              <a:rPr lang="vi-VN" sz="2000" dirty="0">
                <a:latin typeface="Times New Roman" panose="02020603050405020304" pitchFamily="18" charset="0"/>
                <a:ea typeface="Times New Roman"/>
                <a:cs typeface="Times New Roman" panose="02020603050405020304" pitchFamily="18" charset="0"/>
                <a:sym typeface="Times New Roman"/>
              </a:rPr>
              <a:t>Thách thức về khai thác, sử dụng hiệu quả, bền vững tài nguyên, đất đai và nguồn nước</a:t>
            </a:r>
            <a:endParaRPr lang="vi-VN" sz="2000" dirty="0">
              <a:latin typeface="Times New Roman" panose="02020603050405020304" pitchFamily="18" charset="0"/>
              <a:cs typeface="Times New Roman" panose="02020603050405020304" pitchFamily="18" charset="0"/>
            </a:endParaRPr>
          </a:p>
          <a:p>
            <a:pPr marL="636498" lvl="1" indent="-231741" algn="just">
              <a:lnSpc>
                <a:spcPct val="100000"/>
              </a:lnSpc>
              <a:spcBef>
                <a:spcPts val="1198"/>
              </a:spcBef>
              <a:buSzPts val="1900"/>
              <a:buFont typeface="Noto Sans Symbols"/>
              <a:buChar char="▪"/>
            </a:pPr>
            <a:r>
              <a:rPr lang="vi-VN" sz="2000" dirty="0">
                <a:latin typeface="Times New Roman" panose="02020603050405020304" pitchFamily="18" charset="0"/>
                <a:ea typeface="Times New Roman"/>
                <a:cs typeface="Times New Roman" panose="02020603050405020304" pitchFamily="18" charset="0"/>
                <a:sym typeface="Times New Roman"/>
              </a:rPr>
              <a:t>Biến đổi khí hậu diễn biến ngày càng nhanh, khốc liệt, khó lường</a:t>
            </a:r>
            <a:endParaRPr lang="vi-VN" sz="2000" dirty="0">
              <a:latin typeface="Times New Roman" panose="02020603050405020304" pitchFamily="18" charset="0"/>
              <a:cs typeface="Times New Roman" panose="02020603050405020304" pitchFamily="18" charset="0"/>
            </a:endParaRPr>
          </a:p>
          <a:p>
            <a:pPr marL="636498" lvl="1" indent="-231741" algn="just">
              <a:lnSpc>
                <a:spcPct val="100000"/>
              </a:lnSpc>
              <a:spcBef>
                <a:spcPts val="1198"/>
              </a:spcBef>
              <a:buSzPts val="1900"/>
              <a:buFont typeface="Noto Sans Symbols"/>
              <a:buChar char="▪"/>
            </a:pPr>
            <a:r>
              <a:rPr lang="vi-VN" sz="2000" dirty="0">
                <a:latin typeface="Times New Roman" panose="02020603050405020304" pitchFamily="18" charset="0"/>
                <a:ea typeface="Times New Roman"/>
                <a:cs typeface="Times New Roman" panose="02020603050405020304" pitchFamily="18" charset="0"/>
                <a:sym typeface="Times New Roman"/>
              </a:rPr>
              <a:t>Nhiệm vụ bảo vệ độc lập, chủ quyền, bảo đảm an ninh quốc gia gặp nhiều khó khăn, thách thức</a:t>
            </a:r>
            <a:endParaRPr lang="vi-VN" sz="2000" dirty="0">
              <a:latin typeface="Times New Roman" panose="02020603050405020304" pitchFamily="18" charset="0"/>
              <a:cs typeface="Times New Roman" panose="02020603050405020304" pitchFamily="18" charset="0"/>
            </a:endParaRPr>
          </a:p>
          <a:p>
            <a:pPr marL="0" lvl="0" indent="0" algn="just">
              <a:lnSpc>
                <a:spcPct val="100000"/>
              </a:lnSpc>
              <a:spcBef>
                <a:spcPts val="1198"/>
              </a:spcBef>
              <a:buSzPts val="2000"/>
              <a:buNone/>
            </a:pPr>
            <a:r>
              <a:rPr lang="en-US" sz="2400" spc="-40" dirty="0">
                <a:latin typeface="Times New Roman" panose="02020603050405020304" pitchFamily="18" charset="0"/>
                <a:ea typeface="Times New Roman"/>
                <a:cs typeface="Times New Roman" panose="02020603050405020304" pitchFamily="18" charset="0"/>
                <a:sym typeface="Times New Roman"/>
              </a:rPr>
              <a:t> 3. </a:t>
            </a:r>
            <a:r>
              <a:rPr lang="vi-VN" sz="2400" spc="-40" dirty="0">
                <a:latin typeface="Times New Roman" panose="02020603050405020304" pitchFamily="18" charset="0"/>
                <a:ea typeface="Times New Roman"/>
                <a:cs typeface="Times New Roman" panose="02020603050405020304" pitchFamily="18" charset="0"/>
                <a:sym typeface="Times New Roman"/>
              </a:rPr>
              <a:t>Đại dịch Covid-19 có thể sẽ tiếp tục ảnh hưởng tiêu cực, kéo dài trong thời kỳ đầu của Chiến lược</a:t>
            </a:r>
          </a:p>
          <a:p>
            <a:endParaRPr lang="en-US" sz="2400" dirty="0"/>
          </a:p>
        </p:txBody>
      </p:sp>
    </p:spTree>
    <p:extLst>
      <p:ext uri="{BB962C8B-B14F-4D97-AF65-F5344CB8AC3E}">
        <p14:creationId xmlns:p14="http://schemas.microsoft.com/office/powerpoint/2010/main" val="16491708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1110</TotalTime>
  <Words>2526</Words>
  <Application>Microsoft Office PowerPoint</Application>
  <PresentationFormat>Custom</PresentationFormat>
  <Paragraphs>207</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PowerPoint Presentation</vt:lpstr>
      <vt:lpstr>Những nội dung chính</vt:lpstr>
      <vt:lpstr>ĐẠI HỘI ĐẠI BIỂU TOÀN QUỐC LẦN THỨ XIII</vt:lpstr>
      <vt:lpstr>PowerPoint Presentation</vt:lpstr>
      <vt:lpstr>I. TÌNH HÌNH QUỐC TẾ (tiếp)</vt:lpstr>
      <vt:lpstr>I. TÌNH HÌNH QUỐC TẾ (tiếp)</vt:lpstr>
      <vt:lpstr>PowerPoint Presentation</vt:lpstr>
      <vt:lpstr>II. TÌNH HÌNH TRONG NƯỚC (tiếp theo)</vt:lpstr>
      <vt:lpstr>II. TÌNH HÌNH TRONG NƯỚC (tiếp theo) </vt:lpstr>
      <vt:lpstr>PowerPoint Presentation</vt:lpstr>
      <vt:lpstr>PowerPoint Presentation</vt:lpstr>
      <vt:lpstr>PowerPoint Presentation</vt:lpstr>
      <vt:lpstr>PowerPoint Presentation</vt:lpstr>
      <vt:lpstr>PowerPoint Presentation</vt:lpstr>
      <vt:lpstr>PowerPoint Presentation</vt:lpstr>
      <vt:lpstr>KHÁI NIỆM PHÚC LỢI XÃ HỘI</vt:lpstr>
      <vt:lpstr>PowerPoint Presentation</vt:lpstr>
      <vt:lpstr>PowerPoint Presentation</vt:lpstr>
      <vt:lpstr>PowerPoint Presentation</vt:lpstr>
      <vt:lpstr>PowerPoint Presentation</vt:lpstr>
      <vt:lpstr>PowerPoint Presentation</vt:lpstr>
      <vt:lpstr>PowerPoint Presentation</vt:lpstr>
      <vt:lpstr>Đồng chí Võ Văn Thưởng tại hội nghị trực tuyến toàn quốc về nghiên cứu, học tập, quán triệt Nghị quyết Đại hội XIII của Đảng ngày 27/3/2021</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 Huong Lien  Le</dc:creator>
  <cp:lastModifiedBy>ThienIT</cp:lastModifiedBy>
  <cp:revision>67</cp:revision>
  <dcterms:created xsi:type="dcterms:W3CDTF">2021-06-09T00:51:31Z</dcterms:created>
  <dcterms:modified xsi:type="dcterms:W3CDTF">2021-11-02T08:52:05Z</dcterms:modified>
</cp:coreProperties>
</file>